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57" r:id="rId5"/>
    <p:sldId id="258" r:id="rId6"/>
    <p:sldId id="259" r:id="rId7"/>
    <p:sldId id="261" r:id="rId8"/>
    <p:sldId id="267" r:id="rId9"/>
    <p:sldId id="266" r:id="rId10"/>
    <p:sldId id="262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D0D53-59CA-443C-BB8C-F7C717819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9F4B67-DB1B-4C16-8F0A-32F5C1ED7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D07E2F-4B70-4737-821C-37E0BDA56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F72-07A1-4A89-9987-27F8BEC5A41C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6F2AC6-413E-4883-A40B-84972FA4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106262-91FC-4EE2-8360-57165688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E4F-5D17-4C7B-A421-A2A30A632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7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5E0CC-1650-4192-8D26-318D6EAD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F169D5-027E-4D83-B3D2-AA7E25A59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51074A-D6FA-42DC-B75F-1C7D77AD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F72-07A1-4A89-9987-27F8BEC5A41C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BB312E-C26E-4A6E-8D46-66EF32D7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712391-D099-4443-B4E8-203B9D0E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E4F-5D17-4C7B-A421-A2A30A632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45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AA3481D-F028-45A1-9CFD-CAC5674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1A8C65-9698-4FBD-95EC-E0F4448E4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D7F6C6-9028-460E-8482-DC753C935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F72-07A1-4A89-9987-27F8BEC5A41C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4161AD-B01A-4039-A4DB-44005125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E92542-6453-4E7E-9EA6-31A5C6D2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E4F-5D17-4C7B-A421-A2A30A632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24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1920A-4956-4876-A70B-D0940B03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471AF2-04FE-4D4E-AA73-3C6F35DAF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19B284-2851-41D2-B243-31DF0910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F72-07A1-4A89-9987-27F8BEC5A41C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E5C5D5-6990-46E6-82D3-B51A6751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BDA2AB-6E35-44FC-8C8D-E5787F8C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E4F-5D17-4C7B-A421-A2A30A632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6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F28EE-AFD4-4BB7-8D05-042CA571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0B4C20-48BB-4BDC-B0DC-62DDCB34B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A5CCC0-5534-4134-8C94-95BC24C7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F72-07A1-4A89-9987-27F8BEC5A41C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93A77B-BF66-4A35-991C-5D8D41A7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E21FBB-E98D-4177-8819-E7520231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E4F-5D17-4C7B-A421-A2A30A632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4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AD2D4-970A-4624-BC8A-C5C5849B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2B10C9-BE48-419A-B711-4D29262AE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43D03B-336C-454D-8AFC-10F77FB47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E59C0E-0731-463D-A6F6-1A30770F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F72-07A1-4A89-9987-27F8BEC5A41C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8C8290-F1A2-4A05-A14B-9E40E8B9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030605-88AF-4358-B957-308B4E3D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E4F-5D17-4C7B-A421-A2A30A632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03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38033-4E69-4336-88B0-564C4522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F7DC08-5F5B-4F28-ACAD-5982C3BB4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71EE63-0DEF-4853-902C-BE2975B6D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1B31CA-84E0-4D0A-B89A-53F5C4392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2ADF33F-7946-4EA8-9DB2-CC70D2610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9E7026E-A48B-4894-9949-345817F8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F72-07A1-4A89-9987-27F8BEC5A41C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3AFC295-29E1-43F6-9E5A-BC9BF485C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0D66F98-7CAE-4E16-B1D9-879A4915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E4F-5D17-4C7B-A421-A2A30A632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9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BF185-F4F6-4898-918E-7B00504B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DD71A97-1EE0-4E00-9EE9-16E67AF1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F72-07A1-4A89-9987-27F8BEC5A41C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7A8D8B-1338-462C-986D-AF9271B8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5F19B29-0A43-47F2-B877-5E4EF507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E4F-5D17-4C7B-A421-A2A30A632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7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F7A7670-C05B-45B6-883A-B58CA9C8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F72-07A1-4A89-9987-27F8BEC5A41C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CE05774-F2CE-494F-BCB8-9D8AA592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197418-BA2F-4C87-AA74-0884297A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E4F-5D17-4C7B-A421-A2A30A632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44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19B9A4-5E1B-4FD2-9A9F-F66DE4EE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8C5F0F-CBA5-41B2-B9AD-585C2C182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872D06-0E9E-4BF4-9F75-D0DCEC6F1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A9FFF8-E015-48A2-AE93-DFD1E8B5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F72-07A1-4A89-9987-27F8BEC5A41C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59E046-8918-4E10-A1C2-F2A2019EA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10B5A9-9BB1-49C7-8B24-902891FB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E4F-5D17-4C7B-A421-A2A30A632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7B2B21-33FE-4A4C-90BF-85B3A47C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DD45827-FE15-4978-B094-5420AFC18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CFC625-3AB7-4A70-B942-72F5E8806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B65A31-7346-4733-A355-1D3FC2E8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F72-07A1-4A89-9987-27F8BEC5A41C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4130C5-0B65-42CD-9372-4010667D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3AC93D-38DD-45BC-9340-044F7487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E4F-5D17-4C7B-A421-A2A30A632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51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DF0ED41-F9C1-449B-A647-D6F7FC64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27BD8F-2BDA-46FC-B6C7-3100B31F7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AF62B-49BC-4BE6-8974-F5209AB39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ADF72-07A1-4A89-9987-27F8BEC5A41C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A8C849-F51F-4580-93D4-CED36F3C6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18A27E-589E-4B15-B73C-4E80951C7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FE4F-5D17-4C7B-A421-A2A30A632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18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C1E1F-8133-4BDE-9FD6-2050533B8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490" y="4103321"/>
            <a:ext cx="9144000" cy="2387600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Univers Condensed Light" panose="020B0306020202040204" pitchFamily="34" charset="0"/>
              </a:rPr>
              <a:t>Jak to vidím já</a:t>
            </a:r>
            <a:br>
              <a:rPr lang="cs-CZ" dirty="0">
                <a:solidFill>
                  <a:schemeClr val="bg2">
                    <a:lumMod val="25000"/>
                  </a:schemeClr>
                </a:solidFill>
                <a:latin typeface="Univers Condensed Light" panose="020B0306020202040204" pitchFamily="34" charset="0"/>
              </a:rPr>
            </a:b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Univers Condensed Light" panose="020B0306020202040204" pitchFamily="34" charset="0"/>
              </a:rPr>
              <a:t>Uplatnění subjektivity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AA4D61-6DF8-46F2-BD44-2B9E32F1E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1" b="12501"/>
          <a:stretch/>
        </p:blipFill>
        <p:spPr bwMode="auto">
          <a:xfrm>
            <a:off x="3734637" y="473140"/>
            <a:ext cx="4147491" cy="414749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29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9A870-9768-40FA-822E-23B888D2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592" y="337693"/>
            <a:ext cx="10515600" cy="1325563"/>
          </a:xfrm>
        </p:spPr>
        <p:txBody>
          <a:bodyPr/>
          <a:lstStyle/>
          <a:p>
            <a:r>
              <a:rPr lang="cs-CZ" dirty="0">
                <a:latin typeface="Univers Condensed Light" panose="020B0306020202040204" pitchFamily="34" charset="0"/>
              </a:rPr>
              <a:t>Proces a produkt výtvarné tvorby</a:t>
            </a:r>
            <a:br>
              <a:rPr lang="cs-CZ" dirty="0">
                <a:latin typeface="Univers Condensed Light" panose="020B0306020202040204" pitchFamily="34" charset="0"/>
              </a:rPr>
            </a:br>
            <a:r>
              <a:rPr lang="cs-CZ" dirty="0">
                <a:latin typeface="Univers Condensed Light" panose="020B0306020202040204" pitchFamily="34" charset="0"/>
              </a:rPr>
              <a:t>Subjektivita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7ACD7D-C219-4F80-87EF-B2616EF46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2255393"/>
            <a:ext cx="2121408" cy="350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Univers Condensed Light" panose="020B0306020202040204" pitchFamily="34" charset="0"/>
              </a:rPr>
              <a:t>Subjektivní hledisko v přístupu k artefaktu </a:t>
            </a:r>
          </a:p>
          <a:p>
            <a:pPr marL="0" indent="0">
              <a:buNone/>
            </a:pPr>
            <a:r>
              <a:rPr lang="cs-CZ" sz="2800" dirty="0">
                <a:latin typeface="Univers Condensed Light" panose="020B0306020202040204" pitchFamily="34" charset="0"/>
              </a:rPr>
              <a:t>Vlastní tvůrčí cesta </a:t>
            </a:r>
            <a:r>
              <a:rPr lang="cs-CZ" sz="1800" dirty="0" err="1">
                <a:latin typeface="Univers Condensed Light" panose="020B0306020202040204" pitchFamily="34" charset="0"/>
              </a:rPr>
              <a:t>Metakognice</a:t>
            </a:r>
            <a:r>
              <a:rPr lang="cs-CZ" sz="1800" dirty="0">
                <a:latin typeface="Univers Condensed Light" panose="020B0306020202040204" pitchFamily="34" charset="0"/>
              </a:rPr>
              <a:t>, sebereflexe</a:t>
            </a: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6FC53F-9F2D-458E-A001-E624404D7E22}"/>
              </a:ext>
            </a:extLst>
          </p:cNvPr>
          <p:cNvPicPr/>
          <p:nvPr/>
        </p:nvPicPr>
        <p:blipFill rotWithShape="1">
          <a:blip r:embed="rId2"/>
          <a:srcRect t="8000" b="9401"/>
          <a:stretch/>
        </p:blipFill>
        <p:spPr>
          <a:xfrm>
            <a:off x="2571496" y="1825625"/>
            <a:ext cx="9620504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0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EE00B-D9D7-4F56-95D7-A9F0E6DE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70" y="449966"/>
            <a:ext cx="10515600" cy="1325563"/>
          </a:xfrm>
        </p:spPr>
        <p:txBody>
          <a:bodyPr/>
          <a:lstStyle/>
          <a:p>
            <a:r>
              <a:rPr lang="cs-CZ" dirty="0">
                <a:latin typeface="Univers Condensed Light" panose="020B0306020202040204" pitchFamily="34" charset="0"/>
              </a:rPr>
              <a:t>Kreativita a subjektivita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E5D5C04-4480-4F42-9567-D83AA395AD47}"/>
              </a:ext>
            </a:extLst>
          </p:cNvPr>
          <p:cNvSpPr txBox="1"/>
          <p:nvPr/>
        </p:nvSpPr>
        <p:spPr>
          <a:xfrm>
            <a:off x="1212270" y="1954639"/>
            <a:ext cx="534564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0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Atributy kreativity (</a:t>
            </a:r>
            <a:r>
              <a:rPr lang="en-US" sz="20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Lucas, Claxton a Spencer</a:t>
            </a:r>
            <a:r>
              <a:rPr lang="cs-CZ" sz="20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, </a:t>
            </a:r>
            <a:r>
              <a:rPr lang="en-US" sz="20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2013) </a:t>
            </a:r>
            <a:endParaRPr lang="cs-CZ" sz="2000" dirty="0">
              <a:effectLst/>
              <a:latin typeface="Univers Condensed Light" panose="020B0306020202040204" pitchFamily="34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Univers Condensed Light" panose="020B0306020202040204" pitchFamily="34" charset="0"/>
              </a:rPr>
              <a:t>zvídavost </a:t>
            </a:r>
            <a:r>
              <a:rPr lang="cs-CZ" sz="2000" dirty="0">
                <a:latin typeface="Univers Condensed Light" panose="020B0306020202040204" pitchFamily="34" charset="0"/>
              </a:rPr>
              <a:t>(údiv a </a:t>
            </a:r>
            <a:r>
              <a:rPr lang="cs-CZ" sz="2000" dirty="0">
                <a:highlight>
                  <a:srgbClr val="C0C0C0"/>
                </a:highlight>
                <a:latin typeface="Univers Condensed Light" panose="020B0306020202040204" pitchFamily="34" charset="0"/>
              </a:rPr>
              <a:t>tázání,</a:t>
            </a:r>
            <a:r>
              <a:rPr lang="cs-CZ" sz="2000" dirty="0">
                <a:latin typeface="Univers Condensed Light" panose="020B0306020202040204" pitchFamily="34" charset="0"/>
              </a:rPr>
              <a:t> </a:t>
            </a:r>
            <a:r>
              <a:rPr lang="cs-CZ" sz="2000" dirty="0">
                <a:highlight>
                  <a:srgbClr val="C0C0C0"/>
                </a:highlight>
                <a:latin typeface="Univers Condensed Light" panose="020B0306020202040204" pitchFamily="34" charset="0"/>
              </a:rPr>
              <a:t>objevování a zkoumání</a:t>
            </a:r>
            <a:r>
              <a:rPr lang="cs-CZ" sz="2000" dirty="0">
                <a:latin typeface="Univers Condensed Light" panose="020B0306020202040204" pitchFamily="34" charset="0"/>
              </a:rPr>
              <a:t>),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Univers Condensed Light" panose="020B0306020202040204" pitchFamily="34" charset="0"/>
              </a:rPr>
              <a:t>vytrvalost</a:t>
            </a:r>
            <a:r>
              <a:rPr lang="cs-CZ" sz="2000" dirty="0">
                <a:latin typeface="Univers Condensed Light" panose="020B0306020202040204" pitchFamily="34" charset="0"/>
              </a:rPr>
              <a:t> (zvládání nejistoty a potíží, </a:t>
            </a:r>
            <a:r>
              <a:rPr lang="cs-CZ" sz="2000" dirty="0">
                <a:highlight>
                  <a:srgbClr val="C0C0C0"/>
                </a:highlight>
                <a:latin typeface="Univers Condensed Light" panose="020B0306020202040204" pitchFamily="34" charset="0"/>
              </a:rPr>
              <a:t>odvaha být odlišný</a:t>
            </a:r>
            <a:r>
              <a:rPr lang="cs-CZ" sz="2000" dirty="0">
                <a:latin typeface="Univers Condensed Light" panose="020B0306020202040204" pitchFamily="34" charset="0"/>
              </a:rPr>
              <a:t>)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Univers Condensed Light" panose="020B0306020202040204" pitchFamily="34" charset="0"/>
              </a:rPr>
              <a:t>představivost</a:t>
            </a:r>
            <a:r>
              <a:rPr lang="cs-CZ" sz="2000" dirty="0">
                <a:latin typeface="Univers Condensed Light" panose="020B0306020202040204" pitchFamily="34" charset="0"/>
              </a:rPr>
              <a:t> (</a:t>
            </a:r>
            <a:r>
              <a:rPr lang="cs-CZ" sz="2000" dirty="0">
                <a:highlight>
                  <a:srgbClr val="C0C0C0"/>
                </a:highlight>
                <a:latin typeface="Univers Condensed Light" panose="020B0306020202040204" pitchFamily="34" charset="0"/>
              </a:rPr>
              <a:t>zvažování možností, propojování informací</a:t>
            </a:r>
            <a:r>
              <a:rPr lang="cs-CZ" sz="2000" dirty="0">
                <a:latin typeface="Univers Condensed Light" panose="020B0306020202040204" pitchFamily="34" charset="0"/>
              </a:rPr>
              <a:t>, </a:t>
            </a:r>
            <a:r>
              <a:rPr lang="cs-CZ" sz="2000" dirty="0">
                <a:highlight>
                  <a:srgbClr val="C0C0C0"/>
                </a:highlight>
                <a:latin typeface="Univers Condensed Light" panose="020B0306020202040204" pitchFamily="34" charset="0"/>
              </a:rPr>
              <a:t>využívání intuice</a:t>
            </a:r>
            <a:r>
              <a:rPr lang="cs-CZ" sz="2000" dirty="0">
                <a:latin typeface="Univers Condensed Light" panose="020B0306020202040204" pitchFamily="34" charset="0"/>
              </a:rPr>
              <a:t>),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Univers Condensed Light" panose="020B0306020202040204" pitchFamily="34" charset="0"/>
              </a:rPr>
              <a:t>disciplinovanost</a:t>
            </a:r>
            <a:r>
              <a:rPr lang="cs-CZ" sz="2000" dirty="0">
                <a:latin typeface="Univers Condensed Light" panose="020B0306020202040204" pitchFamily="34" charset="0"/>
              </a:rPr>
              <a:t> (zlepšování se, rozvíjení techniky, kritická reflexe),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Univers Condensed Light" panose="020B0306020202040204" pitchFamily="34" charset="0"/>
              </a:rPr>
              <a:t>spolupráce</a:t>
            </a:r>
            <a:r>
              <a:rPr lang="cs-CZ" sz="2000" dirty="0">
                <a:latin typeface="Univers Condensed Light" panose="020B0306020202040204" pitchFamily="34" charset="0"/>
              </a:rPr>
              <a:t> (</a:t>
            </a:r>
            <a:r>
              <a:rPr lang="cs-CZ" sz="2000" dirty="0">
                <a:highlight>
                  <a:srgbClr val="C0C0C0"/>
                </a:highlight>
                <a:latin typeface="Univers Condensed Light" panose="020B0306020202040204" pitchFamily="34" charset="0"/>
              </a:rPr>
              <a:t>schopnost dávat a přijímat zpětnou vazbu, sdílení „výstupů</a:t>
            </a:r>
            <a:r>
              <a:rPr lang="cs-CZ" sz="2000" dirty="0">
                <a:latin typeface="Univers Condensed Light" panose="020B0306020202040204" pitchFamily="34" charset="0"/>
              </a:rPr>
              <a:t>“).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0C5ED77-E2D9-4062-951B-8C6F803EB5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7569" r="3573" b="8125"/>
          <a:stretch/>
        </p:blipFill>
        <p:spPr>
          <a:xfrm rot="16200000">
            <a:off x="6482023" y="1200820"/>
            <a:ext cx="6247779" cy="433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3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A2E50-1868-4D07-85F9-418F0F55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u="none" strike="noStrike" baseline="0" dirty="0">
                <a:solidFill>
                  <a:schemeClr val="bg2">
                    <a:lumMod val="25000"/>
                  </a:schemeClr>
                </a:solidFill>
                <a:latin typeface="Univers Condensed Light" panose="020B0306020202040204" pitchFamily="34" charset="0"/>
              </a:rPr>
              <a:t>Učivo: Uplatnění subjektivity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A98D3D-9370-4249-BA65-1D6EEFA3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312"/>
            <a:ext cx="10515600" cy="4823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0" i="0" u="none" strike="noStrike" baseline="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Obsahem </a:t>
            </a:r>
            <a:r>
              <a:rPr lang="cs-CZ" b="0" i="1" u="none" strike="noStrike" baseline="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Uplatňování subjektivity </a:t>
            </a:r>
            <a:r>
              <a:rPr lang="cs-CZ" b="0" i="0" u="none" strike="noStrike" baseline="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jsou činnosti, které žáka vedou k uvědomování si a uplatňování vlastních zkušeností při tvorbě, vnímání a interpretaci vizuálně obrazných vyjádření. </a:t>
            </a:r>
          </a:p>
          <a:p>
            <a:pPr marL="0" indent="0">
              <a:buNone/>
            </a:pPr>
            <a:endParaRPr lang="cs-CZ" b="0" i="0" u="none" strike="noStrike" baseline="0" dirty="0">
              <a:solidFill>
                <a:srgbClr val="FF0000"/>
              </a:solidFill>
              <a:latin typeface="Univers Condensed Light" panose="020B0306020202040204" pitchFamily="34" charset="0"/>
            </a:endParaRPr>
          </a:p>
          <a:p>
            <a:pPr marL="0" indent="0">
              <a:buNone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prostředky pro vyjádření emocí, pocitů, nálad, fantazie, představ a osobních zkušeností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– manipulace s objekty, pohyb těla a jeho umístění v prostoru, akční tvar malby a kresby, uspořádání prostoru, celku vizuálně obrazných vyjádření a vyjádření proměn; výběr, uplatnění a interpretace </a:t>
            </a:r>
          </a:p>
          <a:p>
            <a:pPr marL="0" indent="0">
              <a:buNone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typy vizuálně obrazných vyjádření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– hračky, objekty, ilustrace textů, volná malba, skulptura, plastika, animovaný film, komiks, fotografie, elektronický obraz, reklama, vizualizované dramatické akce, komunikační grafika; rozlišení, výběr a uplatnění pro vlastní tvůrčí záměry </a:t>
            </a:r>
          </a:p>
          <a:p>
            <a:pPr marL="0" indent="0">
              <a:buNone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přístupy k vizuálně obrazným vyjádřením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– hledisko jejich vnímání (vizuální, haptické, statické, dynamické), hledisko jejich motivace (fantazijní, symbolická, založená na smyslovém vnímání, racionálně konstruktivní, expresivní); reflexe a vědomé uplatnění při vlastních tvůrčích činnostech </a:t>
            </a:r>
          </a:p>
          <a:p>
            <a:endParaRPr lang="cs-CZ" dirty="0">
              <a:latin typeface="Univers Condensed Light" panose="020B03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3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D8834B3E-80C5-45EF-AFDA-C03F164C044C}"/>
              </a:ext>
            </a:extLst>
          </p:cNvPr>
          <p:cNvSpPr/>
          <p:nvPr/>
        </p:nvSpPr>
        <p:spPr>
          <a:xfrm>
            <a:off x="4796863" y="501319"/>
            <a:ext cx="2617509" cy="9885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4AE562E5-0BEF-4CEB-80B6-FFF3A4846CF5}"/>
              </a:ext>
            </a:extLst>
          </p:cNvPr>
          <p:cNvSpPr/>
          <p:nvPr/>
        </p:nvSpPr>
        <p:spPr>
          <a:xfrm>
            <a:off x="4740236" y="1745849"/>
            <a:ext cx="2752627" cy="158139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E98CD5BF-F4A3-42B7-BC74-EBC8767D1E72}"/>
              </a:ext>
            </a:extLst>
          </p:cNvPr>
          <p:cNvSpPr/>
          <p:nvPr/>
        </p:nvSpPr>
        <p:spPr>
          <a:xfrm>
            <a:off x="1459696" y="1395961"/>
            <a:ext cx="2752627" cy="16252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EA6A87F3-00BE-410A-A77A-3252BDB3A9B1}"/>
              </a:ext>
            </a:extLst>
          </p:cNvPr>
          <p:cNvSpPr/>
          <p:nvPr/>
        </p:nvSpPr>
        <p:spPr>
          <a:xfrm>
            <a:off x="7906731" y="1463859"/>
            <a:ext cx="2752627" cy="152482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46E19616-8891-4C2F-BE22-6ED52F8FC26E}"/>
              </a:ext>
            </a:extLst>
          </p:cNvPr>
          <p:cNvSpPr/>
          <p:nvPr/>
        </p:nvSpPr>
        <p:spPr>
          <a:xfrm>
            <a:off x="1515358" y="3548084"/>
            <a:ext cx="9144000" cy="62815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odnadpis 12">
            <a:extLst>
              <a:ext uri="{FF2B5EF4-FFF2-40B4-BE49-F238E27FC236}">
                <a16:creationId xmlns:a16="http://schemas.microsoft.com/office/drawing/2014/main" id="{9CE79FE3-AAE0-49EB-B986-2402DB9B5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358" y="4421156"/>
            <a:ext cx="9144000" cy="617597"/>
          </a:xfrm>
          <a:prstGeom prst="roundRect">
            <a:avLst/>
          </a:prstGeom>
          <a:solidFill>
            <a:srgbClr val="FF99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Tvorba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B266B361-41AA-496F-A293-B81B66BA07EB}"/>
              </a:ext>
            </a:extLst>
          </p:cNvPr>
          <p:cNvSpPr/>
          <p:nvPr/>
        </p:nvSpPr>
        <p:spPr>
          <a:xfrm>
            <a:off x="1515358" y="5255623"/>
            <a:ext cx="9144000" cy="692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20849F5D-4F87-4F07-A485-FCC39C7266A0}"/>
              </a:ext>
            </a:extLst>
          </p:cNvPr>
          <p:cNvCxnSpPr/>
          <p:nvPr/>
        </p:nvCxnSpPr>
        <p:spPr>
          <a:xfrm flipH="1">
            <a:off x="1614063" y="2961978"/>
            <a:ext cx="546755" cy="62716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FF3D6374-C562-4108-A517-57D0D2B464BF}"/>
              </a:ext>
            </a:extLst>
          </p:cNvPr>
          <p:cNvCxnSpPr>
            <a:cxnSpLocks/>
          </p:cNvCxnSpPr>
          <p:nvPr/>
        </p:nvCxnSpPr>
        <p:spPr>
          <a:xfrm flipH="1">
            <a:off x="1564321" y="2985145"/>
            <a:ext cx="844096" cy="14720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4F3D2C85-4DA9-497C-AB23-F666DCC9521E}"/>
              </a:ext>
            </a:extLst>
          </p:cNvPr>
          <p:cNvCxnSpPr>
            <a:cxnSpLocks/>
          </p:cNvCxnSpPr>
          <p:nvPr/>
        </p:nvCxnSpPr>
        <p:spPr>
          <a:xfrm flipH="1">
            <a:off x="1553767" y="3044382"/>
            <a:ext cx="1098904" cy="22522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E6043B4E-A80D-4930-89E1-C199BBBBF7A0}"/>
              </a:ext>
            </a:extLst>
          </p:cNvPr>
          <p:cNvCxnSpPr>
            <a:cxnSpLocks/>
          </p:cNvCxnSpPr>
          <p:nvPr/>
        </p:nvCxnSpPr>
        <p:spPr>
          <a:xfrm flipH="1">
            <a:off x="4062326" y="2943232"/>
            <a:ext cx="935431" cy="1568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5ED709C3-86BB-4401-847E-69B55ED08730}"/>
              </a:ext>
            </a:extLst>
          </p:cNvPr>
          <p:cNvCxnSpPr>
            <a:cxnSpLocks/>
            <a:endCxn id="8" idx="7"/>
          </p:cNvCxnSpPr>
          <p:nvPr/>
        </p:nvCxnSpPr>
        <p:spPr>
          <a:xfrm flipH="1">
            <a:off x="3809210" y="1221235"/>
            <a:ext cx="1129000" cy="4127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029F780A-51FC-4CF5-BAA7-72EFD72A1FB0}"/>
              </a:ext>
            </a:extLst>
          </p:cNvPr>
          <p:cNvCxnSpPr>
            <a:cxnSpLocks/>
          </p:cNvCxnSpPr>
          <p:nvPr/>
        </p:nvCxnSpPr>
        <p:spPr>
          <a:xfrm flipH="1">
            <a:off x="5087039" y="3204598"/>
            <a:ext cx="260547" cy="58430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26270F28-ABA9-4C0D-AB41-87C4AE36E827}"/>
              </a:ext>
            </a:extLst>
          </p:cNvPr>
          <p:cNvCxnSpPr>
            <a:cxnSpLocks/>
          </p:cNvCxnSpPr>
          <p:nvPr/>
        </p:nvCxnSpPr>
        <p:spPr>
          <a:xfrm flipH="1">
            <a:off x="8510860" y="2891820"/>
            <a:ext cx="196265" cy="95547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C929AA5D-3436-4D1E-AB20-83168E2725B2}"/>
              </a:ext>
            </a:extLst>
          </p:cNvPr>
          <p:cNvCxnSpPr>
            <a:cxnSpLocks/>
          </p:cNvCxnSpPr>
          <p:nvPr/>
        </p:nvCxnSpPr>
        <p:spPr>
          <a:xfrm flipH="1">
            <a:off x="8670579" y="2988687"/>
            <a:ext cx="325887" cy="18443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82A1672F-18C6-44FF-B02C-09822519C93F}"/>
              </a:ext>
            </a:extLst>
          </p:cNvPr>
          <p:cNvCxnSpPr>
            <a:cxnSpLocks/>
          </p:cNvCxnSpPr>
          <p:nvPr/>
        </p:nvCxnSpPr>
        <p:spPr>
          <a:xfrm flipH="1">
            <a:off x="8996466" y="2906410"/>
            <a:ext cx="253238" cy="24822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0E1B0E02-A8B4-4DA2-B599-FFDEBAC27A97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4062325" y="3095650"/>
            <a:ext cx="1081024" cy="213723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4514A228-4661-4C78-B2C8-B3AEC0461424}"/>
              </a:ext>
            </a:extLst>
          </p:cNvPr>
          <p:cNvCxnSpPr>
            <a:cxnSpLocks/>
          </p:cNvCxnSpPr>
          <p:nvPr/>
        </p:nvCxnSpPr>
        <p:spPr>
          <a:xfrm flipH="1">
            <a:off x="6114486" y="1463859"/>
            <a:ext cx="19236" cy="29195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BEA83D82-82A9-42A9-8CE4-7CB0A1DE9840}"/>
              </a:ext>
            </a:extLst>
          </p:cNvPr>
          <p:cNvCxnSpPr>
            <a:cxnSpLocks/>
          </p:cNvCxnSpPr>
          <p:nvPr/>
        </p:nvCxnSpPr>
        <p:spPr>
          <a:xfrm>
            <a:off x="7309998" y="1219468"/>
            <a:ext cx="950484" cy="5048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60F4FF4E-08B4-4E5D-B2E6-41AA824AEB62}"/>
              </a:ext>
            </a:extLst>
          </p:cNvPr>
          <p:cNvSpPr txBox="1"/>
          <p:nvPr/>
        </p:nvSpPr>
        <p:spPr>
          <a:xfrm>
            <a:off x="4938209" y="3641352"/>
            <a:ext cx="289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Receptivní činnosti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61C1A818-3ED3-4EFD-913A-C31F91D42BDE}"/>
              </a:ext>
            </a:extLst>
          </p:cNvPr>
          <p:cNvSpPr txBox="1"/>
          <p:nvPr/>
        </p:nvSpPr>
        <p:spPr>
          <a:xfrm>
            <a:off x="3040144" y="5359661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00B050"/>
                </a:solidFill>
              </a:rPr>
              <a:t>Reflektivní činnosti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B002F781-0DEC-41B1-9EDC-C571FF070A70}"/>
              </a:ext>
            </a:extLst>
          </p:cNvPr>
          <p:cNvSpPr txBox="1"/>
          <p:nvPr/>
        </p:nvSpPr>
        <p:spPr>
          <a:xfrm>
            <a:off x="5443993" y="781570"/>
            <a:ext cx="132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Oblast učiva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43314241-C704-43A9-840A-4F7D3EC1B438}"/>
              </a:ext>
            </a:extLst>
          </p:cNvPr>
          <p:cNvSpPr txBox="1"/>
          <p:nvPr/>
        </p:nvSpPr>
        <p:spPr>
          <a:xfrm>
            <a:off x="836497" y="1680230"/>
            <a:ext cx="3960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Rozvíjení </a:t>
            </a:r>
          </a:p>
          <a:p>
            <a:pPr algn="ctr"/>
            <a:r>
              <a:rPr lang="cs-CZ" sz="2400" b="1" dirty="0">
                <a:solidFill>
                  <a:schemeClr val="bg1"/>
                </a:solidFill>
              </a:rPr>
              <a:t>smyslové citlivosti</a:t>
            </a:r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22D82AD3-5FDC-4269-A166-02427E2CD5AE}"/>
              </a:ext>
            </a:extLst>
          </p:cNvPr>
          <p:cNvSpPr txBox="1"/>
          <p:nvPr/>
        </p:nvSpPr>
        <p:spPr>
          <a:xfrm>
            <a:off x="4860857" y="2065979"/>
            <a:ext cx="2534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Uplatňování subjektivity</a:t>
            </a: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C07EB651-3E18-429C-8ED5-7356AACCC8AC}"/>
              </a:ext>
            </a:extLst>
          </p:cNvPr>
          <p:cNvSpPr txBox="1"/>
          <p:nvPr/>
        </p:nvSpPr>
        <p:spPr>
          <a:xfrm>
            <a:off x="7797435" y="1668774"/>
            <a:ext cx="2999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Ověřování komunikačních </a:t>
            </a:r>
          </a:p>
          <a:p>
            <a:pPr algn="ctr"/>
            <a:r>
              <a:rPr lang="cs-CZ" sz="2400" b="1" dirty="0">
                <a:solidFill>
                  <a:schemeClr val="bg1"/>
                </a:solidFill>
              </a:rPr>
              <a:t>účinků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E22C4A8-DEED-4CCC-BC1D-83FDAE66AB6C}"/>
              </a:ext>
            </a:extLst>
          </p:cNvPr>
          <p:cNvSpPr txBox="1"/>
          <p:nvPr/>
        </p:nvSpPr>
        <p:spPr>
          <a:xfrm>
            <a:off x="3656352" y="6164971"/>
            <a:ext cx="82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Univers Condensed Light" panose="020B0306020202040204" pitchFamily="34" charset="0"/>
              </a:rPr>
              <a:t>Uplatnění subjektivity - klíčový princip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0690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19ACBD-C0C7-480F-AB4F-882D27A7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47" y="913764"/>
            <a:ext cx="3368040" cy="5339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bg1">
                    <a:lumMod val="65000"/>
                  </a:schemeClr>
                </a:solidFill>
                <a:latin typeface="Univers Condensed Light" panose="020B0306020202040204" pitchFamily="34" charset="0"/>
              </a:rPr>
              <a:t>Žák</a:t>
            </a:r>
          </a:p>
          <a:p>
            <a:pPr marL="0" indent="0">
              <a:buNone/>
            </a:pPr>
            <a:endParaRPr lang="cs-CZ" sz="3200" b="1" dirty="0">
              <a:latin typeface="Univers Condensed Light" panose="020B0306020202040204" pitchFamily="34" charset="0"/>
            </a:endParaRPr>
          </a:p>
          <a:p>
            <a:pPr marL="0" indent="0">
              <a:buNone/>
            </a:pPr>
            <a:endParaRPr lang="cs-CZ" sz="3200" b="1" dirty="0">
              <a:latin typeface="Univers Condensed Light" panose="020B0306020202040204" pitchFamily="34" charset="0"/>
            </a:endParaRPr>
          </a:p>
          <a:p>
            <a:pPr marL="0" indent="0"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3200" dirty="0">
                <a:solidFill>
                  <a:srgbClr val="000000"/>
                </a:solidFill>
                <a:latin typeface="Univers Condensed Light" panose="020B0306020202040204" pitchFamily="34" charset="0"/>
                <a:cs typeface="Calibri" panose="020F0502020204030204" pitchFamily="34" charset="0"/>
              </a:rPr>
              <a:t>T</a:t>
            </a:r>
            <a:r>
              <a:rPr lang="cs-CZ" sz="32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cs typeface="Calibri" panose="020F0502020204030204" pitchFamily="34" charset="0"/>
              </a:rPr>
              <a:t>vořit</a:t>
            </a:r>
          </a:p>
          <a:p>
            <a:pPr marL="0" indent="0"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3200" dirty="0">
                <a:solidFill>
                  <a:srgbClr val="000000"/>
                </a:solidFill>
                <a:latin typeface="Univers Condensed Light" panose="020B0306020202040204" pitchFamily="34" charset="0"/>
                <a:cs typeface="Calibri" panose="020F0502020204030204" pitchFamily="34" charset="0"/>
              </a:rPr>
              <a:t>N</a:t>
            </a:r>
            <a:r>
              <a:rPr lang="cs-CZ" sz="32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cs typeface="Calibri" panose="020F0502020204030204" pitchFamily="34" charset="0"/>
              </a:rPr>
              <a:t>avrhnout</a:t>
            </a:r>
          </a:p>
          <a:p>
            <a:pPr marL="0" indent="0"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3200" dirty="0">
                <a:solidFill>
                  <a:srgbClr val="000000"/>
                </a:solidFill>
                <a:latin typeface="Univers Condensed Light" panose="020B0306020202040204" pitchFamily="34" charset="0"/>
                <a:cs typeface="Calibri" panose="020F0502020204030204" pitchFamily="34" charset="0"/>
              </a:rPr>
              <a:t>P</a:t>
            </a:r>
            <a:r>
              <a:rPr lang="cs-CZ" sz="32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cs typeface="Calibri" panose="020F0502020204030204" pitchFamily="34" charset="0"/>
              </a:rPr>
              <a:t>ředstavit si</a:t>
            </a:r>
          </a:p>
          <a:p>
            <a:pPr marL="0" indent="0"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3200" dirty="0">
                <a:solidFill>
                  <a:srgbClr val="000000"/>
                </a:solidFill>
                <a:latin typeface="Univers Condensed Light" panose="020B0306020202040204" pitchFamily="34" charset="0"/>
                <a:cs typeface="Calibri" panose="020F0502020204030204" pitchFamily="34" charset="0"/>
              </a:rPr>
              <a:t>E</a:t>
            </a:r>
            <a:r>
              <a:rPr lang="cs-CZ" sz="32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cs typeface="Calibri" panose="020F0502020204030204" pitchFamily="34" charset="0"/>
              </a:rPr>
              <a:t>xperimentovat</a:t>
            </a:r>
          </a:p>
          <a:p>
            <a:pPr marL="0" indent="0"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3200" dirty="0">
                <a:solidFill>
                  <a:srgbClr val="000000"/>
                </a:solidFill>
                <a:latin typeface="Univers Condensed Light" panose="020B0306020202040204" pitchFamily="34" charset="0"/>
                <a:cs typeface="Calibri" panose="020F0502020204030204" pitchFamily="34" charset="0"/>
              </a:rPr>
              <a:t>R</a:t>
            </a:r>
            <a:r>
              <a:rPr lang="cs-CZ" sz="32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cs typeface="Calibri" panose="020F0502020204030204" pitchFamily="34" charset="0"/>
              </a:rPr>
              <a:t>ealizovat</a:t>
            </a:r>
            <a:endParaRPr lang="cs-CZ" sz="3200" dirty="0">
              <a:latin typeface="Univers Condensed Light" panose="020B0306020202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94C185A-598F-4F71-A379-BB5BA5159ECD}"/>
              </a:ext>
            </a:extLst>
          </p:cNvPr>
          <p:cNvSpPr txBox="1"/>
          <p:nvPr/>
        </p:nvSpPr>
        <p:spPr>
          <a:xfrm>
            <a:off x="9736108" y="785900"/>
            <a:ext cx="21209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>
                    <a:lumMod val="65000"/>
                  </a:schemeClr>
                </a:solidFill>
                <a:latin typeface="Univers Condensed Light" panose="020B0306020202040204" pitchFamily="34" charset="0"/>
              </a:rPr>
              <a:t>Učitel</a:t>
            </a:r>
          </a:p>
          <a:p>
            <a:endParaRPr lang="cs-CZ" sz="3200" dirty="0">
              <a:latin typeface="Univers Condensed Light" panose="020B0306020202040204" pitchFamily="34" charset="0"/>
            </a:endParaRPr>
          </a:p>
          <a:p>
            <a:r>
              <a:rPr lang="cs-CZ" sz="32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Dívat se</a:t>
            </a:r>
          </a:p>
          <a:p>
            <a:r>
              <a:rPr lang="cs-CZ" sz="32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Rozpoznávat</a:t>
            </a:r>
          </a:p>
          <a:p>
            <a:r>
              <a:rPr lang="cs-CZ" sz="32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Komunikovat</a:t>
            </a:r>
          </a:p>
          <a:p>
            <a:r>
              <a:rPr lang="cs-CZ" sz="32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Vcítit se</a:t>
            </a:r>
          </a:p>
          <a:p>
            <a:r>
              <a:rPr lang="cs-CZ" sz="32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Interpretovat</a:t>
            </a:r>
          </a:p>
          <a:p>
            <a:r>
              <a:rPr lang="cs-CZ" sz="3200" dirty="0">
                <a:latin typeface="Univers Condensed Light" panose="020B0306020202040204" pitchFamily="34" charset="0"/>
              </a:rPr>
              <a:t>Ukazovat, </a:t>
            </a:r>
          </a:p>
          <a:p>
            <a:r>
              <a:rPr lang="cs-CZ" sz="3200" dirty="0">
                <a:latin typeface="Univers Condensed Light" panose="020B0306020202040204" pitchFamily="34" charset="0"/>
              </a:rPr>
              <a:t>vysvětlovat</a:t>
            </a:r>
          </a:p>
          <a:p>
            <a:r>
              <a:rPr lang="cs-CZ" sz="3200" dirty="0">
                <a:latin typeface="Univers Condensed Light" panose="020B0306020202040204" pitchFamily="34" charset="0"/>
              </a:rPr>
              <a:t>navrhovat</a:t>
            </a:r>
          </a:p>
        </p:txBody>
      </p:sp>
      <p:pic>
        <p:nvPicPr>
          <p:cNvPr id="6" name="Obrázek 5" descr="Obsah obrázku interiér, osoba, stůl, muž&#10;&#10;Popis byl vytvořen automaticky">
            <a:extLst>
              <a:ext uri="{FF2B5EF4-FFF2-40B4-BE49-F238E27FC236}">
                <a16:creationId xmlns:a16="http://schemas.microsoft.com/office/drawing/2014/main" id="{B50CB0C6-A943-4B0F-B4B0-B7419C127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07" y="1079361"/>
            <a:ext cx="6816436" cy="316508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977E842-5E25-4A82-B41C-B2C0322E359D}"/>
              </a:ext>
            </a:extLst>
          </p:cNvPr>
          <p:cNvSpPr txBox="1"/>
          <p:nvPr/>
        </p:nvSpPr>
        <p:spPr>
          <a:xfrm>
            <a:off x="3028950" y="205878"/>
            <a:ext cx="5682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latin typeface="Univers Condensed Light" panose="020B0306020202040204" pitchFamily="34" charset="0"/>
              </a:rPr>
              <a:t>Tvorba jako způsob poznávání</a:t>
            </a:r>
          </a:p>
        </p:txBody>
      </p:sp>
    </p:spTree>
    <p:extLst>
      <p:ext uri="{BB962C8B-B14F-4D97-AF65-F5344CB8AC3E}">
        <p14:creationId xmlns:p14="http://schemas.microsoft.com/office/powerpoint/2010/main" val="244265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80C03-41D0-4103-9F9A-6595B4E4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389" y="1084107"/>
            <a:ext cx="3502310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Univers Condensed Light" panose="020B0306020202040204" pitchFamily="34" charset="0"/>
              </a:rPr>
              <a:t>Vnímání </a:t>
            </a:r>
            <a:br>
              <a:rPr lang="cs-CZ" dirty="0">
                <a:solidFill>
                  <a:schemeClr val="bg2">
                    <a:lumMod val="25000"/>
                  </a:schemeClr>
                </a:solidFill>
                <a:latin typeface="Univers Condensed Light" panose="020B0306020202040204" pitchFamily="34" charset="0"/>
              </a:rPr>
            </a:b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Univers Condensed Light" panose="020B0306020202040204" pitchFamily="34" charset="0"/>
              </a:rPr>
              <a:t>představy</a:t>
            </a:r>
            <a:br>
              <a:rPr lang="cs-CZ" dirty="0">
                <a:solidFill>
                  <a:schemeClr val="bg2">
                    <a:lumMod val="25000"/>
                  </a:schemeClr>
                </a:solidFill>
                <a:latin typeface="Univers Condensed Light" panose="020B0306020202040204" pitchFamily="34" charset="0"/>
              </a:rPr>
            </a:b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Univers Condensed Light" panose="020B0306020202040204" pitchFamily="34" charset="0"/>
              </a:rPr>
              <a:t>a subjektivita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19FA7E-0438-4CF3-91C3-BB51474914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57" y="3523507"/>
            <a:ext cx="3657601" cy="33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F59C0A0-D345-4EA9-BF84-327F2E8C0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94" y="0"/>
            <a:ext cx="3580721" cy="33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F88647B7-9A64-4909-87FA-461D3FCD3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94" y="3487066"/>
            <a:ext cx="3580721" cy="33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AB85F704-9C9D-445F-9554-1A0558ADE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" y="0"/>
            <a:ext cx="3639044" cy="33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1CE584F-8963-4096-A9AE-2A543CD55029}"/>
              </a:ext>
            </a:extLst>
          </p:cNvPr>
          <p:cNvSpPr txBox="1"/>
          <p:nvPr/>
        </p:nvSpPr>
        <p:spPr>
          <a:xfrm>
            <a:off x="8026389" y="5450727"/>
            <a:ext cx="331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Univers Condensed Light" panose="020B0306020202040204" pitchFamily="34" charset="0"/>
              </a:rPr>
              <a:t>Namalujte jeskyni plnou pokladů tak, jak si ji představujete vy.</a:t>
            </a:r>
          </a:p>
        </p:txBody>
      </p:sp>
    </p:spTree>
    <p:extLst>
      <p:ext uri="{BB962C8B-B14F-4D97-AF65-F5344CB8AC3E}">
        <p14:creationId xmlns:p14="http://schemas.microsoft.com/office/powerpoint/2010/main" val="289647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686E130-034E-4F53-A178-FABC171C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451"/>
            <a:ext cx="4271215" cy="569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ACD46C8-0EBF-4092-8C54-2CFB269757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191" y="482914"/>
            <a:ext cx="4247842" cy="569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0340AD5-EABB-467E-8C6E-84B38A128363}"/>
              </a:ext>
            </a:extLst>
          </p:cNvPr>
          <p:cNvSpPr txBox="1"/>
          <p:nvPr/>
        </p:nvSpPr>
        <p:spPr>
          <a:xfrm>
            <a:off x="8926193" y="4377829"/>
            <a:ext cx="2821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Univers Condensed Light" panose="020B0306020202040204" pitchFamily="34" charset="0"/>
              </a:rPr>
              <a:t>Do třídy přijelo obrovské vejce. Co se skrývá uvnitř? Malujte!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FB9B398-6BAE-4B1E-BF58-4CF5B7C9420F}"/>
              </a:ext>
            </a:extLst>
          </p:cNvPr>
          <p:cNvSpPr txBox="1"/>
          <p:nvPr/>
        </p:nvSpPr>
        <p:spPr>
          <a:xfrm>
            <a:off x="8926193" y="1156733"/>
            <a:ext cx="26645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chemeClr val="bg2">
                    <a:lumMod val="25000"/>
                  </a:schemeClr>
                </a:solidFill>
                <a:latin typeface="Univers Condensed Light" panose="020B0306020202040204" pitchFamily="34" charset="0"/>
              </a:rPr>
              <a:t>Tvorba </a:t>
            </a:r>
          </a:p>
          <a:p>
            <a:r>
              <a:rPr lang="cs-CZ" sz="4000" dirty="0">
                <a:solidFill>
                  <a:schemeClr val="bg2">
                    <a:lumMod val="25000"/>
                  </a:schemeClr>
                </a:solidFill>
                <a:latin typeface="Univers Condensed Light" panose="020B0306020202040204" pitchFamily="34" charset="0"/>
              </a:rPr>
              <a:t>a subjektivita</a:t>
            </a:r>
          </a:p>
        </p:txBody>
      </p:sp>
    </p:spTree>
    <p:extLst>
      <p:ext uri="{BB962C8B-B14F-4D97-AF65-F5344CB8AC3E}">
        <p14:creationId xmlns:p14="http://schemas.microsoft.com/office/powerpoint/2010/main" val="348221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7FB60-4F49-442C-8847-AF5F0196D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69726"/>
            <a:ext cx="10515600" cy="1325563"/>
          </a:xfrm>
        </p:spPr>
        <p:txBody>
          <a:bodyPr/>
          <a:lstStyle/>
          <a:p>
            <a:r>
              <a:rPr lang="cs-CZ" dirty="0">
                <a:latin typeface="Univers Condensed Light" panose="020B0306020202040204" pitchFamily="34" charset="0"/>
              </a:rPr>
              <a:t>Vizuální gramotnost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683534-47F0-4EEA-A422-90AC24254286}"/>
              </a:ext>
            </a:extLst>
          </p:cNvPr>
          <p:cNvSpPr txBox="1"/>
          <p:nvPr/>
        </p:nvSpPr>
        <p:spPr>
          <a:xfrm>
            <a:off x="340359" y="1822768"/>
            <a:ext cx="9585961" cy="353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800" b="1" u="none" strike="noStrike" dirty="0">
                <a:solidFill>
                  <a:srgbClr val="FF0000"/>
                </a:solidFill>
                <a:effectLst/>
                <a:latin typeface="Univers Condensed Light" panose="020B0306020202040204" pitchFamily="34" charset="0"/>
              </a:rPr>
              <a:t>Tvorba/ Produkce</a:t>
            </a:r>
          </a:p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cs-CZ" sz="2400" b="1" i="0" u="none" strike="noStrike" dirty="0">
              <a:solidFill>
                <a:srgbClr val="000000"/>
              </a:solidFill>
              <a:effectLst/>
              <a:latin typeface="Univers Condensed Light" panose="020B0306020202040204" pitchFamily="34" charset="0"/>
              <a:cs typeface="Calibri" panose="020F0502020204030204" pitchFamily="34" charset="0"/>
            </a:endParaRPr>
          </a:p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cs typeface="Calibri" panose="020F0502020204030204" pitchFamily="34" charset="0"/>
              </a:rPr>
              <a:t>tvořit</a:t>
            </a:r>
          </a:p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cs typeface="Calibri" panose="020F0502020204030204" pitchFamily="34" charset="0"/>
              </a:rPr>
              <a:t>navrhnout</a:t>
            </a:r>
          </a:p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cs typeface="Calibri" panose="020F0502020204030204" pitchFamily="34" charset="0"/>
              </a:rPr>
              <a:t>představit si</a:t>
            </a:r>
          </a:p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cs typeface="Calibri" panose="020F0502020204030204" pitchFamily="34" charset="0"/>
              </a:rPr>
              <a:t>experimentovat</a:t>
            </a:r>
          </a:p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cs typeface="Calibri" panose="020F0502020204030204" pitchFamily="34" charset="0"/>
              </a:rPr>
              <a:t>realizovat</a:t>
            </a:r>
            <a:endParaRPr lang="cs-CZ" sz="2400" dirty="0">
              <a:latin typeface="Univers Condensed Light" panose="020B030602020204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7556BC-582D-4BF2-85DD-DECA447B2989}"/>
              </a:ext>
            </a:extLst>
          </p:cNvPr>
          <p:cNvSpPr txBox="1"/>
          <p:nvPr/>
        </p:nvSpPr>
        <p:spPr>
          <a:xfrm>
            <a:off x="8106664" y="1835024"/>
            <a:ext cx="3840480" cy="394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000" b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-kompetence vytvářet vizuální představy </a:t>
            </a:r>
          </a:p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000" b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(na základě pozorování, mentálního obrazu, zkušenosti či pocitu)</a:t>
            </a:r>
            <a:endParaRPr lang="cs-CZ" sz="2000" dirty="0">
              <a:latin typeface="Univers Condensed Light" panose="020B0306020202040204" pitchFamily="34" charset="0"/>
            </a:endParaRPr>
          </a:p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000" b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 -kompetence vizuálního zkoumání</a:t>
            </a:r>
            <a:endParaRPr lang="cs-CZ" sz="2000" b="0" u="none" strike="noStrike" dirty="0">
              <a:effectLst/>
              <a:latin typeface="Univers Condensed Light" panose="020B0306020202040204" pitchFamily="34" charset="0"/>
            </a:endParaRPr>
          </a:p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000" b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 -kompetence tvořit obrazy</a:t>
            </a:r>
            <a:endParaRPr lang="cs-CZ" sz="2000" b="0" u="none" strike="noStrike" dirty="0">
              <a:effectLst/>
              <a:latin typeface="Univers Condensed Light" panose="020B0306020202040204" pitchFamily="34" charset="0"/>
            </a:endParaRPr>
          </a:p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000" b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 -kompetence prezentovat/sdílet obrazy </a:t>
            </a:r>
            <a:endParaRPr lang="cs-CZ" sz="2000" dirty="0">
              <a:latin typeface="Univers Condensed Light" panose="020B0306020202040204" pitchFamily="34" charset="0"/>
            </a:endParaRPr>
          </a:p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000" b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 -kompetence posoudit svoje obrazy a proces jejich vzniku</a:t>
            </a:r>
          </a:p>
          <a:p>
            <a:endParaRPr lang="cs-CZ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171BE90-A71D-43F8-8132-38CC751A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47" y="1822768"/>
            <a:ext cx="4866746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4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11EFC-D4D3-4025-BF4C-40ED8034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9872" y="446405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Univers Condensed Light" panose="020B0306020202040204" pitchFamily="34" charset="0"/>
              </a:rPr>
              <a:t>Intrapersonální reflexe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01C840-D9A7-4BED-A9F3-F998FA99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880" y="2506662"/>
            <a:ext cx="38160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Univers Condensed Light" panose="020B0306020202040204" pitchFamily="34" charset="0"/>
              </a:rPr>
              <a:t>Procesu tvorby</a:t>
            </a:r>
          </a:p>
          <a:p>
            <a:pPr marL="0" indent="0">
              <a:buNone/>
            </a:pPr>
            <a:r>
              <a:rPr lang="cs-CZ" sz="2400" dirty="0">
                <a:latin typeface="Univers Condensed Light" panose="020B0306020202040204" pitchFamily="34" charset="0"/>
              </a:rPr>
              <a:t>Vytvořeného artefaktu</a:t>
            </a:r>
          </a:p>
          <a:p>
            <a:pPr marL="0" indent="0">
              <a:buNone/>
            </a:pPr>
            <a:r>
              <a:rPr lang="cs-CZ" sz="2400" dirty="0">
                <a:latin typeface="Univers Condensed Light" panose="020B0306020202040204" pitchFamily="34" charset="0"/>
              </a:rPr>
              <a:t>Významu a obsahu</a:t>
            </a:r>
          </a:p>
          <a:p>
            <a:pPr marL="0" indent="0">
              <a:buNone/>
            </a:pPr>
            <a:r>
              <a:rPr lang="cs-CZ" sz="2400" dirty="0">
                <a:latin typeface="Univers Condensed Light" panose="020B0306020202040204" pitchFamily="34" charset="0"/>
              </a:rPr>
              <a:t>Postojů a emocí</a:t>
            </a:r>
          </a:p>
          <a:p>
            <a:pPr marL="0" indent="0">
              <a:buNone/>
            </a:pPr>
            <a:r>
              <a:rPr lang="cs-CZ" sz="2400" dirty="0">
                <a:latin typeface="Univers Condensed Light" panose="020B0306020202040204" pitchFamily="34" charset="0"/>
              </a:rPr>
              <a:t>Dovedností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977813A-61E5-47AC-A28B-9D34DC6B8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410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5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41D6D-2507-46F6-81D5-2ACDF3A7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196024"/>
            <a:ext cx="6628384" cy="1325563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Univers Condensed Light" panose="020B0306020202040204" pitchFamily="34" charset="0"/>
              </a:rPr>
              <a:t>Komunikace</a:t>
            </a:r>
            <a:br>
              <a:rPr lang="cs-CZ" dirty="0">
                <a:solidFill>
                  <a:schemeClr val="bg2">
                    <a:lumMod val="25000"/>
                  </a:schemeClr>
                </a:solidFill>
                <a:latin typeface="Univers Condensed Light" panose="020B0306020202040204" pitchFamily="34" charset="0"/>
              </a:rPr>
            </a:b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Univers Condensed Light" panose="020B0306020202040204" pitchFamily="34" charset="0"/>
              </a:rPr>
              <a:t>Interpersonální reflexe v tvorbě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19A0D0-1D32-4579-BCBB-01007407A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621476"/>
            <a:ext cx="6543040" cy="49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A53E88-899C-454A-A1F1-7EF3A5B7E737}"/>
              </a:ext>
            </a:extLst>
          </p:cNvPr>
          <p:cNvSpPr txBox="1"/>
          <p:nvPr/>
        </p:nvSpPr>
        <p:spPr>
          <a:xfrm>
            <a:off x="8203184" y="1766792"/>
            <a:ext cx="25031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latin typeface="Univers Condensed Light" panose="020B0306020202040204" pitchFamily="34" charset="0"/>
              </a:rPr>
              <a:t>Procesu tvorby</a:t>
            </a:r>
          </a:p>
          <a:p>
            <a:r>
              <a:rPr lang="cs-CZ" sz="2400" dirty="0">
                <a:latin typeface="Univers Condensed Light" panose="020B0306020202040204" pitchFamily="34" charset="0"/>
              </a:rPr>
              <a:t>Vytvořeného artefaktu</a:t>
            </a:r>
          </a:p>
          <a:p>
            <a:r>
              <a:rPr lang="cs-CZ" sz="2400" dirty="0">
                <a:latin typeface="Univers Condensed Light" panose="020B0306020202040204" pitchFamily="34" charset="0"/>
              </a:rPr>
              <a:t>Významu a obsahu</a:t>
            </a:r>
          </a:p>
          <a:p>
            <a:r>
              <a:rPr lang="cs-CZ" sz="2400" dirty="0">
                <a:latin typeface="Univers Condensed Light" panose="020B0306020202040204" pitchFamily="34" charset="0"/>
              </a:rPr>
              <a:t>Postojů a emocí</a:t>
            </a:r>
          </a:p>
          <a:p>
            <a:r>
              <a:rPr lang="cs-CZ" sz="2400" dirty="0">
                <a:latin typeface="Univers Condensed Light" panose="020B0306020202040204" pitchFamily="34" charset="0"/>
              </a:rPr>
              <a:t>Dovedností</a:t>
            </a:r>
          </a:p>
        </p:txBody>
      </p:sp>
    </p:spTree>
    <p:extLst>
      <p:ext uri="{BB962C8B-B14F-4D97-AF65-F5344CB8AC3E}">
        <p14:creationId xmlns:p14="http://schemas.microsoft.com/office/powerpoint/2010/main" val="22480419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429</Words>
  <Application>Microsoft Office PowerPoint</Application>
  <PresentationFormat>Širokoúhlá obrazovka</PresentationFormat>
  <Paragraphs>77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Univers Condensed Light</vt:lpstr>
      <vt:lpstr>Motiv Office</vt:lpstr>
      <vt:lpstr>Jak to vidím já Uplatnění subjektivity</vt:lpstr>
      <vt:lpstr>Učivo: Uplatnění subjektivity</vt:lpstr>
      <vt:lpstr>Prezentace aplikace PowerPoint</vt:lpstr>
      <vt:lpstr>Prezentace aplikace PowerPoint</vt:lpstr>
      <vt:lpstr>Vnímání  představy a subjektivita</vt:lpstr>
      <vt:lpstr>Prezentace aplikace PowerPoint</vt:lpstr>
      <vt:lpstr>Vizuální gramotnost</vt:lpstr>
      <vt:lpstr>Intrapersonální reflexe</vt:lpstr>
      <vt:lpstr>Komunikace Interpersonální reflexe v tvorbě</vt:lpstr>
      <vt:lpstr>Proces a produkt výtvarné tvorby Subjektivita</vt:lpstr>
      <vt:lpstr>Kreativita a subjektivita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Uplatnění subjektivity</dc:title>
  <dc:creator>Magdalena Novotná</dc:creator>
  <cp:lastModifiedBy>Magdalena Novotná</cp:lastModifiedBy>
  <cp:revision>15</cp:revision>
  <dcterms:created xsi:type="dcterms:W3CDTF">2020-11-20T08:34:17Z</dcterms:created>
  <dcterms:modified xsi:type="dcterms:W3CDTF">2020-12-10T12:08:34Z</dcterms:modified>
</cp:coreProperties>
</file>