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5"/>
  </p:notesMasterIdLst>
  <p:handoutMasterIdLst>
    <p:handoutMasterId r:id="rId46"/>
  </p:handoutMasterIdLst>
  <p:sldIdLst>
    <p:sldId id="308" r:id="rId2"/>
    <p:sldId id="302" r:id="rId3"/>
    <p:sldId id="299" r:id="rId4"/>
    <p:sldId id="300" r:id="rId5"/>
    <p:sldId id="301" r:id="rId6"/>
    <p:sldId id="298" r:id="rId7"/>
    <p:sldId id="306" r:id="rId8"/>
    <p:sldId id="305" r:id="rId9"/>
    <p:sldId id="303" r:id="rId10"/>
    <p:sldId id="304" r:id="rId11"/>
    <p:sldId id="314" r:id="rId12"/>
    <p:sldId id="307" r:id="rId13"/>
    <p:sldId id="265" r:id="rId14"/>
    <p:sldId id="267" r:id="rId15"/>
    <p:sldId id="282" r:id="rId16"/>
    <p:sldId id="269" r:id="rId17"/>
    <p:sldId id="284" r:id="rId18"/>
    <p:sldId id="310" r:id="rId19"/>
    <p:sldId id="315" r:id="rId20"/>
    <p:sldId id="316" r:id="rId21"/>
    <p:sldId id="317" r:id="rId22"/>
    <p:sldId id="281" r:id="rId23"/>
    <p:sldId id="274" r:id="rId24"/>
    <p:sldId id="277" r:id="rId25"/>
    <p:sldId id="311" r:id="rId26"/>
    <p:sldId id="273" r:id="rId27"/>
    <p:sldId id="275" r:id="rId28"/>
    <p:sldId id="276" r:id="rId29"/>
    <p:sldId id="270" r:id="rId30"/>
    <p:sldId id="271" r:id="rId31"/>
    <p:sldId id="285" r:id="rId32"/>
    <p:sldId id="272" r:id="rId33"/>
    <p:sldId id="278" r:id="rId34"/>
    <p:sldId id="312" r:id="rId35"/>
    <p:sldId id="287" r:id="rId36"/>
    <p:sldId id="288" r:id="rId37"/>
    <p:sldId id="289" r:id="rId38"/>
    <p:sldId id="290" r:id="rId39"/>
    <p:sldId id="291" r:id="rId40"/>
    <p:sldId id="292" r:id="rId41"/>
    <p:sldId id="297" r:id="rId42"/>
    <p:sldId id="296" r:id="rId43"/>
    <p:sldId id="313" r:id="rId4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93D7C-028D-48FF-A7AB-2D970F7734AD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79F7B-94BD-4E8D-B6BA-34CF700AC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8B25E-EFA6-4BFE-947E-99D056AB0876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69DD7-5BA7-436C-9BF6-FF58E9F672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73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75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13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6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99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5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70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24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3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5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34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88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12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55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6F63-90B3-4F88-A809-88F888A94F21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trockij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53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Лаврентий Берия, 1920-е го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58" y="434438"/>
            <a:ext cx="3978543" cy="52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tomskij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15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Trofim Lysenko 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69" y="-111975"/>
            <a:ext cx="5008854" cy="678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7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ruského hospodářství</a:t>
            </a:r>
            <a:br>
              <a:rPr lang="cs-CZ" dirty="0" smtClean="0"/>
            </a:br>
            <a:r>
              <a:rPr lang="cs-CZ" dirty="0" smtClean="0"/>
              <a:t>od r. 1928 do druhé světové války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068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„Dohnat a předehnat“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3395" y="1324708"/>
            <a:ext cx="9919311" cy="5638800"/>
          </a:xfrm>
        </p:spPr>
        <p:txBody>
          <a:bodyPr>
            <a:normAutofit/>
          </a:bodyPr>
          <a:lstStyle/>
          <a:p>
            <a:r>
              <a:rPr lang="cs-CZ" dirty="0" smtClean="0"/>
              <a:t>Na západě modernizace hospodářství – chemický, elektrický, letecký, automobilový </a:t>
            </a:r>
            <a:r>
              <a:rPr lang="cs-CZ" dirty="0" smtClean="0"/>
              <a:t>průmysl</a:t>
            </a:r>
          </a:p>
          <a:p>
            <a:endParaRPr lang="cs-CZ" dirty="0" smtClean="0"/>
          </a:p>
          <a:p>
            <a:r>
              <a:rPr lang="cs-CZ" b="1" dirty="0" smtClean="0"/>
              <a:t>Stalinova teze: „Do 10 let musí SSSR uběhnout vzdálenost, která ho dělí od vyspělých západních států nebo bude převálcován</a:t>
            </a:r>
            <a:r>
              <a:rPr lang="cs-CZ" b="1" dirty="0" smtClean="0"/>
              <a:t>.“</a:t>
            </a:r>
          </a:p>
          <a:p>
            <a:endParaRPr lang="cs-CZ" dirty="0" smtClean="0"/>
          </a:p>
          <a:p>
            <a:r>
              <a:rPr lang="cs-CZ" dirty="0" smtClean="0"/>
              <a:t>Potřeba dohnat západ technologiemi a vyspělým hospodářstvím – pokud ne, SSSR bude </a:t>
            </a:r>
            <a:r>
              <a:rPr lang="cs-CZ" dirty="0" smtClean="0"/>
              <a:t>zničeno</a:t>
            </a:r>
          </a:p>
          <a:p>
            <a:endParaRPr lang="cs-CZ" dirty="0" smtClean="0"/>
          </a:p>
          <a:p>
            <a:r>
              <a:rPr lang="cs-CZ" b="1" dirty="0" smtClean="0"/>
              <a:t>Stalinův plán výstavby socialismu v SSSR – ústup od celosvětové revoluce</a:t>
            </a:r>
          </a:p>
          <a:p>
            <a:pPr lvl="1"/>
            <a:r>
              <a:rPr lang="cs-CZ" dirty="0" smtClean="0"/>
              <a:t>Nejprve potřeba vytvořit silný stát, pak je možné šířit revoluci</a:t>
            </a:r>
          </a:p>
          <a:p>
            <a:pPr lvl="1"/>
            <a:r>
              <a:rPr lang="cs-CZ" dirty="0" smtClean="0"/>
              <a:t>Výstavba socialismu v jedné zemi</a:t>
            </a:r>
          </a:p>
          <a:p>
            <a:endParaRPr lang="cs-CZ" dirty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5741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Industrializace - První pětiletý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07381"/>
            <a:ext cx="8915400" cy="5168348"/>
          </a:xfrm>
        </p:spPr>
        <p:txBody>
          <a:bodyPr>
            <a:normAutofit/>
          </a:bodyPr>
          <a:lstStyle/>
          <a:p>
            <a:r>
              <a:rPr lang="cs-CZ" dirty="0"/>
              <a:t>1928 schválen první pětiletý </a:t>
            </a:r>
            <a:r>
              <a:rPr lang="cs-CZ" dirty="0" smtClean="0"/>
              <a:t>plán</a:t>
            </a:r>
          </a:p>
          <a:p>
            <a:r>
              <a:rPr lang="cs-CZ" dirty="0" smtClean="0"/>
              <a:t>Cílem položit základy průmyslu, metalurgie, energetiky, strojírenství, zbrojního průmyslu</a:t>
            </a:r>
          </a:p>
          <a:p>
            <a:r>
              <a:rPr lang="cs-CZ" dirty="0" smtClean="0"/>
              <a:t>Ekonomická soběstačnost státu</a:t>
            </a:r>
          </a:p>
          <a:p>
            <a:r>
              <a:rPr lang="cs-CZ" b="1" dirty="0" smtClean="0"/>
              <a:t>Nutnost mezinárodního obchodu – export zemědělské výroby – import technologií, techniky</a:t>
            </a:r>
          </a:p>
          <a:p>
            <a:pPr lvl="1"/>
            <a:r>
              <a:rPr lang="cs-CZ" dirty="0" smtClean="0"/>
              <a:t>„import strojů za účelem ukončení importu“</a:t>
            </a:r>
          </a:p>
          <a:p>
            <a:r>
              <a:rPr lang="cs-CZ" b="1" dirty="0" smtClean="0"/>
              <a:t>Dvě </a:t>
            </a:r>
            <a:r>
              <a:rPr lang="cs-CZ" b="1" dirty="0"/>
              <a:t>varianty plánu</a:t>
            </a:r>
          </a:p>
          <a:p>
            <a:pPr lvl="2"/>
            <a:r>
              <a:rPr lang="cs-CZ" b="1" dirty="0"/>
              <a:t>Výchozí a optimální</a:t>
            </a:r>
          </a:p>
          <a:p>
            <a:pPr lvl="2"/>
            <a:r>
              <a:rPr lang="cs-CZ" dirty="0"/>
              <a:t>Výchozí – možnost zajistit plynulý chod hospodářství jako celku</a:t>
            </a:r>
          </a:p>
          <a:p>
            <a:pPr lvl="2"/>
            <a:r>
              <a:rPr lang="cs-CZ" dirty="0"/>
              <a:t>Optimální – vycházela z hmotného obsahu výroby na konci pětiletky, stanovila kolik čeho vyrobit</a:t>
            </a:r>
          </a:p>
          <a:p>
            <a:pPr lvl="2"/>
            <a:r>
              <a:rPr lang="cs-CZ" dirty="0"/>
              <a:t>Příklad výchozího vs. optimálního plánu:</a:t>
            </a:r>
          </a:p>
          <a:p>
            <a:pPr lvl="3"/>
            <a:r>
              <a:rPr lang="cs-CZ" dirty="0"/>
              <a:t>Surové železo 1928/3,3 mil. Tun; výchozí 1932 10 mil. Tun; optimální 15-17 mil. Tun</a:t>
            </a:r>
          </a:p>
          <a:p>
            <a:pPr lvl="1"/>
            <a:r>
              <a:rPr lang="cs-CZ" dirty="0"/>
              <a:t>I optimální se Stalinovi zdál malý – pětiletka zkrácena na čtyři roky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1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prvního plánu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77893" y="1800970"/>
            <a:ext cx="8915400" cy="5298831"/>
          </a:xfrm>
        </p:spPr>
        <p:txBody>
          <a:bodyPr>
            <a:normAutofit/>
          </a:bodyPr>
          <a:lstStyle/>
          <a:p>
            <a:r>
              <a:rPr lang="cs-CZ" dirty="0" smtClean="0"/>
              <a:t>Modernizaci státu podřízeno vše</a:t>
            </a:r>
          </a:p>
          <a:p>
            <a:pPr lvl="1"/>
            <a:r>
              <a:rPr lang="cs-CZ" dirty="0" smtClean="0"/>
              <a:t>Práce na tři směny, i 300 hodin měsíčně</a:t>
            </a:r>
          </a:p>
          <a:p>
            <a:r>
              <a:rPr lang="cs-CZ" dirty="0" smtClean="0"/>
              <a:t>GOSPLAN – státní plánovací komise – plán hospodářství, stanovení cen, výrobní kvóty</a:t>
            </a:r>
          </a:p>
          <a:p>
            <a:r>
              <a:rPr lang="cs-CZ" dirty="0" smtClean="0"/>
              <a:t>Vše posuzováno podle průmyslového výkonu</a:t>
            </a:r>
          </a:p>
          <a:p>
            <a:pPr lvl="1"/>
            <a:r>
              <a:rPr lang="cs-CZ" dirty="0" smtClean="0"/>
              <a:t>V letech 1928-1940 obrovský nárůst </a:t>
            </a:r>
          </a:p>
          <a:p>
            <a:pPr lvl="2"/>
            <a:r>
              <a:rPr lang="cs-CZ" dirty="0" smtClean="0"/>
              <a:t>Zdesetinásobení produkce energie, sedmkrát uhlí…</a:t>
            </a:r>
          </a:p>
          <a:p>
            <a:pPr lvl="2"/>
            <a:r>
              <a:rPr lang="cs-CZ" dirty="0" smtClean="0"/>
              <a:t>Vznik velkých továrních komplexů, přehrad i měst – Dněperská přehrada, Rostov na Donu továrna na zemědělské stroje, </a:t>
            </a:r>
            <a:r>
              <a:rPr lang="cs-CZ" dirty="0" err="1" smtClean="0"/>
              <a:t>Nižnij</a:t>
            </a:r>
            <a:r>
              <a:rPr lang="cs-CZ" dirty="0" smtClean="0"/>
              <a:t> Novgorod (Gorkij) automobilový průmysl</a:t>
            </a:r>
          </a:p>
        </p:txBody>
      </p:sp>
    </p:spTree>
    <p:extLst>
      <p:ext uri="{BB962C8B-B14F-4D97-AF65-F5344CB8AC3E}">
        <p14:creationId xmlns:p14="http://schemas.microsoft.com/office/powerpoint/2010/main" val="3255077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prvního plánu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Snaha o vojensko-strategickou diversifikaci území</a:t>
            </a:r>
          </a:p>
          <a:p>
            <a:pPr lvl="1"/>
            <a:r>
              <a:rPr lang="cs-CZ" dirty="0" smtClean="0"/>
              <a:t>Kromě průmyslových měst druhé centrum na Urale a západní Sibiři</a:t>
            </a:r>
          </a:p>
          <a:p>
            <a:pPr lvl="1"/>
            <a:r>
              <a:rPr lang="cs-CZ" dirty="0" smtClean="0"/>
              <a:t>Budování továren na zelené louce</a:t>
            </a:r>
          </a:p>
          <a:p>
            <a:pPr lvl="1"/>
            <a:r>
              <a:rPr lang="cs-CZ" dirty="0" smtClean="0"/>
              <a:t>Absence infrastruktury – velmi nákladné projekty</a:t>
            </a:r>
          </a:p>
          <a:p>
            <a:r>
              <a:rPr lang="cs-CZ" dirty="0"/>
              <a:t>Ukončen po 4 letech a 3 měsících</a:t>
            </a:r>
          </a:p>
          <a:p>
            <a:r>
              <a:rPr lang="cs-CZ" dirty="0"/>
              <a:t>Výsledky hluboce pod plánem</a:t>
            </a:r>
          </a:p>
          <a:p>
            <a:r>
              <a:rPr lang="cs-CZ" dirty="0"/>
              <a:t>Splnil účel režimu – prudký vzestup tempa průmyslu</a:t>
            </a:r>
          </a:p>
          <a:p>
            <a:r>
              <a:rPr lang="cs-CZ" dirty="0"/>
              <a:t>Změny ve struktuře průmyslu a mechanismu jeho fungování</a:t>
            </a:r>
          </a:p>
          <a:p>
            <a:r>
              <a:rPr lang="cs-CZ" dirty="0"/>
              <a:t>Problém industrializace: zaměření na kvantitu, zůstává problém kvality</a:t>
            </a:r>
          </a:p>
          <a:p>
            <a:r>
              <a:rPr lang="cs-CZ" dirty="0"/>
              <a:t>Nehledělo se na životní úroveň obyvatelstva</a:t>
            </a:r>
          </a:p>
          <a:p>
            <a:pPr marL="571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752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pětiletý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48496"/>
            <a:ext cx="8915400" cy="4893972"/>
          </a:xfrm>
        </p:spPr>
        <p:txBody>
          <a:bodyPr>
            <a:normAutofit/>
          </a:bodyPr>
          <a:lstStyle/>
          <a:p>
            <a:r>
              <a:rPr lang="cs-CZ" dirty="0" smtClean="0"/>
              <a:t>1928-1932</a:t>
            </a:r>
          </a:p>
          <a:p>
            <a:endParaRPr lang="cs-CZ" dirty="0"/>
          </a:p>
          <a:p>
            <a:r>
              <a:rPr lang="cs-CZ" dirty="0" smtClean="0"/>
              <a:t>Mobilizace obyvatelstva k budování průmyslu – KOMSOMOL</a:t>
            </a:r>
          </a:p>
          <a:p>
            <a:endParaRPr lang="cs-CZ" dirty="0"/>
          </a:p>
          <a:p>
            <a:r>
              <a:rPr lang="cs-CZ" dirty="0" smtClean="0"/>
              <a:t>1931 – přizváni k účasti američtí inženýři – výstavba hutnických závodů</a:t>
            </a:r>
          </a:p>
          <a:p>
            <a:endParaRPr lang="cs-CZ" dirty="0"/>
          </a:p>
          <a:p>
            <a:r>
              <a:rPr lang="cs-CZ" b="1" dirty="0" smtClean="0"/>
              <a:t>„Zlatý bojkot“ – znárodnění zahraničních koncesí na těžbu zlata – reakce</a:t>
            </a:r>
          </a:p>
          <a:p>
            <a:endParaRPr lang="cs-CZ" dirty="0" smtClean="0"/>
          </a:p>
          <a:p>
            <a:r>
              <a:rPr lang="cs-CZ" dirty="0" smtClean="0"/>
              <a:t>Urbanizace</a:t>
            </a:r>
            <a:endParaRPr lang="cs-CZ" dirty="0"/>
          </a:p>
          <a:p>
            <a:endParaRPr lang="cs-CZ" dirty="0"/>
          </a:p>
          <a:p>
            <a:r>
              <a:rPr lang="cs-CZ" dirty="0"/>
              <a:t>Populace města venkova se vyrovnala cca na začátku 60. let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58468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914400"/>
            <a:ext cx="8907413" cy="990600"/>
          </a:xfrm>
        </p:spPr>
        <p:txBody>
          <a:bodyPr/>
          <a:lstStyle/>
          <a:p>
            <a:r>
              <a:rPr lang="cs-CZ" dirty="0"/>
              <a:t>Druhý pětiletý plán (1933-1937)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35617"/>
            <a:ext cx="8915400" cy="50230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důraz </a:t>
            </a:r>
            <a:r>
              <a:rPr lang="cs-CZ" dirty="0" smtClean="0"/>
              <a:t>kladen </a:t>
            </a:r>
            <a:r>
              <a:rPr lang="cs-CZ" dirty="0"/>
              <a:t>na průmyslový rozvoj s orientací na </a:t>
            </a:r>
            <a:r>
              <a:rPr lang="cs-CZ" dirty="0" smtClean="0"/>
              <a:t>strojírenství</a:t>
            </a:r>
          </a:p>
          <a:p>
            <a:endParaRPr lang="cs-CZ" dirty="0" smtClean="0"/>
          </a:p>
          <a:p>
            <a:r>
              <a:rPr lang="cs-CZ" dirty="0" smtClean="0"/>
              <a:t>Snaha o </a:t>
            </a:r>
            <a:r>
              <a:rPr lang="cs-CZ" dirty="0"/>
              <a:t>nezávislost na dodávkách techniky ze </a:t>
            </a:r>
            <a:r>
              <a:rPr lang="cs-CZ" dirty="0" smtClean="0"/>
              <a:t>zahraničí</a:t>
            </a:r>
          </a:p>
          <a:p>
            <a:endParaRPr lang="cs-CZ" dirty="0" smtClean="0"/>
          </a:p>
          <a:p>
            <a:r>
              <a:rPr lang="cs-CZ" dirty="0" smtClean="0"/>
              <a:t>průmyslové </a:t>
            </a:r>
            <a:r>
              <a:rPr lang="cs-CZ" dirty="0"/>
              <a:t>závody se </a:t>
            </a:r>
            <a:r>
              <a:rPr lang="cs-CZ" dirty="0" smtClean="0"/>
              <a:t>přesouvaly </a:t>
            </a:r>
            <a:r>
              <a:rPr lang="cs-CZ" dirty="0"/>
              <a:t>do bezpečnějších regionů na východu </a:t>
            </a:r>
            <a:r>
              <a:rPr lang="cs-CZ" dirty="0" smtClean="0"/>
              <a:t>země (vyčleněna </a:t>
            </a:r>
            <a:r>
              <a:rPr lang="cs-CZ" dirty="0"/>
              <a:t>zhruba polovina </a:t>
            </a:r>
            <a:r>
              <a:rPr lang="cs-CZ" dirty="0" smtClean="0"/>
              <a:t>investic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1933-1937</a:t>
            </a:r>
          </a:p>
          <a:p>
            <a:pPr lvl="1"/>
            <a:r>
              <a:rPr lang="cs-CZ" dirty="0" smtClean="0"/>
              <a:t> ztrojnásobení výroby </a:t>
            </a:r>
            <a:r>
              <a:rPr lang="cs-CZ" dirty="0"/>
              <a:t>oceli a strojů, průmysl byl elektrifikován a probíhala výstavba jednotné celostátní sítě rozvodu elektřiny o vysokém </a:t>
            </a:r>
            <a:r>
              <a:rPr lang="cs-CZ" dirty="0" smtClean="0"/>
              <a:t>napětí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rozvoj </a:t>
            </a:r>
            <a:r>
              <a:rPr lang="cs-CZ" dirty="0"/>
              <a:t>strojírenství usnadnil rekonstrukci starších podniků, </a:t>
            </a:r>
            <a:r>
              <a:rPr lang="cs-CZ" dirty="0" smtClean="0"/>
              <a:t>dopravy</a:t>
            </a:r>
          </a:p>
          <a:p>
            <a:endParaRPr lang="cs-CZ" dirty="0" smtClean="0"/>
          </a:p>
          <a:p>
            <a:r>
              <a:rPr lang="cs-CZ" dirty="0" smtClean="0"/>
              <a:t>Odklon </a:t>
            </a:r>
            <a:r>
              <a:rPr lang="cs-CZ" dirty="0" smtClean="0"/>
              <a:t>od tržní ekonomiky </a:t>
            </a:r>
            <a:r>
              <a:rPr lang="cs-CZ" dirty="0"/>
              <a:t>provázen nehospodárností a plýtváním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2196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Sergei Kirov 1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00" y="12879"/>
            <a:ext cx="6580076" cy="65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238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Moskevské metro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63898"/>
            <a:ext cx="8915400" cy="539410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15. května 1935 – otevření první linky </a:t>
            </a:r>
          </a:p>
          <a:p>
            <a:endParaRPr lang="cs-CZ" dirty="0"/>
          </a:p>
          <a:p>
            <a:r>
              <a:rPr lang="cs-CZ" dirty="0" smtClean="0"/>
              <a:t>První idea 1875, nevzniklo</a:t>
            </a:r>
          </a:p>
          <a:p>
            <a:endParaRPr lang="cs-CZ" dirty="0"/>
          </a:p>
          <a:p>
            <a:r>
              <a:rPr lang="cs-CZ" dirty="0" smtClean="0"/>
              <a:t>Další projekty 1913, 1916</a:t>
            </a:r>
          </a:p>
          <a:p>
            <a:endParaRPr lang="cs-CZ" dirty="0"/>
          </a:p>
          <a:p>
            <a:r>
              <a:rPr lang="cs-CZ" dirty="0" smtClean="0"/>
              <a:t>1931 – rozhodnuto o vybudování metra</a:t>
            </a:r>
          </a:p>
          <a:p>
            <a:endParaRPr lang="cs-CZ" dirty="0"/>
          </a:p>
          <a:p>
            <a:r>
              <a:rPr lang="cs-CZ" dirty="0" smtClean="0"/>
              <a:t>1933 – schválen projekt</a:t>
            </a:r>
          </a:p>
          <a:p>
            <a:endParaRPr lang="cs-CZ" dirty="0"/>
          </a:p>
          <a:p>
            <a:r>
              <a:rPr lang="cs-CZ" dirty="0" smtClean="0"/>
              <a:t>Výstavba realizována nucenou prací vězňů + aktivita KOMSOMOLU</a:t>
            </a:r>
          </a:p>
          <a:p>
            <a:r>
              <a:rPr lang="cs-CZ" dirty="0" smtClean="0"/>
              <a:t>Podíl evropských a amerických inženýrů</a:t>
            </a:r>
          </a:p>
          <a:p>
            <a:endParaRPr lang="cs-CZ" dirty="0"/>
          </a:p>
          <a:p>
            <a:r>
              <a:rPr lang="cs-CZ" dirty="0" smtClean="0"/>
              <a:t>Do 1935 cca 11 kilometrů – 13 stanic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450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pětiletý plán (1938-1942)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17785"/>
            <a:ext cx="8915400" cy="4853353"/>
          </a:xfrm>
        </p:spPr>
        <p:txBody>
          <a:bodyPr>
            <a:normAutofit/>
          </a:bodyPr>
          <a:lstStyle/>
          <a:p>
            <a:pPr lvl="1"/>
            <a:r>
              <a:rPr lang="cs-CZ" dirty="0" smtClean="0"/>
              <a:t>počítal </a:t>
            </a:r>
            <a:r>
              <a:rPr lang="cs-CZ" dirty="0"/>
              <a:t>se zmírněním tempa růstu </a:t>
            </a:r>
            <a:r>
              <a:rPr lang="cs-CZ" dirty="0" smtClean="0"/>
              <a:t>těžkého </a:t>
            </a:r>
            <a:r>
              <a:rPr lang="cs-CZ" dirty="0"/>
              <a:t>průmyslu a urychlením rozvoje spotřebního průmyslu a </a:t>
            </a:r>
            <a:r>
              <a:rPr lang="cs-CZ" dirty="0" smtClean="0"/>
              <a:t>zemědělství</a:t>
            </a:r>
          </a:p>
          <a:p>
            <a:pPr lvl="1"/>
            <a:endParaRPr lang="cs-CZ" dirty="0" smtClean="0"/>
          </a:p>
          <a:p>
            <a:pPr lvl="1"/>
            <a:r>
              <a:rPr lang="cs-CZ" dirty="0"/>
              <a:t>vypuknutí druhé světové války </a:t>
            </a:r>
            <a:r>
              <a:rPr lang="cs-CZ" dirty="0" smtClean="0"/>
              <a:t>=&gt; přesun </a:t>
            </a:r>
            <a:r>
              <a:rPr lang="cs-CZ" dirty="0"/>
              <a:t>prostředků do zbrojního průmyslu a tvorbě hmotných </a:t>
            </a:r>
            <a:r>
              <a:rPr lang="cs-CZ" dirty="0" smtClean="0"/>
              <a:t>rezerv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Zesílilo úsilí o </a:t>
            </a:r>
            <a:r>
              <a:rPr lang="cs-CZ" dirty="0"/>
              <a:t>vybudování zázemí - výstavbu </a:t>
            </a:r>
            <a:r>
              <a:rPr lang="cs-CZ" dirty="0" smtClean="0"/>
              <a:t>nových </a:t>
            </a:r>
            <a:r>
              <a:rPr lang="cs-CZ" dirty="0"/>
              <a:t>na Urale, Sibiři, v </a:t>
            </a:r>
            <a:r>
              <a:rPr lang="cs-CZ" dirty="0" smtClean="0"/>
              <a:t>Povolží </a:t>
            </a:r>
            <a:r>
              <a:rPr lang="cs-CZ" dirty="0"/>
              <a:t>a Střední </a:t>
            </a:r>
            <a:r>
              <a:rPr lang="cs-CZ" dirty="0" smtClean="0"/>
              <a:t>Asii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budovaly </a:t>
            </a:r>
            <a:r>
              <a:rPr lang="cs-CZ" dirty="0"/>
              <a:t>se </a:t>
            </a:r>
            <a:r>
              <a:rPr lang="cs-CZ" dirty="0" smtClean="0"/>
              <a:t>železnice, </a:t>
            </a:r>
            <a:r>
              <a:rPr lang="cs-CZ" dirty="0"/>
              <a:t>elektrárny </a:t>
            </a:r>
            <a:r>
              <a:rPr lang="cs-CZ" dirty="0" smtClean="0"/>
              <a:t>a </a:t>
            </a:r>
            <a:r>
              <a:rPr lang="cs-CZ" dirty="0"/>
              <a:t>chemické </a:t>
            </a:r>
            <a:r>
              <a:rPr lang="cs-CZ" dirty="0" smtClean="0"/>
              <a:t>závody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těžba  </a:t>
            </a:r>
            <a:r>
              <a:rPr lang="cs-CZ" dirty="0"/>
              <a:t>na Urale, v Kazachstánu a na </a:t>
            </a:r>
            <a:r>
              <a:rPr lang="cs-CZ" dirty="0" smtClean="0"/>
              <a:t>Sibiři (nová naleziště)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502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plánované ekonomiky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Požadavek na splnění cíle za užití minima zdrojů</a:t>
            </a:r>
          </a:p>
          <a:p>
            <a:r>
              <a:rPr lang="cs-CZ" dirty="0" smtClean="0"/>
              <a:t>Neefektivita: </a:t>
            </a:r>
            <a:r>
              <a:rPr lang="cs-CZ" b="1" dirty="0" smtClean="0"/>
              <a:t>problém pán a správce?</a:t>
            </a:r>
          </a:p>
          <a:p>
            <a:pPr lvl="1"/>
            <a:r>
              <a:rPr lang="cs-CZ" dirty="0" smtClean="0"/>
              <a:t>Kontrola – vysoké náklady</a:t>
            </a:r>
          </a:p>
          <a:p>
            <a:pPr lvl="1"/>
            <a:r>
              <a:rPr lang="cs-CZ" dirty="0" smtClean="0"/>
              <a:t>Ukazatele plnění plánu – kvantitativní ukazatele – množství výstupů</a:t>
            </a:r>
          </a:p>
          <a:p>
            <a:pPr lvl="1"/>
            <a:r>
              <a:rPr lang="cs-CZ" dirty="0" smtClean="0"/>
              <a:t>Obava z nesplnění plánu – označení za sabotéry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884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82" y="190500"/>
            <a:ext cx="46101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07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stalin industriali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97" y="95897"/>
            <a:ext cx="8216653" cy="68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83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7015" y="2414274"/>
            <a:ext cx="8911687" cy="1280890"/>
          </a:xfrm>
        </p:spPr>
        <p:txBody>
          <a:bodyPr/>
          <a:lstStyle/>
          <a:p>
            <a:r>
              <a:rPr lang="cs-CZ" dirty="0" smtClean="0"/>
              <a:t>Jak financovat industrializaci?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588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сталин коллективиз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55" y="254977"/>
            <a:ext cx="5267225" cy="660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763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45" y="304800"/>
            <a:ext cx="48958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23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сталин коллективиз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1" y="666138"/>
            <a:ext cx="10617933" cy="58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29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9446" y="1232452"/>
            <a:ext cx="9195166" cy="562554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1929-1934</a:t>
            </a:r>
          </a:p>
          <a:p>
            <a:r>
              <a:rPr lang="cs-CZ" b="1" dirty="0" smtClean="0"/>
              <a:t>Silou a administrativními prostředky</a:t>
            </a:r>
          </a:p>
          <a:p>
            <a:r>
              <a:rPr lang="cs-CZ" b="1" dirty="0" smtClean="0"/>
              <a:t>Pozitivní motivace –  příslib mechanizace venkova</a:t>
            </a:r>
          </a:p>
          <a:p>
            <a:r>
              <a:rPr lang="cs-CZ" dirty="0" smtClean="0"/>
              <a:t>Cílem kapitálové zdroje pro rozvoj průmyslu, potřeba živení měst a armády</a:t>
            </a:r>
          </a:p>
          <a:p>
            <a:r>
              <a:rPr lang="cs-CZ" b="1" dirty="0" smtClean="0"/>
              <a:t>Nahradit soukromého rolníka jako dodavače obilovin na trhu družstvy (kolchoz) nebo státními statky (sovchoz)</a:t>
            </a:r>
          </a:p>
          <a:p>
            <a:pPr lvl="1"/>
            <a:r>
              <a:rPr lang="cs-CZ" dirty="0" smtClean="0"/>
              <a:t>Tzn. Soustředění do společných sýpek, ustájení dobytka – vše volně k dispozici státu</a:t>
            </a:r>
          </a:p>
          <a:p>
            <a:pPr lvl="1"/>
            <a:r>
              <a:rPr lang="cs-CZ" dirty="0" smtClean="0"/>
              <a:t>Odvody státu (přesně stanovené) první povinností kolchozů a sovchozů, zbytek lze použít na odměnu družstevníků</a:t>
            </a:r>
          </a:p>
          <a:p>
            <a:pPr lvl="1"/>
            <a:r>
              <a:rPr lang="cs-CZ" dirty="0" smtClean="0"/>
              <a:t>V prvních letech tento přebytek velmi malý – jedna z příčin hladomoru na Ukrajině 1932</a:t>
            </a:r>
          </a:p>
          <a:p>
            <a:pPr lvl="1"/>
            <a:r>
              <a:rPr lang="cs-CZ" dirty="0" smtClean="0"/>
              <a:t>Do r. 1930 zkolektivizováno 57 % hospodářství</a:t>
            </a:r>
          </a:p>
          <a:p>
            <a:r>
              <a:rPr lang="cs-CZ" b="1" dirty="0" smtClean="0"/>
              <a:t>Násilná kolektivizace, hledání nepřátel na vesnici – kulaků</a:t>
            </a:r>
          </a:p>
          <a:p>
            <a:r>
              <a:rPr lang="cs-CZ" dirty="0" smtClean="0"/>
              <a:t>Vedlo k obrovským škodám – rolníci se nechtěli sdružovat a přicházet o svůj majetek =&gt; vybíjení dobytka, zkracování osevů</a:t>
            </a:r>
          </a:p>
          <a:p>
            <a:r>
              <a:rPr lang="cs-CZ" dirty="0" smtClean="0"/>
              <a:t>Reálně neexistovaly žádné předpoklady pro kolektivizaci – moderní stroje, kvalifikovaný personál, agronomové, zootechnici, </a:t>
            </a:r>
            <a:r>
              <a:rPr lang="cs-CZ" dirty="0"/>
              <a:t>o</a:t>
            </a:r>
            <a:r>
              <a:rPr lang="cs-CZ" dirty="0" smtClean="0"/>
              <a:t>rganizace práce a výroby</a:t>
            </a:r>
          </a:p>
          <a:p>
            <a:r>
              <a:rPr lang="cs-CZ" dirty="0" smtClean="0"/>
              <a:t>Opět opakující se problém – zemědělství SSSR neodpovídalo vyspělé průmyslové zemi, malé výnosy</a:t>
            </a:r>
          </a:p>
          <a:p>
            <a:r>
              <a:rPr lang="cs-CZ" dirty="0" smtClean="0"/>
              <a:t>Stalin předpokládal, že rozvoj zemědělství vznikne jako důsledek industrializace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5587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Grigorii Zinovieff 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00" y="344249"/>
            <a:ext cx="4158848" cy="665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97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34603"/>
            <a:ext cx="8915400" cy="500687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Původním cílem odebrat rolníkům možnost volně nakládat s výsledkem své </a:t>
            </a:r>
            <a:r>
              <a:rPr lang="cs-CZ" dirty="0" smtClean="0"/>
              <a:t>práce</a:t>
            </a:r>
          </a:p>
          <a:p>
            <a:endParaRPr lang="cs-CZ" dirty="0" smtClean="0"/>
          </a:p>
          <a:p>
            <a:r>
              <a:rPr lang="cs-CZ" dirty="0" smtClean="0"/>
              <a:t>V počátku zakládány tzv. komuny – rolník přišel o všechno kromě obydlí =&gt; vedlo k rolnickým bouřím, krácení osevů, vybíjení </a:t>
            </a:r>
            <a:r>
              <a:rPr lang="cs-CZ" dirty="0" smtClean="0"/>
              <a:t>zvířat</a:t>
            </a:r>
          </a:p>
          <a:p>
            <a:endParaRPr lang="cs-CZ" dirty="0" smtClean="0"/>
          </a:p>
          <a:p>
            <a:r>
              <a:rPr lang="cs-CZ" b="1" dirty="0" smtClean="0"/>
              <a:t>Od roku 1930 bylo stanoveno, že společné bude osivo a ustájený velký dobytek, rolník si směl ponechat malý pozemek – záhumenek – pro pěstování zeleniny, stromů atp. + drobné zvířectvo</a:t>
            </a:r>
          </a:p>
          <a:p>
            <a:pPr lvl="1"/>
            <a:r>
              <a:rPr lang="cs-CZ" dirty="0" smtClean="0"/>
              <a:t>Velmi významné – 1938 cca 45 % produkce</a:t>
            </a:r>
          </a:p>
          <a:p>
            <a:pPr lvl="1"/>
            <a:r>
              <a:rPr lang="cs-CZ" dirty="0" smtClean="0"/>
              <a:t>Později zajišťují produkci některých potravin – ovoce, zelenina, med</a:t>
            </a:r>
            <a:r>
              <a:rPr lang="cs-CZ" dirty="0" smtClean="0"/>
              <a:t>...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Ze záhumenku mohl také část prodávat</a:t>
            </a:r>
          </a:p>
          <a:p>
            <a:r>
              <a:rPr lang="cs-CZ" dirty="0" smtClean="0"/>
              <a:t>Kolektivizace dokončena 1935, přednostně se kolektivizovaly významné zemědělské regiony s dobrým napojením na dopravní sítě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53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kulaka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18868" y="1844702"/>
            <a:ext cx="8915400" cy="4551549"/>
          </a:xfrm>
        </p:spPr>
        <p:txBody>
          <a:bodyPr/>
          <a:lstStyle/>
          <a:p>
            <a:r>
              <a:rPr lang="cs-CZ" dirty="0" smtClean="0"/>
              <a:t>Seznam kritérií vydaných Radou lidových komisařů</a:t>
            </a:r>
          </a:p>
          <a:p>
            <a:r>
              <a:rPr lang="cs-CZ" dirty="0" smtClean="0"/>
              <a:t>Stačilo splnit jedno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Najímání stálých pracovníků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Vlastnictví průmyslového podniku/nástroje poháněného motorem – mlýn, nástroje pro zpracování obilí, vlny, pro výrobu škrobu, sušení ovoce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Pronájem průmyslových zemědělských strojů – traktory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Pronájem prostor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Účast členů rodiny v obchodu, lichvě/ lidé s příjmy nesouvisejícími s prací (např. kněží)</a:t>
            </a:r>
          </a:p>
          <a:p>
            <a:pPr marL="400050">
              <a:buFont typeface="+mj-lt"/>
              <a:buAutoNum type="arabicPeriod"/>
            </a:pPr>
            <a:r>
              <a:rPr lang="cs-CZ" dirty="0" smtClean="0"/>
              <a:t>Leden 1930 – plán na likvidaci kulaků jako třídy</a:t>
            </a:r>
          </a:p>
          <a:p>
            <a:pPr marL="400050">
              <a:buFont typeface="+mj-lt"/>
              <a:buAutoNum type="arabicPeriod"/>
            </a:pPr>
            <a:r>
              <a:rPr lang="cs-CZ" dirty="0" smtClean="0"/>
              <a:t>Probíhala také tzv. „</a:t>
            </a:r>
            <a:r>
              <a:rPr lang="cs-CZ" dirty="0" err="1" smtClean="0"/>
              <a:t>autodekulakizace</a:t>
            </a:r>
            <a:r>
              <a:rPr lang="cs-CZ" dirty="0" smtClean="0"/>
              <a:t>“ – rolníci rozprodávali majetek a odcházeli do měst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883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Provedení kolektivizace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17483"/>
            <a:ext cx="8915400" cy="4437132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Nasazení dělnických brigád a oddílů bezpečnosti</a:t>
            </a:r>
          </a:p>
          <a:p>
            <a:r>
              <a:rPr lang="cs-CZ" dirty="0" smtClean="0"/>
              <a:t>Zanesení rozkolu „třídního boje“ na vesnici – likvidace kulaka</a:t>
            </a:r>
          </a:p>
          <a:p>
            <a:r>
              <a:rPr lang="cs-CZ" dirty="0" smtClean="0"/>
              <a:t>Tvrdé uplatňování trestního zákona</a:t>
            </a:r>
          </a:p>
          <a:p>
            <a:r>
              <a:rPr lang="cs-CZ" dirty="0" smtClean="0"/>
              <a:t>Existovaly kvóty kolik kulaků má být v daném regionu zlikvidováno</a:t>
            </a:r>
          </a:p>
          <a:p>
            <a:pPr lvl="1"/>
            <a:r>
              <a:rPr lang="cs-CZ" dirty="0" smtClean="0"/>
              <a:t>Konfiskace majetku</a:t>
            </a:r>
          </a:p>
          <a:p>
            <a:pPr lvl="1"/>
            <a:r>
              <a:rPr lang="cs-CZ" dirty="0" smtClean="0"/>
              <a:t>Kulak i s rodinou odváženi do jiných regionů pro osídlení, ta nesměli opustit – Ural, Sibiř</a:t>
            </a:r>
          </a:p>
          <a:p>
            <a:pPr lvl="1"/>
            <a:r>
              <a:rPr lang="cs-CZ" dirty="0" smtClean="0"/>
              <a:t>Část rolníků skončilo v pracovních táborech/ v této době vzniká GULAG = Hlavní správa nápravně-pracovních táborů (od r. 1934 pod NKVD)</a:t>
            </a:r>
          </a:p>
          <a:p>
            <a:pPr lvl="2"/>
            <a:r>
              <a:rPr lang="cs-CZ" dirty="0" smtClean="0"/>
              <a:t>Velké stavby – ocelárny, přehrady (např. Bělomořský kanál – 250 km dlouhý kanál spojující Balt a Bílé moře – využito propagandou)</a:t>
            </a:r>
          </a:p>
          <a:p>
            <a:pPr lvl="1"/>
            <a:r>
              <a:rPr lang="cs-CZ" dirty="0" smtClean="0"/>
              <a:t>V platnosti až do konce 30. let</a:t>
            </a:r>
          </a:p>
          <a:p>
            <a:pPr lvl="1"/>
            <a:r>
              <a:rPr lang="cs-CZ" dirty="0" smtClean="0"/>
              <a:t>Majetek připadl kolchozu, osobní majetek si směla přivlastnit venkovská chudina</a:t>
            </a:r>
          </a:p>
          <a:p>
            <a:pPr lvl="1"/>
            <a:r>
              <a:rPr lang="cs-CZ" dirty="0" smtClean="0"/>
              <a:t>Vystěhováno cca 10 milionů rolníků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262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white sea baltic ca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32" y="609086"/>
            <a:ext cx="7526214" cy="645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63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Hladomor na Ukrajině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71223"/>
            <a:ext cx="8915400" cy="528677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Součástí rozsáhlejšího hladomoru, který zasáhl Jižní Rusko, Povolží, Kubáň, </a:t>
            </a:r>
            <a:r>
              <a:rPr lang="cs-CZ" dirty="0" smtClean="0"/>
              <a:t>Kazachstán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Výsledek povinných odvodů za </a:t>
            </a:r>
            <a:r>
              <a:rPr lang="cs-CZ" dirty="0" smtClean="0"/>
              <a:t>industrializace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Odhaduje se od 3,5 milionů až kolem 10 milionů obětí, zdroje se </a:t>
            </a:r>
            <a:r>
              <a:rPr lang="cs-CZ" dirty="0" smtClean="0"/>
              <a:t>různí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Zákon „pěti klásků“</a:t>
            </a:r>
          </a:p>
          <a:p>
            <a:pPr lvl="0"/>
            <a:endParaRPr lang="cs-CZ" dirty="0"/>
          </a:p>
          <a:p>
            <a:r>
              <a:rPr lang="cs-CZ" b="1" dirty="0"/>
              <a:t>Systém </a:t>
            </a:r>
            <a:r>
              <a:rPr lang="cs-CZ" b="1" dirty="0" err="1"/>
              <a:t>TORGSINu</a:t>
            </a:r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/>
              <a:t>Sovětská vláda popírala a odmítala mezinárodní humanitární organizace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3911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Stalinův kult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1930 článek Závrať z úspěchů</a:t>
            </a:r>
          </a:p>
          <a:p>
            <a:pPr lvl="1"/>
            <a:r>
              <a:rPr lang="cs-CZ" dirty="0" smtClean="0"/>
              <a:t>Stalin odsuzuje násilnou formu kolektivizace</a:t>
            </a:r>
          </a:p>
          <a:p>
            <a:pPr lvl="1"/>
            <a:r>
              <a:rPr lang="cs-CZ" dirty="0" smtClean="0"/>
              <a:t>Odmítnutí toho, že by v kolchozech mělo být i drobné zvířectvo a vybavení domácností</a:t>
            </a:r>
          </a:p>
          <a:p>
            <a:pPr lvl="1"/>
            <a:r>
              <a:rPr lang="cs-CZ" dirty="0" smtClean="0"/>
              <a:t>Vina za situaci násilné kolektivizace leží na vykonavatelích kolektivizace</a:t>
            </a:r>
          </a:p>
          <a:p>
            <a:pPr lvl="1"/>
            <a:r>
              <a:rPr lang="cs-CZ" dirty="0" smtClean="0"/>
              <a:t>„varování, aby to nezašlo příliš daleko“</a:t>
            </a:r>
          </a:p>
          <a:p>
            <a:pPr lvl="1"/>
            <a:r>
              <a:rPr lang="cs-CZ" dirty="0" smtClean="0"/>
              <a:t>Stalin vykreslený jako ochránce lidu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178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61" y="177579"/>
            <a:ext cx="8479323" cy="6019672"/>
          </a:xfrm>
        </p:spPr>
      </p:pic>
    </p:spTree>
    <p:extLst>
      <p:ext uri="{BB962C8B-B14F-4D97-AF65-F5344CB8AC3E}">
        <p14:creationId xmlns:p14="http://schemas.microsoft.com/office/powerpoint/2010/main" val="3900828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34" y="315718"/>
            <a:ext cx="9347735" cy="5918105"/>
          </a:xfrm>
        </p:spPr>
      </p:pic>
    </p:spTree>
    <p:extLst>
      <p:ext uri="{BB962C8B-B14F-4D97-AF65-F5344CB8AC3E}">
        <p14:creationId xmlns:p14="http://schemas.microsoft.com/office/powerpoint/2010/main" val="4292331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1922"/>
            <a:ext cx="8285259" cy="6237937"/>
          </a:xfrm>
        </p:spPr>
      </p:pic>
    </p:spTree>
    <p:extLst>
      <p:ext uri="{BB962C8B-B14F-4D97-AF65-F5344CB8AC3E}">
        <p14:creationId xmlns:p14="http://schemas.microsoft.com/office/powerpoint/2010/main" val="19472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Staline, friand de Photoshop avant l'heure">
            <a:extLst>
              <a:ext uri="{FF2B5EF4-FFF2-40B4-BE49-F238E27FC236}">
                <a16:creationId xmlns:lc="http://schemas.openxmlformats.org/drawingml/2006/lockedCanvas" xmlns:a16="http://schemas.microsoft.com/office/drawing/2014/main" xmlns="" id="{AE386DA4-7053-420B-AF50-89FEC93D2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2" t="2848" r="1" b="50000"/>
          <a:stretch/>
        </p:blipFill>
        <p:spPr bwMode="auto">
          <a:xfrm>
            <a:off x="1043188" y="624110"/>
            <a:ext cx="10461423" cy="62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Lev Kamenev 1920s (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63" y="97665"/>
            <a:ext cx="4609609" cy="65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12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Staline, friand de Photoshop avant l'heure">
            <a:extLst>
              <a:ext uri="{FF2B5EF4-FFF2-40B4-BE49-F238E27FC236}">
                <a16:creationId xmlns:lc="http://schemas.openxmlformats.org/drawingml/2006/lockedCanvas" xmlns:a16="http://schemas.microsoft.com/office/drawing/2014/main" xmlns="" id="{AE386DA4-7053-420B-AF50-89FEC93D2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5" t="50000" r="2725" b="4294"/>
          <a:stretch/>
        </p:blipFill>
        <p:spPr bwMode="auto">
          <a:xfrm>
            <a:off x="1313645" y="632525"/>
            <a:ext cx="10216939" cy="59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ile:Time - Stakhanov.jp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16" y="141778"/>
            <a:ext cx="5228264" cy="688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96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Alexej Stachanov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75" y="344556"/>
            <a:ext cx="9220660" cy="60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17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Stachanovské hnutí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 smtClean="0"/>
              <a:t>Alexej </a:t>
            </a:r>
            <a:r>
              <a:rPr lang="cs-CZ" b="1" dirty="0" err="1" smtClean="0"/>
              <a:t>Stachanov</a:t>
            </a:r>
            <a:endParaRPr lang="cs-CZ" b="1" dirty="0" smtClean="0"/>
          </a:p>
          <a:p>
            <a:pPr lvl="1"/>
            <a:r>
              <a:rPr lang="cs-CZ" dirty="0" smtClean="0"/>
              <a:t>V</a:t>
            </a:r>
            <a:r>
              <a:rPr lang="cs-CZ" dirty="0"/>
              <a:t> noci z 30. na 31. srpna 1935 narubal za směnu 102 tun uhlí (normální horník cca 8 tun za směnu)</a:t>
            </a:r>
          </a:p>
          <a:p>
            <a:pPr lvl="1"/>
            <a:r>
              <a:rPr lang="cs-CZ" dirty="0"/>
              <a:t>Stal se celosvětově známým – fotografie v časopisu </a:t>
            </a:r>
            <a:r>
              <a:rPr lang="cs-CZ" dirty="0" err="1"/>
              <a:t>Times</a:t>
            </a:r>
            <a:endParaRPr lang="cs-CZ" dirty="0"/>
          </a:p>
          <a:p>
            <a:pPr lvl="1"/>
            <a:r>
              <a:rPr lang="cs-CZ" dirty="0"/>
              <a:t>Získal vysoká sovětská ocenění, např. Leninův řád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Nástroj </a:t>
            </a:r>
            <a:r>
              <a:rPr lang="cs-CZ" dirty="0"/>
              <a:t>pro pozvednutí morálky pokleslé následky kolektivizace</a:t>
            </a:r>
            <a:r>
              <a:rPr lang="cs-CZ" dirty="0" smtClean="0"/>
              <a:t>…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419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Alexei Ry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509028"/>
            <a:ext cx="5743419" cy="65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3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s://upload.wikimedia.org/wikipedia/commons/6/64/Nikolai_Bukhari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51" y="-706951"/>
            <a:ext cx="7267575" cy="735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7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MichailTom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24" y="354169"/>
            <a:ext cx="5253552" cy="700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82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1936 genrich grigorijewitsch jag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92" y="236312"/>
            <a:ext cx="5073247" cy="665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2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Ezhov 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69" y="211629"/>
            <a:ext cx="4789913" cy="66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0142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22746</TotalTime>
  <Words>1244</Words>
  <Application>Microsoft Office PowerPoint</Application>
  <PresentationFormat>Širokoúhlá obrazovka</PresentationFormat>
  <Paragraphs>179</Paragraphs>
  <Slides>43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Century Gothic</vt:lpstr>
      <vt:lpstr>Wingdings 3</vt:lpstr>
      <vt:lpstr>Stébla</vt:lpstr>
      <vt:lpstr>trockij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tomskij</vt:lpstr>
      <vt:lpstr>Prezentace aplikace PowerPoint</vt:lpstr>
      <vt:lpstr>Vývoj ruského hospodářství od r. 1928 do druhé světové války</vt:lpstr>
      <vt:lpstr>„Dohnat a předehnat“</vt:lpstr>
      <vt:lpstr>Industrializace - První pětiletý plán</vt:lpstr>
      <vt:lpstr>Charakteristika prvního plánu</vt:lpstr>
      <vt:lpstr>Charakteristika prvního plánu</vt:lpstr>
      <vt:lpstr>První pětiletý plán</vt:lpstr>
      <vt:lpstr>Druhý pětiletý plán (1933-1937)</vt:lpstr>
      <vt:lpstr>Moskevské metro</vt:lpstr>
      <vt:lpstr>Třetí pětiletý plán (1938-1942) </vt:lpstr>
      <vt:lpstr>Problémy plánované ekonomiky</vt:lpstr>
      <vt:lpstr>Prezentace aplikace PowerPoint</vt:lpstr>
      <vt:lpstr>Prezentace aplikace PowerPoint</vt:lpstr>
      <vt:lpstr>Jak financovat industrializaci?</vt:lpstr>
      <vt:lpstr>Prezentace aplikace PowerPoint</vt:lpstr>
      <vt:lpstr>Prezentace aplikace PowerPoint</vt:lpstr>
      <vt:lpstr>Prezentace aplikace PowerPoint</vt:lpstr>
      <vt:lpstr>Kolektivizace</vt:lpstr>
      <vt:lpstr>Kolektivizace</vt:lpstr>
      <vt:lpstr>Charakteristika kulaka</vt:lpstr>
      <vt:lpstr>Provedení kolektivizace</vt:lpstr>
      <vt:lpstr>Prezentace aplikace PowerPoint</vt:lpstr>
      <vt:lpstr>Hladomor na Ukrajině </vt:lpstr>
      <vt:lpstr>Stalinův kult osobnosti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Stachanovské hnutí</vt:lpstr>
    </vt:vector>
  </TitlesOfParts>
  <Company>Správa státních hmotných rezerv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Reformy Alexandra II.</dc:title>
  <dc:creator>Jasenčáková Miroslava</dc:creator>
  <cp:lastModifiedBy>80098</cp:lastModifiedBy>
  <cp:revision>81</cp:revision>
  <cp:lastPrinted>2018-11-05T14:38:35Z</cp:lastPrinted>
  <dcterms:created xsi:type="dcterms:W3CDTF">2017-10-10T07:19:29Z</dcterms:created>
  <dcterms:modified xsi:type="dcterms:W3CDTF">2020-11-03T12:35:13Z</dcterms:modified>
</cp:coreProperties>
</file>