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2" r:id="rId6"/>
    <p:sldId id="260" r:id="rId7"/>
    <p:sldId id="261" r:id="rId8"/>
    <p:sldId id="263" r:id="rId9"/>
    <p:sldId id="264" r:id="rId10"/>
    <p:sldId id="267" r:id="rId11"/>
    <p:sldId id="265" r:id="rId12"/>
    <p:sldId id="278" r:id="rId13"/>
    <p:sldId id="266" r:id="rId14"/>
    <p:sldId id="268" r:id="rId15"/>
    <p:sldId id="269" r:id="rId16"/>
    <p:sldId id="270" r:id="rId17"/>
    <p:sldId id="271" r:id="rId18"/>
    <p:sldId id="272" r:id="rId19"/>
    <p:sldId id="273" r:id="rId20"/>
    <p:sldId id="274" r:id="rId21"/>
    <p:sldId id="275" r:id="rId22"/>
    <p:sldId id="276" r:id="rId23"/>
    <p:sldId id="277" r:id="rId24"/>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61"/>
    <p:restoredTop sz="94714"/>
  </p:normalViewPr>
  <p:slideViewPr>
    <p:cSldViewPr>
      <p:cViewPr varScale="1">
        <p:scale>
          <a:sx n="101" d="100"/>
          <a:sy n="101" d="100"/>
        </p:scale>
        <p:origin x="92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73955A12-8D9B-E0E0-BED9-4671264A9D41}"/>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BA0B0C8E-0E60-04F7-0ABC-ACF0CFEE2561}"/>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327F25E4-60DF-662D-487C-7C051D704C6E}"/>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3C984668-38D5-EFCE-50C5-EB7CE04DE39C}"/>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2" name="AutoShape 5">
            <a:extLst>
              <a:ext uri="{FF2B5EF4-FFF2-40B4-BE49-F238E27FC236}">
                <a16:creationId xmlns:a16="http://schemas.microsoft.com/office/drawing/2014/main" id="{B316E99E-A579-C028-0D9B-F2E9FC19775D}"/>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3" name="AutoShape 6">
            <a:extLst>
              <a:ext uri="{FF2B5EF4-FFF2-40B4-BE49-F238E27FC236}">
                <a16:creationId xmlns:a16="http://schemas.microsoft.com/office/drawing/2014/main" id="{78CE86FE-0CAE-30BE-3E68-65ED0BAC68AA}"/>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4" name="AutoShape 7">
            <a:extLst>
              <a:ext uri="{FF2B5EF4-FFF2-40B4-BE49-F238E27FC236}">
                <a16:creationId xmlns:a16="http://schemas.microsoft.com/office/drawing/2014/main" id="{CC9C036D-F516-AF1E-78E1-8730A9822AA2}"/>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5" name="AutoShape 8">
            <a:extLst>
              <a:ext uri="{FF2B5EF4-FFF2-40B4-BE49-F238E27FC236}">
                <a16:creationId xmlns:a16="http://schemas.microsoft.com/office/drawing/2014/main" id="{8879698B-3CF4-5335-4121-E8ACABBA2780}"/>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6" name="AutoShape 9">
            <a:extLst>
              <a:ext uri="{FF2B5EF4-FFF2-40B4-BE49-F238E27FC236}">
                <a16:creationId xmlns:a16="http://schemas.microsoft.com/office/drawing/2014/main" id="{20EC40F8-2DAC-2030-81AE-F7EDEB8C8F4A}"/>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7" name="AutoShape 10">
            <a:extLst>
              <a:ext uri="{FF2B5EF4-FFF2-40B4-BE49-F238E27FC236}">
                <a16:creationId xmlns:a16="http://schemas.microsoft.com/office/drawing/2014/main" id="{A6704AA1-867E-931E-BDB0-88BC99A6EFF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8" name="AutoShape 11">
            <a:extLst>
              <a:ext uri="{FF2B5EF4-FFF2-40B4-BE49-F238E27FC236}">
                <a16:creationId xmlns:a16="http://schemas.microsoft.com/office/drawing/2014/main" id="{2DAE6C4E-27E5-0725-41D0-4A7580B852E2}"/>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9" name="Rectangle 12">
            <a:extLst>
              <a:ext uri="{FF2B5EF4-FFF2-40B4-BE49-F238E27FC236}">
                <a16:creationId xmlns:a16="http://schemas.microsoft.com/office/drawing/2014/main" id="{7A389592-4DEB-5BB1-CE86-D3E83BB16852}"/>
              </a:ext>
            </a:extLst>
          </p:cNvPr>
          <p:cNvSpPr>
            <a:spLocks noGrp="1" noRot="1" noChangeAspect="1" noChangeArrowheads="1"/>
          </p:cNvSpPr>
          <p:nvPr>
            <p:ph type="sldImg"/>
          </p:nvPr>
        </p:nvSpPr>
        <p:spPr bwMode="auto">
          <a:xfrm>
            <a:off x="1106488" y="812800"/>
            <a:ext cx="5326062" cy="39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61" name="Rectangle 13">
            <a:extLst>
              <a:ext uri="{FF2B5EF4-FFF2-40B4-BE49-F238E27FC236}">
                <a16:creationId xmlns:a16="http://schemas.microsoft.com/office/drawing/2014/main" id="{23F458A0-898C-FA61-2B0B-8A289F366037}"/>
              </a:ext>
            </a:extLst>
          </p:cNvPr>
          <p:cNvSpPr>
            <a:spLocks noGrp="1" noChangeArrowheads="1"/>
          </p:cNvSpPr>
          <p:nvPr>
            <p:ph type="body"/>
          </p:nvPr>
        </p:nvSpPr>
        <p:spPr bwMode="auto">
          <a:xfrm>
            <a:off x="755650" y="5078413"/>
            <a:ext cx="6029325" cy="4792662"/>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
        <p:nvSpPr>
          <p:cNvPr id="2062" name="Rectangle 14">
            <a:extLst>
              <a:ext uri="{FF2B5EF4-FFF2-40B4-BE49-F238E27FC236}">
                <a16:creationId xmlns:a16="http://schemas.microsoft.com/office/drawing/2014/main" id="{26262338-D714-4E17-9073-8BA81F93A501}"/>
              </a:ext>
            </a:extLst>
          </p:cNvPr>
          <p:cNvSpPr>
            <a:spLocks noGrp="1" noChangeArrowheads="1"/>
          </p:cNvSpPr>
          <p:nvPr>
            <p:ph type="hdr"/>
          </p:nvPr>
        </p:nvSpPr>
        <p:spPr bwMode="auto">
          <a:xfrm>
            <a:off x="0" y="0"/>
            <a:ext cx="3262313" cy="51593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3" name="Rectangle 15">
            <a:extLst>
              <a:ext uri="{FF2B5EF4-FFF2-40B4-BE49-F238E27FC236}">
                <a16:creationId xmlns:a16="http://schemas.microsoft.com/office/drawing/2014/main" id="{21537226-036B-A5F5-B3AE-2CEB974091A9}"/>
              </a:ext>
            </a:extLst>
          </p:cNvPr>
          <p:cNvSpPr>
            <a:spLocks noGrp="1" noChangeArrowheads="1"/>
          </p:cNvSpPr>
          <p:nvPr>
            <p:ph type="dt"/>
          </p:nvPr>
        </p:nvSpPr>
        <p:spPr bwMode="auto">
          <a:xfrm>
            <a:off x="4278313" y="0"/>
            <a:ext cx="3262312" cy="515938"/>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4" name="Rectangle 16">
            <a:extLst>
              <a:ext uri="{FF2B5EF4-FFF2-40B4-BE49-F238E27FC236}">
                <a16:creationId xmlns:a16="http://schemas.microsoft.com/office/drawing/2014/main" id="{CA9C1628-4FCF-EE44-D69F-9EEFAECDAE7E}"/>
              </a:ext>
            </a:extLst>
          </p:cNvPr>
          <p:cNvSpPr>
            <a:spLocks noGrp="1" noChangeArrowheads="1"/>
          </p:cNvSpPr>
          <p:nvPr>
            <p:ph type="ftr"/>
          </p:nvPr>
        </p:nvSpPr>
        <p:spPr bwMode="auto">
          <a:xfrm>
            <a:off x="0" y="10155238"/>
            <a:ext cx="3262313" cy="515937"/>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5" name="Rectangle 17">
            <a:extLst>
              <a:ext uri="{FF2B5EF4-FFF2-40B4-BE49-F238E27FC236}">
                <a16:creationId xmlns:a16="http://schemas.microsoft.com/office/drawing/2014/main" id="{22974ED0-81F9-1C6E-9F31-62FC9222FA98}"/>
              </a:ext>
            </a:extLst>
          </p:cNvPr>
          <p:cNvSpPr>
            <a:spLocks noGrp="1" noChangeArrowheads="1"/>
          </p:cNvSpPr>
          <p:nvPr>
            <p:ph type="sldNum"/>
          </p:nvPr>
        </p:nvSpPr>
        <p:spPr bwMode="auto">
          <a:xfrm>
            <a:off x="4278313" y="10155238"/>
            <a:ext cx="3262312" cy="515937"/>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fld id="{8055DC00-6EC2-D142-863B-ED435A521D74}"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7">
            <a:extLst>
              <a:ext uri="{FF2B5EF4-FFF2-40B4-BE49-F238E27FC236}">
                <a16:creationId xmlns:a16="http://schemas.microsoft.com/office/drawing/2014/main" id="{3523BE0E-CEBF-B1B6-D3D5-D75BADBA30A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90DD7B55-6347-6244-835D-A981C68F9370}" type="slidenum">
              <a:rPr lang="de-CH" altLang="de-CZ" sz="1400" smtClean="0">
                <a:ea typeface="Arial Unicode MS" panose="020B0604020202020204" pitchFamily="34" charset="-128"/>
                <a:cs typeface="Arial Unicode MS" panose="020B0604020202020204" pitchFamily="34" charset="-128"/>
              </a:rPr>
              <a:pPr>
                <a:spcBef>
                  <a:spcPct val="0"/>
                </a:spcBef>
                <a:buClrTx/>
                <a:buFontTx/>
                <a:buNone/>
              </a:pPr>
              <a:t>1</a:t>
            </a:fld>
            <a:endParaRPr lang="de-CH" altLang="de-CZ" sz="1400">
              <a:ea typeface="Arial Unicode MS" panose="020B0604020202020204" pitchFamily="34" charset="-128"/>
              <a:cs typeface="Arial Unicode MS" panose="020B0604020202020204" pitchFamily="34" charset="-128"/>
            </a:endParaRPr>
          </a:p>
        </p:txBody>
      </p:sp>
      <p:sp>
        <p:nvSpPr>
          <p:cNvPr id="16387" name="Text Box 1">
            <a:extLst>
              <a:ext uri="{FF2B5EF4-FFF2-40B4-BE49-F238E27FC236}">
                <a16:creationId xmlns:a16="http://schemas.microsoft.com/office/drawing/2014/main" id="{4ACFBAF6-8D96-1CEC-A7D4-DF856979639E}"/>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6626" name="Text Box 2">
            <a:extLst>
              <a:ext uri="{FF2B5EF4-FFF2-40B4-BE49-F238E27FC236}">
                <a16:creationId xmlns:a16="http://schemas.microsoft.com/office/drawing/2014/main" id="{D9544AA6-5CD9-6B55-3225-1059131D7AA9}"/>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7">
            <a:extLst>
              <a:ext uri="{FF2B5EF4-FFF2-40B4-BE49-F238E27FC236}">
                <a16:creationId xmlns:a16="http://schemas.microsoft.com/office/drawing/2014/main" id="{001089C8-D11E-05C4-1927-05FD00CFE7C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194B9432-9B53-9440-9C75-2EF81FA1CF93}" type="slidenum">
              <a:rPr lang="de-CH" altLang="de-CZ" sz="1400" smtClean="0">
                <a:ea typeface="Arial Unicode MS" panose="020B0604020202020204" pitchFamily="34" charset="-128"/>
                <a:cs typeface="Arial Unicode MS" panose="020B0604020202020204" pitchFamily="34" charset="-128"/>
              </a:rPr>
              <a:pPr>
                <a:spcBef>
                  <a:spcPct val="0"/>
                </a:spcBef>
                <a:buClrTx/>
                <a:buFontTx/>
                <a:buNone/>
              </a:pPr>
              <a:t>2</a:t>
            </a:fld>
            <a:endParaRPr lang="de-CH" altLang="de-CZ" sz="1400">
              <a:ea typeface="Arial Unicode MS" panose="020B0604020202020204" pitchFamily="34" charset="-128"/>
              <a:cs typeface="Arial Unicode MS" panose="020B0604020202020204" pitchFamily="34" charset="-128"/>
            </a:endParaRPr>
          </a:p>
        </p:txBody>
      </p:sp>
      <p:sp>
        <p:nvSpPr>
          <p:cNvPr id="18435" name="Text Box 1">
            <a:extLst>
              <a:ext uri="{FF2B5EF4-FFF2-40B4-BE49-F238E27FC236}">
                <a16:creationId xmlns:a16="http://schemas.microsoft.com/office/drawing/2014/main" id="{D025397F-ADA9-9C6F-1BE9-57FA0B9E91C5}"/>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7650" name="Text Box 2">
            <a:extLst>
              <a:ext uri="{FF2B5EF4-FFF2-40B4-BE49-F238E27FC236}">
                <a16:creationId xmlns:a16="http://schemas.microsoft.com/office/drawing/2014/main" id="{CA9F013A-02C4-E7A4-7804-3BDBCBEA6FD0}"/>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cs-CZ"/>
              <a:t>Mastertitelformat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Master-Untertitelformat bearbeiten</a:t>
            </a:r>
            <a:endParaRPr lang="de-DE"/>
          </a:p>
        </p:txBody>
      </p:sp>
      <p:sp>
        <p:nvSpPr>
          <p:cNvPr id="4" name="Rectangle 3">
            <a:extLst>
              <a:ext uri="{FF2B5EF4-FFF2-40B4-BE49-F238E27FC236}">
                <a16:creationId xmlns:a16="http://schemas.microsoft.com/office/drawing/2014/main" id="{EEB83FED-DE7F-9F2E-E7A9-C72E2CB0861B}"/>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F20586FC-70A7-C583-DF0A-86B287043B5E}"/>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28FF0740-5FD2-09E8-1A55-CE3919C78B51}"/>
              </a:ext>
            </a:extLst>
          </p:cNvPr>
          <p:cNvSpPr>
            <a:spLocks noGrp="1" noChangeArrowheads="1"/>
          </p:cNvSpPr>
          <p:nvPr>
            <p:ph type="sldNum" idx="12"/>
          </p:nvPr>
        </p:nvSpPr>
        <p:spPr>
          <a:ln/>
        </p:spPr>
        <p:txBody>
          <a:bodyPr/>
          <a:lstStyle>
            <a:lvl1pPr>
              <a:defRPr/>
            </a:lvl1pPr>
          </a:lstStyle>
          <a:p>
            <a:pPr>
              <a:defRPr/>
            </a:pPr>
            <a:fld id="{27D2B622-55F2-DB47-A3FB-6AC600E19864}" type="slidenum">
              <a:rPr lang="de-CH" altLang="de-CZ"/>
              <a:pPr>
                <a:defRPr/>
              </a:pPr>
              <a:t>‹Nr.›</a:t>
            </a:fld>
            <a:endParaRPr lang="de-CH" altLang="de-CZ"/>
          </a:p>
        </p:txBody>
      </p:sp>
    </p:spTree>
    <p:extLst>
      <p:ext uri="{BB962C8B-B14F-4D97-AF65-F5344CB8AC3E}">
        <p14:creationId xmlns:p14="http://schemas.microsoft.com/office/powerpoint/2010/main" val="4053200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BE2A1407-7EB4-BB37-C4FC-0A27888E2D86}"/>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E3060B73-9ACB-D915-894A-901B162145A1}"/>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8E00249E-6C55-53C9-A750-527C77EE49A8}"/>
              </a:ext>
            </a:extLst>
          </p:cNvPr>
          <p:cNvSpPr>
            <a:spLocks noGrp="1" noChangeArrowheads="1"/>
          </p:cNvSpPr>
          <p:nvPr>
            <p:ph type="sldNum" idx="12"/>
          </p:nvPr>
        </p:nvSpPr>
        <p:spPr>
          <a:ln/>
        </p:spPr>
        <p:txBody>
          <a:bodyPr/>
          <a:lstStyle>
            <a:lvl1pPr>
              <a:defRPr/>
            </a:lvl1pPr>
          </a:lstStyle>
          <a:p>
            <a:pPr>
              <a:defRPr/>
            </a:pPr>
            <a:fld id="{15A2D1A2-0858-DC4C-A9FD-E5BBC774D1AE}" type="slidenum">
              <a:rPr lang="de-CH" altLang="de-CZ"/>
              <a:pPr>
                <a:defRPr/>
              </a:pPr>
              <a:t>‹Nr.›</a:t>
            </a:fld>
            <a:endParaRPr lang="de-CH" altLang="de-CZ"/>
          </a:p>
        </p:txBody>
      </p:sp>
    </p:spTree>
    <p:extLst>
      <p:ext uri="{BB962C8B-B14F-4D97-AF65-F5344CB8AC3E}">
        <p14:creationId xmlns:p14="http://schemas.microsoft.com/office/powerpoint/2010/main" val="2499483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92975" y="300038"/>
            <a:ext cx="2262188" cy="6438900"/>
          </a:xfrm>
        </p:spPr>
        <p:txBody>
          <a:bodyPr vert="eaVert"/>
          <a:lstStyle/>
          <a:p>
            <a:r>
              <a:rPr lang="cs-CZ"/>
              <a:t>Mastertitelformat bearbeiten</a:t>
            </a:r>
            <a:endParaRPr lang="de-DE"/>
          </a:p>
        </p:txBody>
      </p:sp>
      <p:sp>
        <p:nvSpPr>
          <p:cNvPr id="3" name="Vertikaler Textplatzhalter 2"/>
          <p:cNvSpPr>
            <a:spLocks noGrp="1"/>
          </p:cNvSpPr>
          <p:nvPr>
            <p:ph type="body" orient="vert" idx="1"/>
          </p:nvPr>
        </p:nvSpPr>
        <p:spPr>
          <a:xfrm>
            <a:off x="503238" y="300038"/>
            <a:ext cx="6637337" cy="6438900"/>
          </a:xfrm>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F24289FB-38D0-CF7A-DC09-E1B06474C686}"/>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4251AF69-5497-E4C1-BC80-9CCE14564BD9}"/>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F778A873-3817-6BDD-F2B3-92374E3E9202}"/>
              </a:ext>
            </a:extLst>
          </p:cNvPr>
          <p:cNvSpPr>
            <a:spLocks noGrp="1" noChangeArrowheads="1"/>
          </p:cNvSpPr>
          <p:nvPr>
            <p:ph type="sldNum" idx="12"/>
          </p:nvPr>
        </p:nvSpPr>
        <p:spPr>
          <a:ln/>
        </p:spPr>
        <p:txBody>
          <a:bodyPr/>
          <a:lstStyle>
            <a:lvl1pPr>
              <a:defRPr/>
            </a:lvl1pPr>
          </a:lstStyle>
          <a:p>
            <a:pPr>
              <a:defRPr/>
            </a:pPr>
            <a:fld id="{478FFAB0-9279-5840-B5F3-F2B542A4C371}" type="slidenum">
              <a:rPr lang="de-CH" altLang="de-CZ"/>
              <a:pPr>
                <a:defRPr/>
              </a:pPr>
              <a:t>‹Nr.›</a:t>
            </a:fld>
            <a:endParaRPr lang="de-CH" altLang="de-CZ"/>
          </a:p>
        </p:txBody>
      </p:sp>
    </p:spTree>
    <p:extLst>
      <p:ext uri="{BB962C8B-B14F-4D97-AF65-F5344CB8AC3E}">
        <p14:creationId xmlns:p14="http://schemas.microsoft.com/office/powerpoint/2010/main" val="2209387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300038"/>
            <a:ext cx="9051925" cy="1244600"/>
          </a:xfrm>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BB935C86-2E2E-29B3-14A8-536D22C6FFB5}"/>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96593B83-7A2E-C898-71B9-CEF38CEE3844}"/>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0D1BE8AD-E344-34FB-58DB-1B95878C5F61}"/>
              </a:ext>
            </a:extLst>
          </p:cNvPr>
          <p:cNvSpPr>
            <a:spLocks noGrp="1" noChangeArrowheads="1"/>
          </p:cNvSpPr>
          <p:nvPr>
            <p:ph type="sldNum" idx="12"/>
          </p:nvPr>
        </p:nvSpPr>
        <p:spPr>
          <a:ln/>
        </p:spPr>
        <p:txBody>
          <a:bodyPr/>
          <a:lstStyle>
            <a:lvl1pPr>
              <a:defRPr/>
            </a:lvl1pPr>
          </a:lstStyle>
          <a:p>
            <a:pPr>
              <a:defRPr/>
            </a:pPr>
            <a:fld id="{59400C57-5A5E-EC41-9F5E-02377F294D8C}" type="slidenum">
              <a:rPr lang="de-CH" altLang="de-CZ"/>
              <a:pPr>
                <a:defRPr/>
              </a:pPr>
              <a:t>‹Nr.›</a:t>
            </a:fld>
            <a:endParaRPr lang="de-CH" altLang="de-CZ"/>
          </a:p>
        </p:txBody>
      </p:sp>
    </p:spTree>
    <p:extLst>
      <p:ext uri="{BB962C8B-B14F-4D97-AF65-F5344CB8AC3E}">
        <p14:creationId xmlns:p14="http://schemas.microsoft.com/office/powerpoint/2010/main" val="3218117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idx="1"/>
          </p:nvPr>
        </p:nvSpPr>
        <p:spPr/>
        <p:txBody>
          <a:body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906B9A10-7AA8-E1AD-0837-003B02F14760}"/>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D0921083-0903-0F5E-478D-5066FDB79B40}"/>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098CD8F6-3DD9-5BBD-AD44-DC92AA5EB601}"/>
              </a:ext>
            </a:extLst>
          </p:cNvPr>
          <p:cNvSpPr>
            <a:spLocks noGrp="1" noChangeArrowheads="1"/>
          </p:cNvSpPr>
          <p:nvPr>
            <p:ph type="sldNum" idx="12"/>
          </p:nvPr>
        </p:nvSpPr>
        <p:spPr>
          <a:ln/>
        </p:spPr>
        <p:txBody>
          <a:bodyPr/>
          <a:lstStyle>
            <a:lvl1pPr>
              <a:defRPr/>
            </a:lvl1pPr>
          </a:lstStyle>
          <a:p>
            <a:pPr>
              <a:defRPr/>
            </a:pPr>
            <a:fld id="{567C844D-1882-B146-87C8-2CF218385C0A}" type="slidenum">
              <a:rPr lang="de-CH" altLang="de-CZ"/>
              <a:pPr>
                <a:defRPr/>
              </a:pPr>
              <a:t>‹Nr.›</a:t>
            </a:fld>
            <a:endParaRPr lang="de-CH" altLang="de-CZ"/>
          </a:p>
        </p:txBody>
      </p:sp>
    </p:spTree>
    <p:extLst>
      <p:ext uri="{BB962C8B-B14F-4D97-AF65-F5344CB8AC3E}">
        <p14:creationId xmlns:p14="http://schemas.microsoft.com/office/powerpoint/2010/main" val="157818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cs-CZ"/>
              <a:t>Mastertitelformat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Mastertextformat bearbeiten</a:t>
            </a:r>
          </a:p>
        </p:txBody>
      </p:sp>
      <p:sp>
        <p:nvSpPr>
          <p:cNvPr id="4" name="Rectangle 3">
            <a:extLst>
              <a:ext uri="{FF2B5EF4-FFF2-40B4-BE49-F238E27FC236}">
                <a16:creationId xmlns:a16="http://schemas.microsoft.com/office/drawing/2014/main" id="{39173972-78B6-5751-24E4-7D6D6525CEA8}"/>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FB8D9F61-0951-3046-0E9A-AD9FAC2BA26E}"/>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19068192-3264-5CB1-39E9-E763676DB3CC}"/>
              </a:ext>
            </a:extLst>
          </p:cNvPr>
          <p:cNvSpPr>
            <a:spLocks noGrp="1" noChangeArrowheads="1"/>
          </p:cNvSpPr>
          <p:nvPr>
            <p:ph type="sldNum" idx="12"/>
          </p:nvPr>
        </p:nvSpPr>
        <p:spPr>
          <a:ln/>
        </p:spPr>
        <p:txBody>
          <a:bodyPr/>
          <a:lstStyle>
            <a:lvl1pPr>
              <a:defRPr/>
            </a:lvl1pPr>
          </a:lstStyle>
          <a:p>
            <a:pPr>
              <a:defRPr/>
            </a:pPr>
            <a:fld id="{E8E53591-DEAC-1544-8D27-9032F0D0BD5D}" type="slidenum">
              <a:rPr lang="de-CH" altLang="de-CZ"/>
              <a:pPr>
                <a:defRPr/>
              </a:pPr>
              <a:t>‹Nr.›</a:t>
            </a:fld>
            <a:endParaRPr lang="de-CH" altLang="de-CZ"/>
          </a:p>
        </p:txBody>
      </p:sp>
    </p:spTree>
    <p:extLst>
      <p:ext uri="{BB962C8B-B14F-4D97-AF65-F5344CB8AC3E}">
        <p14:creationId xmlns:p14="http://schemas.microsoft.com/office/powerpoint/2010/main" val="231107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sz="half" idx="1"/>
          </p:nvPr>
        </p:nvSpPr>
        <p:spPr>
          <a:xfrm>
            <a:off x="503238" y="1768475"/>
            <a:ext cx="4449762"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Inhaltsplatzhalter 3"/>
          <p:cNvSpPr>
            <a:spLocks noGrp="1"/>
          </p:cNvSpPr>
          <p:nvPr>
            <p:ph sz="half" idx="2"/>
          </p:nvPr>
        </p:nvSpPr>
        <p:spPr>
          <a:xfrm>
            <a:off x="5105400" y="1768475"/>
            <a:ext cx="4449763"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Rectangle 3">
            <a:extLst>
              <a:ext uri="{FF2B5EF4-FFF2-40B4-BE49-F238E27FC236}">
                <a16:creationId xmlns:a16="http://schemas.microsoft.com/office/drawing/2014/main" id="{C8453941-0654-00D5-41AE-3FD438DA4E33}"/>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3E0012A0-3E82-C822-10CB-4C5932FC72A7}"/>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FA159D20-B323-1F54-499D-6ABB92CC622B}"/>
              </a:ext>
            </a:extLst>
          </p:cNvPr>
          <p:cNvSpPr>
            <a:spLocks noGrp="1" noChangeArrowheads="1"/>
          </p:cNvSpPr>
          <p:nvPr>
            <p:ph type="sldNum" idx="12"/>
          </p:nvPr>
        </p:nvSpPr>
        <p:spPr>
          <a:ln/>
        </p:spPr>
        <p:txBody>
          <a:bodyPr/>
          <a:lstStyle>
            <a:lvl1pPr>
              <a:defRPr/>
            </a:lvl1pPr>
          </a:lstStyle>
          <a:p>
            <a:pPr>
              <a:defRPr/>
            </a:pPr>
            <a:fld id="{77D84D3A-B9A7-D047-B20A-49BBC36F7242}" type="slidenum">
              <a:rPr lang="de-CH" altLang="de-CZ"/>
              <a:pPr>
                <a:defRPr/>
              </a:pPr>
              <a:t>‹Nr.›</a:t>
            </a:fld>
            <a:endParaRPr lang="de-CH" altLang="de-CZ"/>
          </a:p>
        </p:txBody>
      </p:sp>
    </p:spTree>
    <p:extLst>
      <p:ext uri="{BB962C8B-B14F-4D97-AF65-F5344CB8AC3E}">
        <p14:creationId xmlns:p14="http://schemas.microsoft.com/office/powerpoint/2010/main" val="409825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cs-CZ"/>
              <a:t>Mastertitelformat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7" name="Rectangle 3">
            <a:extLst>
              <a:ext uri="{FF2B5EF4-FFF2-40B4-BE49-F238E27FC236}">
                <a16:creationId xmlns:a16="http://schemas.microsoft.com/office/drawing/2014/main" id="{B745492D-60B3-EFD3-5F48-B0DDBFBD7088}"/>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B4666938-F806-C85E-C2F2-2A6EEE0CC5C1}"/>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25B6E85C-A0BF-0BAB-873D-A70E93ECD778}"/>
              </a:ext>
            </a:extLst>
          </p:cNvPr>
          <p:cNvSpPr>
            <a:spLocks noGrp="1" noChangeArrowheads="1"/>
          </p:cNvSpPr>
          <p:nvPr>
            <p:ph type="sldNum" idx="12"/>
          </p:nvPr>
        </p:nvSpPr>
        <p:spPr>
          <a:ln/>
        </p:spPr>
        <p:txBody>
          <a:bodyPr/>
          <a:lstStyle>
            <a:lvl1pPr>
              <a:defRPr/>
            </a:lvl1pPr>
          </a:lstStyle>
          <a:p>
            <a:pPr>
              <a:defRPr/>
            </a:pPr>
            <a:fld id="{5DD71D60-28BC-E04B-BA73-0101E6838A58}" type="slidenum">
              <a:rPr lang="de-CH" altLang="de-CZ"/>
              <a:pPr>
                <a:defRPr/>
              </a:pPr>
              <a:t>‹Nr.›</a:t>
            </a:fld>
            <a:endParaRPr lang="de-CH" altLang="de-CZ"/>
          </a:p>
        </p:txBody>
      </p:sp>
    </p:spTree>
    <p:extLst>
      <p:ext uri="{BB962C8B-B14F-4D97-AF65-F5344CB8AC3E}">
        <p14:creationId xmlns:p14="http://schemas.microsoft.com/office/powerpoint/2010/main" val="74239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38D14E3C-B7C8-2E64-7A7B-BFB8D4A501B5}"/>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D01049A8-7622-FD07-56FF-03C41EE74BE2}"/>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5D5025FA-DC7C-42B4-9121-6E71789AB936}"/>
              </a:ext>
            </a:extLst>
          </p:cNvPr>
          <p:cNvSpPr>
            <a:spLocks noGrp="1" noChangeArrowheads="1"/>
          </p:cNvSpPr>
          <p:nvPr>
            <p:ph type="sldNum" idx="12"/>
          </p:nvPr>
        </p:nvSpPr>
        <p:spPr>
          <a:ln/>
        </p:spPr>
        <p:txBody>
          <a:bodyPr/>
          <a:lstStyle>
            <a:lvl1pPr>
              <a:defRPr/>
            </a:lvl1pPr>
          </a:lstStyle>
          <a:p>
            <a:pPr>
              <a:defRPr/>
            </a:pPr>
            <a:fld id="{49BAE54E-2725-B945-92A0-778B360631C0}" type="slidenum">
              <a:rPr lang="de-CH" altLang="de-CZ"/>
              <a:pPr>
                <a:defRPr/>
              </a:pPr>
              <a:t>‹Nr.›</a:t>
            </a:fld>
            <a:endParaRPr lang="de-CH" altLang="de-CZ"/>
          </a:p>
        </p:txBody>
      </p:sp>
    </p:spTree>
    <p:extLst>
      <p:ext uri="{BB962C8B-B14F-4D97-AF65-F5344CB8AC3E}">
        <p14:creationId xmlns:p14="http://schemas.microsoft.com/office/powerpoint/2010/main" val="298012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925607A-DD63-A2BF-920B-2E5AF9E1B245}"/>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E35482BF-24F5-B387-7C6C-B0E59CEFE934}"/>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6C637CC0-D41A-40F9-CA40-A92A6E6B9667}"/>
              </a:ext>
            </a:extLst>
          </p:cNvPr>
          <p:cNvSpPr>
            <a:spLocks noGrp="1" noChangeArrowheads="1"/>
          </p:cNvSpPr>
          <p:nvPr>
            <p:ph type="sldNum" idx="12"/>
          </p:nvPr>
        </p:nvSpPr>
        <p:spPr>
          <a:ln/>
        </p:spPr>
        <p:txBody>
          <a:bodyPr/>
          <a:lstStyle>
            <a:lvl1pPr>
              <a:defRPr/>
            </a:lvl1pPr>
          </a:lstStyle>
          <a:p>
            <a:pPr>
              <a:defRPr/>
            </a:pPr>
            <a:fld id="{A8395759-C475-0148-BBAD-DEF4EBD1483B}" type="slidenum">
              <a:rPr lang="de-CH" altLang="de-CZ"/>
              <a:pPr>
                <a:defRPr/>
              </a:pPr>
              <a:t>‹Nr.›</a:t>
            </a:fld>
            <a:endParaRPr lang="de-CH" altLang="de-CZ"/>
          </a:p>
        </p:txBody>
      </p:sp>
    </p:spTree>
    <p:extLst>
      <p:ext uri="{BB962C8B-B14F-4D97-AF65-F5344CB8AC3E}">
        <p14:creationId xmlns:p14="http://schemas.microsoft.com/office/powerpoint/2010/main" val="2081456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cs-CZ"/>
              <a:t>Mastertitelformat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BF5765EB-AB00-C170-7C40-2653AA2EECC3}"/>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068A155A-D047-4641-6833-22F722021E8E}"/>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4CCC8B33-BA62-CBF7-8B00-BEBF7A26FE35}"/>
              </a:ext>
            </a:extLst>
          </p:cNvPr>
          <p:cNvSpPr>
            <a:spLocks noGrp="1" noChangeArrowheads="1"/>
          </p:cNvSpPr>
          <p:nvPr>
            <p:ph type="sldNum" idx="12"/>
          </p:nvPr>
        </p:nvSpPr>
        <p:spPr>
          <a:ln/>
        </p:spPr>
        <p:txBody>
          <a:bodyPr/>
          <a:lstStyle>
            <a:lvl1pPr>
              <a:defRPr/>
            </a:lvl1pPr>
          </a:lstStyle>
          <a:p>
            <a:pPr>
              <a:defRPr/>
            </a:pPr>
            <a:fld id="{62D0BAC3-6ED2-E445-B7A1-2C3BCEB551C1}" type="slidenum">
              <a:rPr lang="de-CH" altLang="de-CZ"/>
              <a:pPr>
                <a:defRPr/>
              </a:pPr>
              <a:t>‹Nr.›</a:t>
            </a:fld>
            <a:endParaRPr lang="de-CH" altLang="de-CZ"/>
          </a:p>
        </p:txBody>
      </p:sp>
    </p:spTree>
    <p:extLst>
      <p:ext uri="{BB962C8B-B14F-4D97-AF65-F5344CB8AC3E}">
        <p14:creationId xmlns:p14="http://schemas.microsoft.com/office/powerpoint/2010/main" val="268081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cs-CZ"/>
              <a:t>Mastertitelformat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F19E19AE-53D9-4F15-EA9A-70963581E086}"/>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4E59CC1C-DC5C-497F-2185-87942824716D}"/>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095FC448-AC10-CD89-A83E-B8C8290FB476}"/>
              </a:ext>
            </a:extLst>
          </p:cNvPr>
          <p:cNvSpPr>
            <a:spLocks noGrp="1" noChangeArrowheads="1"/>
          </p:cNvSpPr>
          <p:nvPr>
            <p:ph type="sldNum" idx="12"/>
          </p:nvPr>
        </p:nvSpPr>
        <p:spPr>
          <a:ln/>
        </p:spPr>
        <p:txBody>
          <a:bodyPr/>
          <a:lstStyle>
            <a:lvl1pPr>
              <a:defRPr/>
            </a:lvl1pPr>
          </a:lstStyle>
          <a:p>
            <a:pPr>
              <a:defRPr/>
            </a:pPr>
            <a:fld id="{0B6DB731-9579-4D49-A872-4413E9B19BC3}" type="slidenum">
              <a:rPr lang="de-CH" altLang="de-CZ"/>
              <a:pPr>
                <a:defRPr/>
              </a:pPr>
              <a:t>‹Nr.›</a:t>
            </a:fld>
            <a:endParaRPr lang="de-CH" altLang="de-CZ"/>
          </a:p>
        </p:txBody>
      </p:sp>
    </p:spTree>
    <p:extLst>
      <p:ext uri="{BB962C8B-B14F-4D97-AF65-F5344CB8AC3E}">
        <p14:creationId xmlns:p14="http://schemas.microsoft.com/office/powerpoint/2010/main" val="399508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124DC044-3FCF-C70E-D7DA-F6311D26AB6D}"/>
              </a:ext>
            </a:extLst>
          </p:cNvPr>
          <p:cNvSpPr>
            <a:spLocks noGrp="1" noChangeArrowheads="1"/>
          </p:cNvSpPr>
          <p:nvPr>
            <p:ph type="title"/>
          </p:nvPr>
        </p:nvSpPr>
        <p:spPr bwMode="auto">
          <a:xfrm>
            <a:off x="503238" y="300038"/>
            <a:ext cx="9051925"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27EFC904-11D6-BFCD-135E-00796EC7E90A}"/>
              </a:ext>
            </a:extLst>
          </p:cNvPr>
          <p:cNvSpPr>
            <a:spLocks noGrp="1" noChangeArrowheads="1"/>
          </p:cNvSpPr>
          <p:nvPr>
            <p:ph type="body" idx="1"/>
          </p:nvPr>
        </p:nvSpPr>
        <p:spPr bwMode="auto">
          <a:xfrm>
            <a:off x="503238" y="1768475"/>
            <a:ext cx="9051925"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8080" rIns="0" bIns="0" numCol="1" anchor="t" anchorCtr="0" compatLnSpc="1">
            <a:prstTxWarp prst="textNoShape">
              <a:avLst/>
            </a:prstTxWarp>
          </a:bodyPr>
          <a:lstStyle/>
          <a:p>
            <a:pPr lvl="0"/>
            <a:r>
              <a:rPr lang="en-GB" altLang="de-CZ"/>
              <a:t>Klicken Sie, um die Formate des Gliederungstextes zu bearbeiten</a:t>
            </a:r>
          </a:p>
          <a:p>
            <a:pPr lvl="1"/>
            <a:r>
              <a:rPr lang="en-GB" altLang="de-CZ"/>
              <a:t>Zweite Gliederungsebene</a:t>
            </a:r>
          </a:p>
          <a:p>
            <a:pPr lvl="2"/>
            <a:r>
              <a:rPr lang="en-GB" altLang="de-CZ"/>
              <a:t>Dritte Gliederungsebene</a:t>
            </a:r>
          </a:p>
          <a:p>
            <a:pPr lvl="3"/>
            <a:r>
              <a:rPr lang="en-GB" altLang="de-CZ"/>
              <a:t>Vierte Gliederungsebene</a:t>
            </a:r>
          </a:p>
          <a:p>
            <a:pPr lvl="4"/>
            <a:r>
              <a:rPr lang="en-GB" altLang="de-CZ"/>
              <a:t>Fünfte Gliederungsebene</a:t>
            </a:r>
          </a:p>
          <a:p>
            <a:pPr lvl="4"/>
            <a:r>
              <a:rPr lang="en-GB" altLang="de-CZ"/>
              <a:t>Sechste Gliederungsebene</a:t>
            </a:r>
          </a:p>
          <a:p>
            <a:pPr lvl="4"/>
            <a:r>
              <a:rPr lang="en-GB" altLang="de-CZ"/>
              <a:t>Siebente Gliederungsebene</a:t>
            </a:r>
          </a:p>
          <a:p>
            <a:pPr lvl="4"/>
            <a:r>
              <a:rPr lang="en-GB" altLang="de-CZ"/>
              <a:t>Achte Gliederungsebene</a:t>
            </a:r>
          </a:p>
          <a:p>
            <a:pPr lvl="4"/>
            <a:r>
              <a:rPr lang="en-GB" altLang="de-CZ"/>
              <a:t>Neunte Gliederungsebene</a:t>
            </a:r>
          </a:p>
        </p:txBody>
      </p:sp>
      <p:sp>
        <p:nvSpPr>
          <p:cNvPr id="2" name="Rectangle 3">
            <a:extLst>
              <a:ext uri="{FF2B5EF4-FFF2-40B4-BE49-F238E27FC236}">
                <a16:creationId xmlns:a16="http://schemas.microsoft.com/office/drawing/2014/main" id="{361136CF-BF7D-A43B-4D11-7E7C5C6B2E31}"/>
              </a:ext>
            </a:extLst>
          </p:cNvPr>
          <p:cNvSpPr>
            <a:spLocks noGrp="1" noChangeArrowheads="1"/>
          </p:cNvSpPr>
          <p:nvPr>
            <p:ph type="dt"/>
          </p:nvPr>
        </p:nvSpPr>
        <p:spPr bwMode="auto">
          <a:xfrm>
            <a:off x="50323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8" name="Rectangle 4">
            <a:extLst>
              <a:ext uri="{FF2B5EF4-FFF2-40B4-BE49-F238E27FC236}">
                <a16:creationId xmlns:a16="http://schemas.microsoft.com/office/drawing/2014/main" id="{0CBF8904-D6FE-180D-5050-98EB6C89AC7C}"/>
              </a:ext>
            </a:extLst>
          </p:cNvPr>
          <p:cNvSpPr>
            <a:spLocks noGrp="1" noChangeArrowheads="1"/>
          </p:cNvSpPr>
          <p:nvPr>
            <p:ph type="ftr"/>
          </p:nvPr>
        </p:nvSpPr>
        <p:spPr bwMode="auto">
          <a:xfrm>
            <a:off x="3448050" y="6886575"/>
            <a:ext cx="3176588"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9" name="Rectangle 5">
            <a:extLst>
              <a:ext uri="{FF2B5EF4-FFF2-40B4-BE49-F238E27FC236}">
                <a16:creationId xmlns:a16="http://schemas.microsoft.com/office/drawing/2014/main" id="{B61F117E-5EFE-1D20-C067-FF65A52A90FE}"/>
              </a:ext>
            </a:extLst>
          </p:cNvPr>
          <p:cNvSpPr>
            <a:spLocks noGrp="1" noChangeArrowheads="1"/>
          </p:cNvSpPr>
          <p:nvPr>
            <p:ph type="sldNum"/>
          </p:nvPr>
        </p:nvSpPr>
        <p:spPr bwMode="auto">
          <a:xfrm>
            <a:off x="722788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E4BC3AE7-3BF4-C541-8DFD-1925BC31D9EB}"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09DABABA-27CD-D1C3-262D-BB96917DA956}"/>
              </a:ext>
            </a:extLst>
          </p:cNvPr>
          <p:cNvSpPr>
            <a:spLocks noGrp="1" noChangeArrowheads="1"/>
          </p:cNvSpPr>
          <p:nvPr>
            <p:ph type="title"/>
          </p:nvPr>
        </p:nvSpPr>
        <p:spPr>
          <a:xfrm>
            <a:off x="503238" y="744538"/>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de-CZ">
                <a:latin typeface="Times New Roman" panose="02020603050405020304" pitchFamily="18" charset="0"/>
              </a:rPr>
              <a:t>Lexikologie a slovotvorba ruštiny</a:t>
            </a:r>
          </a:p>
        </p:txBody>
      </p:sp>
      <p:sp>
        <p:nvSpPr>
          <p:cNvPr id="15363" name="Rectangle 2">
            <a:extLst>
              <a:ext uri="{FF2B5EF4-FFF2-40B4-BE49-F238E27FC236}">
                <a16:creationId xmlns:a16="http://schemas.microsoft.com/office/drawing/2014/main" id="{34990CC9-E9B9-2A61-23C2-CFEABC4B574D}"/>
              </a:ext>
            </a:extLst>
          </p:cNvPr>
          <p:cNvSpPr>
            <a:spLocks noGrp="1" noChangeArrowheads="1"/>
          </p:cNvSpPr>
          <p:nvPr>
            <p:ph type="subTitle" idx="4294967295"/>
          </p:nvPr>
        </p:nvSpPr>
        <p:spPr>
          <a:xfrm>
            <a:off x="503238" y="1768475"/>
            <a:ext cx="9070975" cy="4989513"/>
          </a:xfrm>
        </p:spPr>
        <p:txBody>
          <a:bodyPr anchor="ctr"/>
          <a:lstStyle/>
          <a:p>
            <a:pPr marL="0" indent="0" algn="ctr"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Inhaltsplatzhalter 2">
            <a:extLst>
              <a:ext uri="{FF2B5EF4-FFF2-40B4-BE49-F238E27FC236}">
                <a16:creationId xmlns:a16="http://schemas.microsoft.com/office/drawing/2014/main" id="{2BA1318E-055D-6EA7-A785-1EC45942248D}"/>
              </a:ext>
            </a:extLst>
          </p:cNvPr>
          <p:cNvSpPr>
            <a:spLocks noGrp="1" noChangeArrowheads="1"/>
          </p:cNvSpPr>
          <p:nvPr>
            <p:ph idx="1"/>
          </p:nvPr>
        </p:nvSpPr>
        <p:spPr>
          <a:xfrm>
            <a:off x="215900" y="323850"/>
            <a:ext cx="9577388" cy="6840538"/>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Typická cesta pro vznik homonym je také přejetí označujících z jiného jazyka, která s jiným významem v domácím jazyce už existují, popř. vícenásobné přejetí z různých jazyků (viz úvodní příklad </a:t>
            </a:r>
            <a:r>
              <a:rPr lang="cs-CZ" altLang="de-CZ" sz="2800" i="1">
                <a:latin typeface="Times New Roman" panose="02020603050405020304" pitchFamily="18" charset="0"/>
              </a:rPr>
              <a:t>puk</a:t>
            </a:r>
            <a:r>
              <a:rPr lang="cs-CZ" altLang="de-CZ" sz="2800">
                <a:latin typeface="Times New Roman" panose="02020603050405020304" pitchFamily="18" charset="0"/>
              </a:rPr>
              <a:t> z češtiny): r. </a:t>
            </a:r>
            <a:r>
              <a:rPr lang="cs-CZ" altLang="de-CZ" sz="2800" i="1">
                <a:latin typeface="Times New Roman" panose="02020603050405020304" pitchFamily="18" charset="0"/>
              </a:rPr>
              <a:t>брак</a:t>
            </a:r>
            <a:r>
              <a:rPr lang="cs-CZ" altLang="de-CZ" sz="2800">
                <a:latin typeface="Times New Roman" panose="02020603050405020304" pitchFamily="18" charset="0"/>
              </a:rPr>
              <a:t> ,vadné zboží</a:t>
            </a:r>
            <a:r>
              <a:rPr lang="cs-CZ" altLang="de-DE" sz="2800">
                <a:latin typeface="Times New Roman" panose="02020603050405020304" pitchFamily="18" charset="0"/>
              </a:rPr>
              <a:t>‘</a:t>
            </a:r>
            <a:r>
              <a:rPr lang="cs-CZ" altLang="de-CZ" sz="2800">
                <a:latin typeface="Times New Roman" panose="02020603050405020304" pitchFamily="18" charset="0"/>
              </a:rPr>
              <a:t> &lt; dolní němčina přes polštinu – </a:t>
            </a:r>
            <a:r>
              <a:rPr lang="cs-CZ" altLang="de-CZ" sz="2800" i="1">
                <a:latin typeface="Times New Roman" panose="02020603050405020304" pitchFamily="18" charset="0"/>
              </a:rPr>
              <a:t>брак</a:t>
            </a:r>
            <a:r>
              <a:rPr lang="cs-CZ" altLang="de-CZ" sz="2800">
                <a:latin typeface="Times New Roman" panose="02020603050405020304" pitchFamily="18" charset="0"/>
              </a:rPr>
              <a:t> ,manželství</a:t>
            </a:r>
            <a:r>
              <a:rPr lang="cs-CZ" altLang="de-DE" sz="2800">
                <a:latin typeface="Times New Roman" panose="02020603050405020304" pitchFamily="18" charset="0"/>
              </a:rPr>
              <a:t>‘</a:t>
            </a:r>
            <a:r>
              <a:rPr lang="cs-CZ" altLang="de-CZ" sz="2800">
                <a:latin typeface="Times New Roman" panose="02020603050405020304" pitchFamily="18" charset="0"/>
              </a:rPr>
              <a:t> &lt; slovanské slovo od slovesa *b</a:t>
            </a:r>
            <a:r>
              <a:rPr lang="ru-RU" altLang="de-CZ" sz="2800">
                <a:latin typeface="Times New Roman" panose="02020603050405020304" pitchFamily="18" charset="0"/>
              </a:rPr>
              <a:t>ь</a:t>
            </a:r>
            <a:r>
              <a:rPr lang="cs-CZ" altLang="de-CZ" sz="2800">
                <a:latin typeface="Times New Roman" panose="02020603050405020304" pitchFamily="18" charset="0"/>
              </a:rPr>
              <a:t>rati ,brát</a:t>
            </a:r>
            <a:r>
              <a:rPr lang="cs-CZ" altLang="de-DE" sz="2800">
                <a:latin typeface="Times New Roman" panose="02020603050405020304" pitchFamily="18" charset="0"/>
              </a:rPr>
              <a:t>‘</a:t>
            </a:r>
            <a:endParaRPr lang="cs-CZ" altLang="ja-JP" sz="2800">
              <a:latin typeface="Times New Roman" panose="02020603050405020304" pitchFamily="18" charset="0"/>
            </a:endParaRPr>
          </a:p>
          <a:p>
            <a:pPr marL="457200" indent="-457200" eaLnBrk="1">
              <a:buFont typeface="Arial" panose="020B0604020202020204" pitchFamily="34" charset="0"/>
              <a:buChar char="•"/>
            </a:pPr>
            <a:r>
              <a:rPr lang="cs-CZ" altLang="de-CZ" sz="2800">
                <a:latin typeface="Times New Roman" panose="02020603050405020304" pitchFamily="18" charset="0"/>
              </a:rPr>
              <a:t>Opět nemusejí být všechny tvary stejné, srov. č. </a:t>
            </a:r>
            <a:r>
              <a:rPr lang="cs-CZ" altLang="de-CZ" sz="2800" i="1">
                <a:latin typeface="Times New Roman" panose="02020603050405020304" pitchFamily="18" charset="0"/>
              </a:rPr>
              <a:t>los</a:t>
            </a:r>
            <a:r>
              <a:rPr lang="cs-CZ" altLang="de-CZ" sz="2800">
                <a:latin typeface="Times New Roman" panose="02020603050405020304" pitchFamily="18" charset="0"/>
              </a:rPr>
              <a:t> ,severské zvíře</a:t>
            </a:r>
            <a:r>
              <a:rPr lang="cs-CZ" altLang="de-DE" sz="2800">
                <a:latin typeface="Times New Roman" panose="02020603050405020304" pitchFamily="18" charset="0"/>
              </a:rPr>
              <a:t>‘</a:t>
            </a:r>
            <a:r>
              <a:rPr lang="cs-CZ" altLang="de-CZ" sz="2800">
                <a:latin typeface="Times New Roman" panose="02020603050405020304" pitchFamily="18" charset="0"/>
              </a:rPr>
              <a:t> (&lt; ruština) a </a:t>
            </a:r>
            <a:r>
              <a:rPr lang="cs-CZ" altLang="de-CZ" sz="2800" i="1">
                <a:latin typeface="Times New Roman" panose="02020603050405020304" pitchFamily="18" charset="0"/>
              </a:rPr>
              <a:t>los</a:t>
            </a:r>
            <a:r>
              <a:rPr lang="cs-CZ" altLang="de-CZ" sz="2800">
                <a:latin typeface="Times New Roman" panose="02020603050405020304" pitchFamily="18" charset="0"/>
              </a:rPr>
              <a:t> ,poukázka loterie</a:t>
            </a:r>
            <a:r>
              <a:rPr lang="cs-CZ" altLang="de-DE" sz="2800">
                <a:latin typeface="Times New Roman" panose="02020603050405020304" pitchFamily="18" charset="0"/>
              </a:rPr>
              <a:t>‘</a:t>
            </a:r>
            <a:r>
              <a:rPr lang="cs-CZ" altLang="de-CZ" sz="2800">
                <a:latin typeface="Times New Roman" panose="02020603050405020304" pitchFamily="18" charset="0"/>
              </a:rPr>
              <a:t> (&lt; němčina), které se liší životností, resp. neživotností, což má dopad na jejich tvarosloví, srov. </a:t>
            </a:r>
            <a:r>
              <a:rPr lang="cs-CZ" altLang="de-CZ" sz="2800" i="1">
                <a:latin typeface="Times New Roman" panose="02020603050405020304" pitchFamily="18" charset="0"/>
              </a:rPr>
              <a:t>umělí losové </a:t>
            </a:r>
            <a:r>
              <a:rPr lang="cs-CZ" altLang="de-CZ" sz="2800">
                <a:latin typeface="Times New Roman" panose="02020603050405020304" pitchFamily="18" charset="0"/>
              </a:rPr>
              <a:t>vs. </a:t>
            </a:r>
            <a:r>
              <a:rPr lang="cs-CZ" altLang="de-CZ" sz="2800" i="1">
                <a:latin typeface="Times New Roman" panose="02020603050405020304" pitchFamily="18" charset="0"/>
              </a:rPr>
              <a:t>falešné losy </a:t>
            </a:r>
            <a:r>
              <a:rPr lang="cs-CZ" altLang="de-CZ" sz="2800">
                <a:latin typeface="Times New Roman" panose="02020603050405020304" pitchFamily="18" charset="0"/>
              </a:rPr>
              <a:t>atd.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Inhaltsplatzhalter 2">
            <a:extLst>
              <a:ext uri="{FF2B5EF4-FFF2-40B4-BE49-F238E27FC236}">
                <a16:creationId xmlns:a16="http://schemas.microsoft.com/office/drawing/2014/main" id="{EE00380E-04AB-6F87-1620-D0B8FAFD8B0E}"/>
              </a:ext>
            </a:extLst>
          </p:cNvPr>
          <p:cNvSpPr>
            <a:spLocks noGrp="1" noChangeArrowheads="1"/>
          </p:cNvSpPr>
          <p:nvPr>
            <p:ph idx="1"/>
          </p:nvPr>
        </p:nvSpPr>
        <p:spPr>
          <a:xfrm>
            <a:off x="503238" y="323850"/>
            <a:ext cx="9290050" cy="6984379"/>
          </a:xfrm>
        </p:spPr>
        <p:txBody>
          <a:bodyPr/>
          <a:lstStyle/>
          <a:p>
            <a:pPr marL="457200" indent="-457200" eaLnBrk="1">
              <a:buFont typeface="Arial" panose="020B0604020202020204" pitchFamily="34" charset="0"/>
              <a:buChar char="•"/>
            </a:pPr>
            <a:r>
              <a:rPr lang="cs-CZ" altLang="de-CZ" sz="2800" dirty="0">
                <a:latin typeface="Times New Roman" panose="02020603050405020304" pitchFamily="18" charset="0"/>
              </a:rPr>
              <a:t>Důležitým zdrojem homonymie je slovotvorba (</a:t>
            </a:r>
            <a:r>
              <a:rPr lang="cs-CZ" altLang="de-CZ" sz="2800" b="1" dirty="0">
                <a:latin typeface="Times New Roman" panose="02020603050405020304" pitchFamily="18" charset="0"/>
              </a:rPr>
              <a:t>slovotvorná homonymie, </a:t>
            </a:r>
            <a:r>
              <a:rPr lang="ru-RU" altLang="de-CZ" sz="2800" b="1" dirty="0">
                <a:latin typeface="Times New Roman" panose="02020603050405020304" pitchFamily="18" charset="0"/>
              </a:rPr>
              <a:t>словообразовательная омонимия</a:t>
            </a:r>
            <a:r>
              <a:rPr lang="cs-CZ" altLang="de-CZ" sz="2800" dirty="0">
                <a:latin typeface="Times New Roman" panose="02020603050405020304" pitchFamily="18" charset="0"/>
              </a:rPr>
              <a:t>), např. stejné slovotvorné postupy při různých výchozích formách, srov. č. </a:t>
            </a:r>
            <a:r>
              <a:rPr lang="cs-CZ" altLang="de-CZ" sz="2800" i="1" dirty="0">
                <a:latin typeface="Times New Roman" panose="02020603050405020304" pitchFamily="18" charset="0"/>
              </a:rPr>
              <a:t>občanka</a:t>
            </a:r>
            <a:r>
              <a:rPr lang="cs-CZ" altLang="de-CZ" sz="2800" dirty="0">
                <a:latin typeface="Times New Roman" panose="02020603050405020304" pitchFamily="18" charset="0"/>
              </a:rPr>
              <a:t> &lt; </a:t>
            </a:r>
            <a:r>
              <a:rPr lang="cs-CZ" altLang="de-CZ" sz="2800" i="1" dirty="0">
                <a:latin typeface="Times New Roman" panose="02020603050405020304" pitchFamily="18" charset="0"/>
              </a:rPr>
              <a:t>občanský průkaz / občanská nauka </a:t>
            </a:r>
            <a:r>
              <a:rPr lang="cs-CZ" altLang="de-CZ" sz="2800" dirty="0">
                <a:latin typeface="Times New Roman" panose="02020603050405020304" pitchFamily="18" charset="0"/>
              </a:rPr>
              <a:t>(univerbizace),</a:t>
            </a:r>
            <a:r>
              <a:rPr lang="ru-RU" altLang="de-CZ" sz="2800" baseline="30000" dirty="0">
                <a:latin typeface="Times New Roman" panose="02020603050405020304" pitchFamily="18" charset="0"/>
              </a:rPr>
              <a:t>1)</a:t>
            </a:r>
            <a:r>
              <a:rPr lang="cs-CZ" altLang="de-CZ" sz="2800" dirty="0">
                <a:latin typeface="Times New Roman" panose="02020603050405020304" pitchFamily="18" charset="0"/>
              </a:rPr>
              <a:t> r. </a:t>
            </a:r>
            <a:r>
              <a:rPr lang="ru-RU" altLang="de-CZ" sz="2800" i="1" dirty="0">
                <a:latin typeface="Times New Roman" panose="02020603050405020304" pitchFamily="18" charset="0"/>
              </a:rPr>
              <a:t>заводчик</a:t>
            </a:r>
            <a:r>
              <a:rPr lang="ru-RU" altLang="de-CZ" sz="2800" dirty="0">
                <a:latin typeface="Times New Roman" panose="02020603050405020304" pitchFamily="18" charset="0"/>
              </a:rPr>
              <a:t> </a:t>
            </a:r>
            <a:r>
              <a:rPr lang="cs-CZ" altLang="de-CZ" sz="2800" dirty="0">
                <a:latin typeface="Times New Roman" panose="02020603050405020304" pitchFamily="18" charset="0"/>
              </a:rPr>
              <a:t>,továrník</a:t>
            </a:r>
            <a:r>
              <a:rPr lang="cs-CZ" altLang="de-DE" sz="2800" dirty="0">
                <a:latin typeface="Times New Roman" panose="02020603050405020304" pitchFamily="18" charset="0"/>
              </a:rPr>
              <a:t>‘</a:t>
            </a:r>
            <a:r>
              <a:rPr lang="cs-CZ" altLang="de-CZ" sz="2800" dirty="0">
                <a:latin typeface="Times New Roman" panose="02020603050405020304" pitchFamily="18" charset="0"/>
              </a:rPr>
              <a:t> &lt; </a:t>
            </a:r>
            <a:r>
              <a:rPr lang="ru-RU" altLang="de-CZ" sz="2800" i="1" dirty="0">
                <a:latin typeface="Times New Roman" panose="02020603050405020304" pitchFamily="18" charset="0"/>
              </a:rPr>
              <a:t>завод</a:t>
            </a:r>
            <a:r>
              <a:rPr lang="ru-RU" altLang="de-CZ" sz="2800" dirty="0">
                <a:latin typeface="Times New Roman" panose="02020603050405020304" pitchFamily="18" charset="0"/>
              </a:rPr>
              <a:t>, </a:t>
            </a:r>
            <a:r>
              <a:rPr lang="ru-RU" altLang="de-CZ" sz="2800" i="1" dirty="0">
                <a:latin typeface="Times New Roman" panose="02020603050405020304" pitchFamily="18" charset="0"/>
              </a:rPr>
              <a:t>заводчик</a:t>
            </a:r>
            <a:r>
              <a:rPr lang="ru-RU" altLang="de-CZ" sz="2800" dirty="0">
                <a:latin typeface="Times New Roman" panose="02020603050405020304" pitchFamily="18" charset="0"/>
              </a:rPr>
              <a:t> </a:t>
            </a:r>
            <a:r>
              <a:rPr lang="cs-CZ" altLang="de-CZ" sz="2800" dirty="0">
                <a:latin typeface="Times New Roman" panose="02020603050405020304" pitchFamily="18" charset="0"/>
              </a:rPr>
              <a:t>,podněcovatel</a:t>
            </a:r>
            <a:r>
              <a:rPr lang="cs-CZ" altLang="de-DE" sz="2800" dirty="0">
                <a:latin typeface="Times New Roman" panose="02020603050405020304" pitchFamily="18" charset="0"/>
              </a:rPr>
              <a:t>‘</a:t>
            </a:r>
            <a:r>
              <a:rPr lang="cs-CZ" altLang="de-CZ" sz="2800" dirty="0">
                <a:latin typeface="Times New Roman" panose="02020603050405020304" pitchFamily="18" charset="0"/>
              </a:rPr>
              <a:t> &lt; </a:t>
            </a:r>
            <a:r>
              <a:rPr lang="ru-RU" altLang="de-CZ" sz="2800" i="1" dirty="0">
                <a:latin typeface="Times New Roman" panose="02020603050405020304" pitchFamily="18" charset="0"/>
              </a:rPr>
              <a:t>заводить</a:t>
            </a:r>
            <a:r>
              <a:rPr lang="ru-RU" altLang="de-CZ" sz="2800" dirty="0">
                <a:latin typeface="Times New Roman" panose="02020603050405020304" pitchFamily="18" charset="0"/>
              </a:rPr>
              <a:t> </a:t>
            </a:r>
            <a:r>
              <a:rPr lang="de-CH" altLang="de-CZ" sz="2800" dirty="0">
                <a:latin typeface="Times New Roman" panose="02020603050405020304" pitchFamily="18" charset="0"/>
              </a:rPr>
              <a:t>,</a:t>
            </a:r>
            <a:r>
              <a:rPr lang="ru-RU" altLang="de-CZ" sz="2800" dirty="0">
                <a:latin typeface="Times New Roman" panose="02020603050405020304" pitchFamily="18" charset="0"/>
              </a:rPr>
              <a:t>увлекать, направлять (мысли, рассуждения, поступки</a:t>
            </a:r>
            <a:r>
              <a:rPr lang="de-CH" altLang="de-CZ" sz="2800" dirty="0">
                <a:latin typeface="Times New Roman" panose="02020603050405020304" pitchFamily="18" charset="0"/>
              </a:rPr>
              <a:t> </a:t>
            </a:r>
            <a:r>
              <a:rPr lang="ru-RU" altLang="de-CZ" sz="2800" dirty="0">
                <a:latin typeface="Times New Roman" panose="02020603050405020304" pitchFamily="18" charset="0"/>
              </a:rPr>
              <a:t>и т. п.) не по тому пути, который нужен, целесообразен</a:t>
            </a:r>
            <a:r>
              <a:rPr lang="cs-CZ" altLang="de-DE" sz="2800" dirty="0">
                <a:latin typeface="Times New Roman" panose="02020603050405020304" pitchFamily="18" charset="0"/>
              </a:rPr>
              <a:t>‘</a:t>
            </a:r>
            <a:r>
              <a:rPr lang="ru-RU" altLang="ja-JP" sz="2800" dirty="0">
                <a:latin typeface="Times New Roman" panose="02020603050405020304" pitchFamily="18" charset="0"/>
              </a:rPr>
              <a:t> </a:t>
            </a:r>
            <a:r>
              <a:rPr lang="cs-CZ" altLang="ja-JP" sz="2800" dirty="0">
                <a:latin typeface="Times New Roman" panose="02020603050405020304" pitchFamily="18" charset="0"/>
              </a:rPr>
              <a:t>(</a:t>
            </a:r>
            <a:r>
              <a:rPr lang="cs-CZ" altLang="ja-JP" sz="2800" dirty="0" err="1">
                <a:latin typeface="Times New Roman" panose="02020603050405020304" pitchFamily="18" charset="0"/>
              </a:rPr>
              <a:t>sufigace</a:t>
            </a:r>
            <a:r>
              <a:rPr lang="cs-CZ" altLang="ja-JP" sz="2800" dirty="0">
                <a:latin typeface="Times New Roman" panose="02020603050405020304" pitchFamily="18" charset="0"/>
              </a:rPr>
              <a:t>).</a:t>
            </a:r>
            <a:r>
              <a:rPr lang="cs-CZ" altLang="ja-JP" sz="2800" baseline="30000" dirty="0">
                <a:latin typeface="Times New Roman" panose="02020603050405020304" pitchFamily="18" charset="0"/>
              </a:rPr>
              <a:t>2)</a:t>
            </a:r>
          </a:p>
          <a:p>
            <a:pPr marL="457200" indent="-457200" eaLnBrk="1">
              <a:buFont typeface="Arial" panose="020B0604020202020204" pitchFamily="34" charset="0"/>
              <a:buChar char="•"/>
            </a:pPr>
            <a:endParaRPr lang="cs-CZ" altLang="ja-JP" sz="2800" baseline="30000" dirty="0">
              <a:latin typeface="Times New Roman" panose="02020603050405020304" pitchFamily="18" charset="0"/>
            </a:endParaRPr>
          </a:p>
          <a:p>
            <a:pPr marL="457200" indent="-457200" eaLnBrk="1">
              <a:buFont typeface="Arial" panose="020B0604020202020204" pitchFamily="34" charset="0"/>
              <a:buChar char="•"/>
            </a:pPr>
            <a:endParaRPr lang="ru-RU" altLang="ja-JP" sz="2800" dirty="0">
              <a:latin typeface="Times New Roman" panose="02020603050405020304" pitchFamily="18" charset="0"/>
            </a:endParaRPr>
          </a:p>
          <a:p>
            <a:pPr marL="457200" indent="-457200" eaLnBrk="1">
              <a:buAutoNum type="arabicParenR"/>
            </a:pPr>
            <a:r>
              <a:rPr lang="de-CH" altLang="de-CZ" sz="2000" dirty="0" err="1">
                <a:latin typeface="Times New Roman" panose="02020603050405020304" pitchFamily="18" charset="0"/>
              </a:rPr>
              <a:t>Navíc</a:t>
            </a:r>
            <a:r>
              <a:rPr lang="de-CH" altLang="de-CZ" sz="2000" dirty="0">
                <a:latin typeface="Times New Roman" panose="02020603050405020304" pitchFamily="18" charset="0"/>
              </a:rPr>
              <a:t> </a:t>
            </a:r>
            <a:r>
              <a:rPr lang="de-CH" altLang="de-CZ" sz="2000" i="1" dirty="0" err="1">
                <a:latin typeface="Times New Roman" panose="02020603050405020304" pitchFamily="18" charset="0"/>
              </a:rPr>
              <a:t>občanka</a:t>
            </a:r>
            <a:r>
              <a:rPr lang="de-CH" altLang="de-CZ" sz="2000" dirty="0">
                <a:latin typeface="Times New Roman" panose="02020603050405020304" pitchFamily="18" charset="0"/>
              </a:rPr>
              <a:t> &lt; </a:t>
            </a:r>
            <a:r>
              <a:rPr lang="de-CH" altLang="de-CZ" sz="2000" i="1" dirty="0" err="1">
                <a:latin typeface="Times New Roman" panose="02020603050405020304" pitchFamily="18" charset="0"/>
              </a:rPr>
              <a:t>občan</a:t>
            </a:r>
            <a:r>
              <a:rPr lang="de-CH" altLang="de-CZ" sz="2000" dirty="0">
                <a:latin typeface="Times New Roman" panose="02020603050405020304" pitchFamily="18" charset="0"/>
              </a:rPr>
              <a:t> ,</a:t>
            </a:r>
            <a:r>
              <a:rPr lang="de-DE" sz="2000" b="0" u="none" strike="noStrike" dirty="0" err="1">
                <a:solidFill>
                  <a:srgbClr val="000000"/>
                </a:solidFill>
                <a:effectLst/>
                <a:latin typeface="Times New Roman" panose="02020603050405020304" pitchFamily="18" charset="0"/>
              </a:rPr>
              <a:t>příslušník</a:t>
            </a:r>
            <a:r>
              <a:rPr lang="de-DE" sz="2000" b="0" u="none" strike="noStrike" dirty="0">
                <a:solidFill>
                  <a:srgbClr val="000000"/>
                </a:solidFill>
                <a:effectLst/>
                <a:latin typeface="Times New Roman" panose="02020603050405020304" pitchFamily="18" charset="0"/>
              </a:rPr>
              <a:t> </a:t>
            </a:r>
            <a:r>
              <a:rPr lang="de-DE" sz="2000" b="0" u="none" strike="noStrike" dirty="0" err="1">
                <a:solidFill>
                  <a:srgbClr val="000000"/>
                </a:solidFill>
                <a:effectLst/>
                <a:latin typeface="Times New Roman" panose="02020603050405020304" pitchFamily="18" charset="0"/>
              </a:rPr>
              <a:t>státu</a:t>
            </a:r>
            <a:r>
              <a:rPr lang="de-DE" sz="2000" b="0" u="none" strike="noStrike" dirty="0">
                <a:solidFill>
                  <a:srgbClr val="000000"/>
                </a:solidFill>
                <a:effectLst/>
                <a:latin typeface="Times New Roman" panose="02020603050405020304" pitchFamily="18" charset="0"/>
              </a:rPr>
              <a:t>, </a:t>
            </a:r>
            <a:r>
              <a:rPr lang="de-DE" sz="2000" b="0" u="none" strike="noStrike" dirty="0" err="1">
                <a:solidFill>
                  <a:srgbClr val="000000"/>
                </a:solidFill>
                <a:effectLst/>
                <a:latin typeface="Times New Roman" panose="02020603050405020304" pitchFamily="18" charset="0"/>
              </a:rPr>
              <a:t>obce</a:t>
            </a:r>
            <a:r>
              <a:rPr lang="cs-CZ" altLang="de-DE" sz="2000" dirty="0">
                <a:latin typeface="Times New Roman" panose="02020603050405020304" pitchFamily="18" charset="0"/>
              </a:rPr>
              <a:t>‘ (</a:t>
            </a:r>
            <a:r>
              <a:rPr lang="cs-CZ" altLang="de-DE" sz="2000" dirty="0" err="1">
                <a:latin typeface="Times New Roman" panose="02020603050405020304" pitchFamily="18" charset="0"/>
              </a:rPr>
              <a:t>feminativum</a:t>
            </a:r>
            <a:r>
              <a:rPr lang="cs-CZ" altLang="de-DE" sz="2000" dirty="0">
                <a:latin typeface="Times New Roman" panose="02020603050405020304" pitchFamily="18" charset="0"/>
              </a:rPr>
              <a:t> tvořené derivací)</a:t>
            </a:r>
          </a:p>
          <a:p>
            <a:pPr marL="457200" indent="-457200" eaLnBrk="1">
              <a:buAutoNum type="arabicParenR"/>
            </a:pPr>
            <a:r>
              <a:rPr lang="de-CH" altLang="de-CZ" sz="2000" dirty="0" err="1">
                <a:latin typeface="Times New Roman" panose="02020603050405020304" pitchFamily="18" charset="0"/>
              </a:rPr>
              <a:t>Navíc</a:t>
            </a:r>
            <a:r>
              <a:rPr lang="de-CH" altLang="de-CZ" sz="2000" dirty="0">
                <a:latin typeface="Times New Roman" panose="02020603050405020304" pitchFamily="18" charset="0"/>
              </a:rPr>
              <a:t> </a:t>
            </a:r>
            <a:r>
              <a:rPr lang="ru-RU" altLang="de-CZ" sz="2000" i="1" dirty="0">
                <a:latin typeface="Times New Roman" panose="02020603050405020304" pitchFamily="18" charset="0"/>
              </a:rPr>
              <a:t>заводчик</a:t>
            </a:r>
            <a:r>
              <a:rPr lang="de-CH" altLang="de-CZ" sz="2000" dirty="0">
                <a:latin typeface="Times New Roman" panose="02020603050405020304" pitchFamily="18" charset="0"/>
              </a:rPr>
              <a:t> </a:t>
            </a:r>
            <a:r>
              <a:rPr lang="ru-RU" altLang="de-CZ" sz="2000" dirty="0">
                <a:latin typeface="Times New Roman" panose="02020603050405020304" pitchFamily="18" charset="0"/>
              </a:rPr>
              <a:t>,</a:t>
            </a:r>
            <a:r>
              <a:rPr lang="ru-RU" sz="2000" b="0" i="0" u="none" strike="noStrike" dirty="0">
                <a:solidFill>
                  <a:srgbClr val="202122"/>
                </a:solidFill>
                <a:effectLst/>
                <a:latin typeface="Times New Roman" panose="02020603050405020304" pitchFamily="18" charset="0"/>
                <a:cs typeface="Times New Roman" panose="02020603050405020304" pitchFamily="18" charset="0"/>
              </a:rPr>
              <a:t>профессионально занимающийся разведением чистопородных животных</a:t>
            </a:r>
            <a:r>
              <a:rPr lang="cs-CZ" altLang="de-DE" sz="2000" dirty="0">
                <a:latin typeface="Times New Roman" panose="02020603050405020304" pitchFamily="18" charset="0"/>
              </a:rPr>
              <a:t>‘ </a:t>
            </a:r>
            <a:r>
              <a:rPr lang="de-CH" altLang="de-CZ" sz="2000" dirty="0">
                <a:latin typeface="Times New Roman" panose="02020603050405020304" pitchFamily="18" charset="0"/>
              </a:rPr>
              <a:t>&lt; </a:t>
            </a:r>
            <a:r>
              <a:rPr lang="ru-RU" altLang="de-CZ" sz="2000" i="1" dirty="0">
                <a:latin typeface="Times New Roman" panose="02020603050405020304" pitchFamily="18" charset="0"/>
              </a:rPr>
              <a:t>заводить</a:t>
            </a:r>
            <a:r>
              <a:rPr lang="de-CH" altLang="de-CZ" sz="2000" dirty="0">
                <a:latin typeface="Times New Roman" panose="02020603050405020304" pitchFamily="18" charset="0"/>
              </a:rPr>
              <a:t> ,</a:t>
            </a:r>
            <a:r>
              <a:rPr lang="ru-RU" sz="2000" b="0" i="0" u="none" strike="noStrike" dirty="0">
                <a:solidFill>
                  <a:schemeClr val="tx1"/>
                </a:solidFill>
                <a:effectLst/>
                <a:latin typeface="Times New Roman" panose="02020603050405020304" pitchFamily="18" charset="0"/>
                <a:cs typeface="Times New Roman" panose="02020603050405020304" pitchFamily="18" charset="0"/>
              </a:rPr>
              <a:t>приобретать, обзаводиться кем-либо (обычно животных), чем-либо</a:t>
            </a:r>
            <a:r>
              <a:rPr lang="cs-CZ" altLang="de-DE" sz="2000" dirty="0">
                <a:latin typeface="Times New Roman" panose="02020603050405020304" pitchFamily="18" charset="0"/>
              </a:rPr>
              <a:t>‘</a:t>
            </a:r>
            <a:endParaRPr lang="cs-CZ" altLang="de-CZ" sz="20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Inhaltsplatzhalter 2">
            <a:extLst>
              <a:ext uri="{FF2B5EF4-FFF2-40B4-BE49-F238E27FC236}">
                <a16:creationId xmlns:a16="http://schemas.microsoft.com/office/drawing/2014/main" id="{EE00380E-04AB-6F87-1620-D0B8FAFD8B0E}"/>
              </a:ext>
            </a:extLst>
          </p:cNvPr>
          <p:cNvSpPr>
            <a:spLocks noGrp="1" noChangeArrowheads="1"/>
          </p:cNvSpPr>
          <p:nvPr>
            <p:ph idx="1"/>
          </p:nvPr>
        </p:nvSpPr>
        <p:spPr>
          <a:xfrm>
            <a:off x="503238" y="323850"/>
            <a:ext cx="9290050" cy="6984379"/>
          </a:xfrm>
        </p:spPr>
        <p:txBody>
          <a:bodyPr/>
          <a:lstStyle/>
          <a:p>
            <a:pPr marL="457200" indent="-457200" eaLnBrk="1">
              <a:buFont typeface="Arial" panose="020B0604020202020204" pitchFamily="34" charset="0"/>
              <a:buChar char="•"/>
            </a:pPr>
            <a:r>
              <a:rPr lang="cs-CZ" altLang="ja-JP" sz="2800" dirty="0">
                <a:latin typeface="Times New Roman" panose="02020603050405020304" pitchFamily="18" charset="0"/>
              </a:rPr>
              <a:t>Může se však jednat i o různé funkce/významy téhož slovotvorného prostředku při stejném výchozím základu ve stejném významu, např. č. </a:t>
            </a:r>
            <a:r>
              <a:rPr lang="cs-CZ" altLang="ja-JP" sz="2800" i="1" dirty="0">
                <a:latin typeface="Times New Roman" panose="02020603050405020304" pitchFamily="18" charset="0"/>
              </a:rPr>
              <a:t>kopáč</a:t>
            </a:r>
            <a:r>
              <a:rPr lang="cs-CZ" altLang="ja-JP" sz="2800" dirty="0">
                <a:latin typeface="Times New Roman" panose="02020603050405020304" pitchFamily="18" charset="0"/>
              </a:rPr>
              <a:t> &lt; </a:t>
            </a:r>
            <a:r>
              <a:rPr lang="cs-CZ" altLang="ja-JP" sz="2800" i="1" dirty="0">
                <a:latin typeface="Times New Roman" panose="02020603050405020304" pitchFamily="18" charset="0"/>
              </a:rPr>
              <a:t>kopat</a:t>
            </a:r>
            <a:r>
              <a:rPr lang="cs-CZ" altLang="ja-JP" sz="2800" dirty="0">
                <a:latin typeface="Times New Roman" panose="02020603050405020304" pitchFamily="18" charset="0"/>
              </a:rPr>
              <a:t> s významy ,dělník (</a:t>
            </a:r>
            <a:r>
              <a:rPr lang="cs-CZ" altLang="ja-JP" sz="2800" dirty="0" err="1">
                <a:latin typeface="Times New Roman" panose="02020603050405020304" pitchFamily="18" charset="0"/>
              </a:rPr>
              <a:t>kt</a:t>
            </a:r>
            <a:r>
              <a:rPr lang="cs-CZ" altLang="ja-JP" sz="2800" dirty="0">
                <a:latin typeface="Times New Roman" panose="02020603050405020304" pitchFamily="18" charset="0"/>
              </a:rPr>
              <a:t>. kope)</a:t>
            </a:r>
            <a:r>
              <a:rPr lang="cs-CZ" altLang="de-DE" sz="2800" dirty="0">
                <a:latin typeface="Times New Roman" panose="02020603050405020304" pitchFamily="18" charset="0"/>
              </a:rPr>
              <a:t>‘</a:t>
            </a:r>
            <a:r>
              <a:rPr lang="cs-CZ" altLang="ja-JP" sz="2800" dirty="0">
                <a:latin typeface="Times New Roman" panose="02020603050405020304" pitchFamily="18" charset="0"/>
              </a:rPr>
              <a:t> nebo ,nástroj (jímž se kope)</a:t>
            </a:r>
            <a:r>
              <a:rPr lang="cs-CZ" altLang="de-DE" sz="2800" dirty="0">
                <a:latin typeface="Times New Roman" panose="02020603050405020304" pitchFamily="18" charset="0"/>
              </a:rPr>
              <a:t>‘</a:t>
            </a:r>
            <a:endParaRPr lang="cs-CZ" altLang="ja-JP" sz="2800" dirty="0">
              <a:latin typeface="Times New Roman" panose="02020603050405020304" pitchFamily="18" charset="0"/>
            </a:endParaRPr>
          </a:p>
          <a:p>
            <a:pPr marL="457200" indent="-457200" eaLnBrk="1">
              <a:buFont typeface="Arial" panose="020B0604020202020204" pitchFamily="34" charset="0"/>
              <a:buChar char="•"/>
            </a:pPr>
            <a:r>
              <a:rPr lang="cs-CZ" altLang="ja-JP" sz="2800" dirty="0">
                <a:latin typeface="Times New Roman" panose="02020603050405020304" pitchFamily="18" charset="0"/>
              </a:rPr>
              <a:t>NB: Z hlediska evidentní souvislosti by se v takových případech mělo mluvit o polysémii, na druhé straně je aspoň v některých případech těžké najít společný sém (u českého </a:t>
            </a:r>
            <a:r>
              <a:rPr lang="cs-CZ" altLang="ja-JP" sz="2800" i="1" dirty="0">
                <a:latin typeface="Times New Roman" panose="02020603050405020304" pitchFamily="18" charset="0"/>
              </a:rPr>
              <a:t>občanka</a:t>
            </a:r>
            <a:r>
              <a:rPr lang="cs-CZ" altLang="ja-JP" sz="2800" dirty="0">
                <a:latin typeface="Times New Roman" panose="02020603050405020304" pitchFamily="18" charset="0"/>
              </a:rPr>
              <a:t>1,</a:t>
            </a:r>
            <a:r>
              <a:rPr lang="cs-CZ" altLang="ja-JP" sz="2800" i="1" dirty="0">
                <a:latin typeface="Times New Roman" panose="02020603050405020304" pitchFamily="18" charset="0"/>
              </a:rPr>
              <a:t> občanka</a:t>
            </a:r>
            <a:r>
              <a:rPr lang="cs-CZ" altLang="ja-JP" sz="2800" dirty="0">
                <a:latin typeface="Times New Roman" panose="02020603050405020304" pitchFamily="18" charset="0"/>
              </a:rPr>
              <a:t>2, </a:t>
            </a:r>
            <a:r>
              <a:rPr lang="cs-CZ" altLang="ja-JP" sz="2800" i="1" dirty="0">
                <a:latin typeface="Times New Roman" panose="02020603050405020304" pitchFamily="18" charset="0"/>
              </a:rPr>
              <a:t>občanka</a:t>
            </a:r>
            <a:r>
              <a:rPr lang="cs-CZ" altLang="ja-JP" sz="2800" dirty="0">
                <a:latin typeface="Times New Roman" panose="02020603050405020304" pitchFamily="18" charset="0"/>
              </a:rPr>
              <a:t>3 je společná vazba na koncept </a:t>
            </a:r>
            <a:r>
              <a:rPr lang="cs-CZ" altLang="ja-JP" sz="2800" i="1" dirty="0">
                <a:latin typeface="Times New Roman" panose="02020603050405020304" pitchFamily="18" charset="0"/>
              </a:rPr>
              <a:t>občan</a:t>
            </a:r>
            <a:r>
              <a:rPr lang="cs-CZ" altLang="ja-JP" sz="2800" dirty="0">
                <a:latin typeface="Times New Roman" panose="02020603050405020304" pitchFamily="18" charset="0"/>
              </a:rPr>
              <a:t>; u ruského </a:t>
            </a:r>
            <a:r>
              <a:rPr lang="ru-RU" altLang="ja-JP" sz="2800" i="1" dirty="0">
                <a:latin typeface="Times New Roman" panose="02020603050405020304" pitchFamily="18" charset="0"/>
              </a:rPr>
              <a:t>заводчик</a:t>
            </a:r>
            <a:r>
              <a:rPr lang="cs-CZ" altLang="ja-JP" sz="2800" dirty="0">
                <a:latin typeface="Times New Roman" panose="02020603050405020304" pitchFamily="18" charset="0"/>
              </a:rPr>
              <a:t>1</a:t>
            </a:r>
            <a:r>
              <a:rPr lang="cs-CZ" altLang="ja-JP" sz="2800" i="1" dirty="0">
                <a:latin typeface="Times New Roman" panose="02020603050405020304" pitchFamily="18" charset="0"/>
              </a:rPr>
              <a:t>, </a:t>
            </a:r>
            <a:r>
              <a:rPr lang="ru-RU" altLang="ja-JP" sz="2800" i="1" dirty="0">
                <a:latin typeface="Times New Roman" panose="02020603050405020304" pitchFamily="18" charset="0"/>
              </a:rPr>
              <a:t>заводчик</a:t>
            </a:r>
            <a:r>
              <a:rPr lang="cs-CZ" altLang="ja-JP" sz="2800" dirty="0">
                <a:latin typeface="Times New Roman" panose="02020603050405020304" pitchFamily="18" charset="0"/>
              </a:rPr>
              <a:t>2</a:t>
            </a:r>
            <a:r>
              <a:rPr lang="ru-RU" altLang="ja-JP" sz="2800" dirty="0">
                <a:latin typeface="Times New Roman" panose="02020603050405020304" pitchFamily="18" charset="0"/>
              </a:rPr>
              <a:t>, </a:t>
            </a:r>
            <a:r>
              <a:rPr lang="ru-RU" altLang="ja-JP" sz="2800" i="1" dirty="0">
                <a:latin typeface="Times New Roman" panose="02020603050405020304" pitchFamily="18" charset="0"/>
              </a:rPr>
              <a:t>заводчик</a:t>
            </a:r>
            <a:r>
              <a:rPr lang="ru-RU" altLang="ja-JP" sz="2800" dirty="0">
                <a:latin typeface="Times New Roman" panose="02020603050405020304" pitchFamily="18" charset="0"/>
              </a:rPr>
              <a:t>3</a:t>
            </a:r>
            <a:r>
              <a:rPr lang="cs-CZ" altLang="ja-JP" sz="2800" dirty="0">
                <a:latin typeface="Times New Roman" panose="02020603050405020304" pitchFamily="18" charset="0"/>
              </a:rPr>
              <a:t> však na koncept </a:t>
            </a:r>
            <a:r>
              <a:rPr lang="ru-RU" altLang="ja-JP" sz="2800" i="1" dirty="0">
                <a:latin typeface="Times New Roman" panose="02020603050405020304" pitchFamily="18" charset="0"/>
              </a:rPr>
              <a:t>завод</a:t>
            </a:r>
            <a:r>
              <a:rPr lang="ru-RU" altLang="ja-JP" sz="2800" dirty="0">
                <a:latin typeface="Times New Roman" panose="02020603050405020304" pitchFamily="18" charset="0"/>
              </a:rPr>
              <a:t>, </a:t>
            </a:r>
            <a:r>
              <a:rPr lang="ru-RU" altLang="ja-JP" sz="2800" dirty="0" err="1">
                <a:latin typeface="Times New Roman" panose="02020603050405020304" pitchFamily="18" charset="0"/>
              </a:rPr>
              <a:t>re</a:t>
            </a:r>
            <a:r>
              <a:rPr lang="cs-CZ" altLang="ja-JP" sz="2800" dirty="0" err="1">
                <a:latin typeface="Times New Roman" panose="02020603050405020304" pitchFamily="18" charset="0"/>
              </a:rPr>
              <a:t>sp</a:t>
            </a:r>
            <a:r>
              <a:rPr lang="cs-CZ" altLang="ja-JP" sz="2800" dirty="0">
                <a:latin typeface="Times New Roman" panose="02020603050405020304" pitchFamily="18" charset="0"/>
              </a:rPr>
              <a:t>. na velmi různorodé významy slovesa </a:t>
            </a:r>
            <a:r>
              <a:rPr lang="ru-RU" altLang="ja-JP" sz="2800" i="1" dirty="0">
                <a:latin typeface="Times New Roman" panose="02020603050405020304" pitchFamily="18" charset="0"/>
              </a:rPr>
              <a:t>заводить</a:t>
            </a:r>
            <a:r>
              <a:rPr lang="ru-RU" altLang="ja-JP" sz="2800" dirty="0">
                <a:latin typeface="Times New Roman" panose="02020603050405020304" pitchFamily="18" charset="0"/>
              </a:rPr>
              <a:t>, </a:t>
            </a:r>
            <a:r>
              <a:rPr lang="cs-CZ" altLang="ja-JP" sz="2800" dirty="0">
                <a:latin typeface="Times New Roman" panose="02020603050405020304" pitchFamily="18" charset="0"/>
              </a:rPr>
              <a:t>kromě toho jen že se jedná vždy o mužského lidského referenta)</a:t>
            </a:r>
            <a:endParaRPr lang="ru-RU" altLang="ja-JP" sz="2800" dirty="0">
              <a:latin typeface="Times New Roman" panose="02020603050405020304" pitchFamily="18" charset="0"/>
            </a:endParaRPr>
          </a:p>
        </p:txBody>
      </p:sp>
    </p:spTree>
    <p:extLst>
      <p:ext uri="{BB962C8B-B14F-4D97-AF65-F5344CB8AC3E}">
        <p14:creationId xmlns:p14="http://schemas.microsoft.com/office/powerpoint/2010/main" val="1172876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Inhaltsplatzhalter 2">
            <a:extLst>
              <a:ext uri="{FF2B5EF4-FFF2-40B4-BE49-F238E27FC236}">
                <a16:creationId xmlns:a16="http://schemas.microsoft.com/office/drawing/2014/main" id="{8A492618-9F7E-8443-18AB-B2CCB8984479}"/>
              </a:ext>
            </a:extLst>
          </p:cNvPr>
          <p:cNvSpPr>
            <a:spLocks noGrp="1" noChangeArrowheads="1"/>
          </p:cNvSpPr>
          <p:nvPr>
            <p:ph idx="1"/>
          </p:nvPr>
        </p:nvSpPr>
        <p:spPr>
          <a:xfrm>
            <a:off x="360363" y="323850"/>
            <a:ext cx="9504362" cy="6840538"/>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Pokud naopak různá označující se vztahují k témuž označovanému (konceptu), mluví se o </a:t>
            </a:r>
            <a:r>
              <a:rPr lang="cs-CZ" altLang="de-CZ" sz="2800" b="1">
                <a:latin typeface="Times New Roman" panose="02020603050405020304" pitchFamily="18" charset="0"/>
              </a:rPr>
              <a:t>synonymii</a:t>
            </a:r>
            <a:r>
              <a:rPr lang="cs-CZ" altLang="de-CZ" sz="2800">
                <a:latin typeface="Times New Roman" panose="02020603050405020304" pitchFamily="18" charset="0"/>
              </a:rPr>
              <a:t>:</a:t>
            </a:r>
          </a:p>
          <a:p>
            <a:pPr marL="457200" indent="-457200" eaLnBrk="1">
              <a:buFont typeface="Arial" panose="020B0604020202020204" pitchFamily="34" charset="0"/>
              <a:buChar char="•"/>
            </a:pPr>
            <a:r>
              <a:rPr lang="cs-CZ" altLang="de-CZ" sz="2800">
                <a:latin typeface="Times New Roman" panose="02020603050405020304" pitchFamily="18" charset="0"/>
              </a:rPr>
              <a:t>označující        A		B</a:t>
            </a:r>
          </a:p>
          <a:p>
            <a:pPr marL="457200" indent="-457200" eaLnBrk="1">
              <a:buFont typeface="Arial" panose="020B0604020202020204" pitchFamily="34" charset="0"/>
              <a:buChar char="•"/>
            </a:pPr>
            <a:r>
              <a:rPr lang="cs-CZ" altLang="de-CZ" sz="2800">
                <a:latin typeface="Times New Roman" panose="02020603050405020304" pitchFamily="18" charset="0"/>
              </a:rPr>
              <a:t>označované      X		X</a:t>
            </a:r>
          </a:p>
          <a:p>
            <a:pPr marL="457200" indent="-457200" eaLnBrk="1">
              <a:buFont typeface="Arial" panose="020B0604020202020204" pitchFamily="34" charset="0"/>
              <a:buChar char="•"/>
            </a:pPr>
            <a:r>
              <a:rPr lang="cs-CZ" altLang="de-CZ" sz="2800">
                <a:latin typeface="Times New Roman" panose="02020603050405020304" pitchFamily="18" charset="0"/>
              </a:rPr>
              <a:t>Přes zdánlivou paralelu k homonymii/polysémii se jedná o dost jinou situaci: zatímco (lexikální) homonymie je spíše něco jako „nehoda</a:t>
            </a:r>
            <a:r>
              <a:rPr lang="cs-CZ" altLang="de-DE" sz="2800">
                <a:latin typeface="Times New Roman" panose="02020603050405020304" pitchFamily="18" charset="0"/>
              </a:rPr>
              <a:t>“</a:t>
            </a:r>
            <a:r>
              <a:rPr lang="cs-CZ" altLang="de-CZ" sz="2800">
                <a:latin typeface="Times New Roman" panose="02020603050405020304" pitchFamily="18" charset="0"/>
              </a:rPr>
              <a:t> jazykového vývoje, lexikální synonymie souvisí se snahou o expresivitu, terminologickou přesnost, bohaté vyjadřování</a:t>
            </a:r>
          </a:p>
          <a:p>
            <a:pPr marL="457200" indent="-457200" eaLnBrk="1">
              <a:buFont typeface="Arial" panose="020B0604020202020204" pitchFamily="34" charset="0"/>
              <a:buChar char="•"/>
            </a:pPr>
            <a:r>
              <a:rPr lang="cs-CZ" altLang="de-CZ" sz="2800">
                <a:latin typeface="Times New Roman" panose="02020603050405020304" pitchFamily="18" charset="0"/>
              </a:rPr>
              <a:t>Na druhé straně se zde projevuje mnohem složitější uchopitelnost významu oproti jazykové formě: jak přesně si musejí označované odpovídat, aby mohla být řeč o synonymech? Co všechno je součástí významu? </a:t>
            </a:r>
          </a:p>
        </p:txBody>
      </p:sp>
      <p:cxnSp>
        <p:nvCxnSpPr>
          <p:cNvPr id="28674" name="Gerade Verbindung 2">
            <a:extLst>
              <a:ext uri="{FF2B5EF4-FFF2-40B4-BE49-F238E27FC236}">
                <a16:creationId xmlns:a16="http://schemas.microsoft.com/office/drawing/2014/main" id="{6D5C89B2-D710-9DB7-9A18-33F240B01178}"/>
              </a:ext>
            </a:extLst>
          </p:cNvPr>
          <p:cNvCxnSpPr>
            <a:cxnSpLocks noChangeShapeType="1"/>
          </p:cNvCxnSpPr>
          <p:nvPr/>
        </p:nvCxnSpPr>
        <p:spPr bwMode="auto">
          <a:xfrm>
            <a:off x="3527425" y="1187450"/>
            <a:ext cx="0" cy="1223963"/>
          </a:xfrm>
          <a:prstGeom prst="line">
            <a:avLst/>
          </a:prstGeom>
          <a:noFill/>
          <a:ln w="9525" algn="ctr">
            <a:solidFill>
              <a:schemeClr val="tx1"/>
            </a:solidFill>
            <a:round/>
            <a:headEnd/>
            <a:tailEn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Inhaltsplatzhalter 2">
            <a:extLst>
              <a:ext uri="{FF2B5EF4-FFF2-40B4-BE49-F238E27FC236}">
                <a16:creationId xmlns:a16="http://schemas.microsoft.com/office/drawing/2014/main" id="{97006B5D-A9A3-891D-1587-CCC4A3810DF6}"/>
              </a:ext>
            </a:extLst>
          </p:cNvPr>
          <p:cNvSpPr>
            <a:spLocks noGrp="1" noChangeArrowheads="1"/>
          </p:cNvSpPr>
          <p:nvPr>
            <p:ph idx="1"/>
          </p:nvPr>
        </p:nvSpPr>
        <p:spPr>
          <a:xfrm>
            <a:off x="360363" y="323850"/>
            <a:ext cx="9359900" cy="6840538"/>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„Synonymie – sémantická relace mezi formálně odlišnými jazykovými jednotkami majícími shodný nebo velmi podobný(! - MG) význam.</a:t>
            </a:r>
            <a:r>
              <a:rPr lang="cs-CZ" altLang="de-DE" sz="2800">
                <a:latin typeface="Times New Roman" panose="02020603050405020304" pitchFamily="18" charset="0"/>
              </a:rPr>
              <a:t>“</a:t>
            </a:r>
            <a:r>
              <a:rPr lang="cs-CZ" altLang="de-CZ" sz="2800">
                <a:latin typeface="Times New Roman" panose="02020603050405020304" pitchFamily="18" charset="0"/>
              </a:rPr>
              <a:t> (ESČ)</a:t>
            </a:r>
          </a:p>
          <a:p>
            <a:pPr marL="457200" indent="-457200" eaLnBrk="1">
              <a:buFont typeface="Arial" panose="020B0604020202020204" pitchFamily="34" charset="0"/>
              <a:buChar char="•"/>
            </a:pPr>
            <a:r>
              <a:rPr lang="ru-RU" altLang="de-CZ" sz="2800">
                <a:latin typeface="Times New Roman" panose="02020603050405020304" pitchFamily="18" charset="0"/>
              </a:rPr>
              <a:t>«Синонимия –</a:t>
            </a:r>
            <a:r>
              <a:rPr lang="de-CH" altLang="de-CZ" sz="2800">
                <a:latin typeface="Times New Roman" panose="02020603050405020304" pitchFamily="18" charset="0"/>
              </a:rPr>
              <a:t> </a:t>
            </a:r>
            <a:r>
              <a:rPr lang="ru-RU" altLang="de-CZ" sz="2800">
                <a:latin typeface="Times New Roman" panose="02020603050405020304" pitchFamily="18" charset="0"/>
              </a:rPr>
              <a:t>тип семантических отношений языковых единиц, заключающийся в полном или частичном</a:t>
            </a:r>
            <a:r>
              <a:rPr lang="cs-CZ" altLang="de-CZ" sz="2800">
                <a:latin typeface="Times New Roman" panose="02020603050405020304" pitchFamily="18" charset="0"/>
              </a:rPr>
              <a:t>(! - MG) </a:t>
            </a:r>
            <a:r>
              <a:rPr lang="ru-RU" altLang="de-CZ" sz="2800">
                <a:latin typeface="Times New Roman" panose="02020603050405020304" pitchFamily="18" charset="0"/>
              </a:rPr>
              <a:t> совпадении их значений.»</a:t>
            </a:r>
            <a:r>
              <a:rPr lang="cs-CZ" altLang="de-CZ" sz="2800">
                <a:latin typeface="Times New Roman" panose="02020603050405020304" pitchFamily="18" charset="0"/>
              </a:rPr>
              <a:t> </a:t>
            </a:r>
            <a:r>
              <a:rPr lang="ru-RU" altLang="de-CZ" sz="2800">
                <a:latin typeface="Times New Roman" panose="02020603050405020304" pitchFamily="18" charset="0"/>
              </a:rPr>
              <a:t>(ЛЭС)</a:t>
            </a:r>
          </a:p>
          <a:p>
            <a:pPr marL="457200" indent="-457200" eaLnBrk="1">
              <a:buFont typeface="Arial" panose="020B0604020202020204" pitchFamily="34" charset="0"/>
              <a:buChar char="•"/>
            </a:pPr>
            <a:r>
              <a:rPr lang="cs-CZ" altLang="de-CZ" sz="2800">
                <a:latin typeface="Times New Roman" panose="02020603050405020304" pitchFamily="18" charset="0"/>
              </a:rPr>
              <a:t>Pokud se synonymie chápe úzce (úplná sémantická shoda), je v jazycích málo synonym. Pokud se za součást významu považují i stylistické vlastnosti, nejsou možná skoro žádná. Pokud se naopak požaduje pouze „velmi podobný</a:t>
            </a:r>
            <a:r>
              <a:rPr lang="cs-CZ" altLang="de-DE" sz="2800">
                <a:latin typeface="Times New Roman" panose="02020603050405020304" pitchFamily="18" charset="0"/>
              </a:rPr>
              <a:t>“</a:t>
            </a:r>
            <a:r>
              <a:rPr lang="cs-CZ" altLang="de-CZ" sz="2800">
                <a:latin typeface="Times New Roman" panose="02020603050405020304" pitchFamily="18" charset="0"/>
              </a:rPr>
              <a:t> význam</a:t>
            </a:r>
            <a:r>
              <a:rPr lang="ru-RU" altLang="de-CZ" sz="2800">
                <a:latin typeface="Times New Roman" panose="02020603050405020304" pitchFamily="18" charset="0"/>
              </a:rPr>
              <a:t> </a:t>
            </a:r>
            <a:r>
              <a:rPr lang="cs-CZ" altLang="de-CZ" sz="2800">
                <a:latin typeface="Times New Roman" panose="02020603050405020304" pitchFamily="18" charset="0"/>
              </a:rPr>
              <a:t>(ESČ) nebo „částečná shoda</a:t>
            </a:r>
            <a:r>
              <a:rPr lang="cs-CZ" altLang="de-DE" sz="2800">
                <a:latin typeface="Times New Roman" panose="02020603050405020304" pitchFamily="18" charset="0"/>
              </a:rPr>
              <a:t>“</a:t>
            </a:r>
            <a:r>
              <a:rPr lang="ru-RU" altLang="ja-JP" sz="2800">
                <a:latin typeface="Times New Roman" panose="02020603050405020304" pitchFamily="18" charset="0"/>
              </a:rPr>
              <a:t> (ЛЭС)</a:t>
            </a:r>
            <a:r>
              <a:rPr lang="cs-CZ" altLang="ja-JP" sz="2800">
                <a:latin typeface="Times New Roman" panose="02020603050405020304" pitchFamily="18" charset="0"/>
              </a:rPr>
              <a:t>, tak synonym je v jazycích naopak velmi mnoho.</a:t>
            </a:r>
          </a:p>
          <a:p>
            <a:pPr marL="457200" indent="-457200" eaLnBrk="1">
              <a:buFont typeface="Arial" panose="020B0604020202020204" pitchFamily="34" charset="0"/>
              <a:buChar char="•"/>
            </a:pPr>
            <a:r>
              <a:rPr lang="cs-CZ" altLang="de-CZ" sz="2800">
                <a:latin typeface="Times New Roman" panose="02020603050405020304" pitchFamily="18" charset="0"/>
              </a:rPr>
              <a:t>Slovníky synonym odrážejí druhé, široké chápání synonymie. Vzhledem k tomu, že většinou není možné všechny rozdíly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Inhaltsplatzhalter 2">
            <a:extLst>
              <a:ext uri="{FF2B5EF4-FFF2-40B4-BE49-F238E27FC236}">
                <a16:creationId xmlns:a16="http://schemas.microsoft.com/office/drawing/2014/main" id="{AF4CEE0D-4253-B5CC-F52C-57DD164412E8}"/>
              </a:ext>
            </a:extLst>
          </p:cNvPr>
          <p:cNvSpPr>
            <a:spLocks noGrp="1" noChangeArrowheads="1"/>
          </p:cNvSpPr>
          <p:nvPr>
            <p:ph idx="1"/>
          </p:nvPr>
        </p:nvSpPr>
        <p:spPr>
          <a:xfrm>
            <a:off x="360363" y="323850"/>
            <a:ext cx="9432925" cy="7056438"/>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mezi synonymy podrobně popsat, vyžaduje jejich používání obyčejně vysokou úroveň ovládání daného jazyka</a:t>
            </a:r>
          </a:p>
          <a:p>
            <a:pPr marL="457200" indent="-457200" eaLnBrk="1">
              <a:buFont typeface="Arial" panose="020B0604020202020204" pitchFamily="34" charset="0"/>
              <a:buChar char="•"/>
            </a:pPr>
            <a:r>
              <a:rPr lang="cs-CZ" altLang="de-CZ" sz="2800">
                <a:latin typeface="Times New Roman" panose="02020603050405020304" pitchFamily="18" charset="0"/>
              </a:rPr>
              <a:t>Srov. r</a:t>
            </a:r>
            <a:r>
              <a:rPr lang="cs-CZ" altLang="de-CZ" sz="2800" i="1">
                <a:latin typeface="Times New Roman" panose="02020603050405020304" pitchFamily="18" charset="0"/>
              </a:rPr>
              <a:t>. </a:t>
            </a:r>
            <a:r>
              <a:rPr lang="ru-RU" altLang="de-CZ" sz="2800" i="1">
                <a:latin typeface="Times New Roman" panose="02020603050405020304" pitchFamily="18" charset="0"/>
              </a:rPr>
              <a:t>глаз</a:t>
            </a:r>
            <a:r>
              <a:rPr lang="ru-RU" altLang="de-CZ" sz="2800">
                <a:latin typeface="Times New Roman" panose="02020603050405020304" pitchFamily="18" charset="0"/>
              </a:rPr>
              <a:t> </a:t>
            </a:r>
            <a:r>
              <a:rPr lang="de-CH" altLang="de-CZ" sz="2800">
                <a:latin typeface="Times New Roman" panose="02020603050405020304" pitchFamily="18" charset="0"/>
              </a:rPr>
              <a:t>a </a:t>
            </a:r>
            <a:r>
              <a:rPr lang="ru-RU" altLang="de-CZ" sz="2800" i="1">
                <a:latin typeface="Times New Roman" panose="02020603050405020304" pitchFamily="18" charset="0"/>
              </a:rPr>
              <a:t>око</a:t>
            </a:r>
            <a:r>
              <a:rPr lang="cs-CZ" altLang="de-CZ" sz="2800">
                <a:latin typeface="Times New Roman" panose="02020603050405020304" pitchFamily="18" charset="0"/>
              </a:rPr>
              <a:t>: principiální totožnost významu je jasná, nicméně je řada stylistických rozdílů</a:t>
            </a:r>
          </a:p>
          <a:p>
            <a:pPr marL="457200" indent="-457200" eaLnBrk="1">
              <a:buFont typeface="Arial" panose="020B0604020202020204" pitchFamily="34" charset="0"/>
              <a:buChar char="•"/>
            </a:pPr>
            <a:r>
              <a:rPr lang="cs-CZ" altLang="de-CZ" sz="2800">
                <a:latin typeface="Times New Roman" panose="02020603050405020304" pitchFamily="18" charset="0"/>
              </a:rPr>
              <a:t>Pokus „totožnost významu</a:t>
            </a:r>
            <a:r>
              <a:rPr lang="cs-CZ" altLang="de-DE" sz="2800">
                <a:latin typeface="Times New Roman" panose="02020603050405020304" pitchFamily="18" charset="0"/>
              </a:rPr>
              <a:t>“</a:t>
            </a:r>
            <a:r>
              <a:rPr lang="cs-CZ" altLang="de-CZ" sz="2800">
                <a:latin typeface="Times New Roman" panose="02020603050405020304" pitchFamily="18" charset="0"/>
              </a:rPr>
              <a:t> operacionalizovat je definovat synonymii jako možnost vzájemné výměny ve všech kontextech, aniž by byly porušeny podmínky pravdivosti: „Čistou (úplnou) synonymii lze vymezit jako zaměnitelnost se zachováním pravdivosti ve všech kontextech kromě citací. Platí-li mezi referenčně totožnými výpověďmi </a:t>
            </a:r>
            <a:r>
              <a:rPr lang="cs-CZ" altLang="de-CZ" sz="2800" i="1">
                <a:latin typeface="Times New Roman" panose="02020603050405020304" pitchFamily="18" charset="0"/>
              </a:rPr>
              <a:t>Petr (Pavel etc.) je (byl etc.) lingvista</a:t>
            </a:r>
            <a:r>
              <a:rPr lang="cs-CZ" altLang="de-CZ" sz="2800">
                <a:latin typeface="Times New Roman" panose="02020603050405020304" pitchFamily="18" charset="0"/>
              </a:rPr>
              <a:t> a </a:t>
            </a:r>
            <a:r>
              <a:rPr lang="cs-CZ" altLang="de-CZ" sz="2800" i="1">
                <a:latin typeface="Times New Roman" panose="02020603050405020304" pitchFamily="18" charset="0"/>
              </a:rPr>
              <a:t>Petr (Pavel etc.) je (byl etc.) jazykovědec</a:t>
            </a:r>
            <a:r>
              <a:rPr lang="cs-CZ" altLang="de-CZ" sz="2800">
                <a:latin typeface="Times New Roman" panose="02020603050405020304" pitchFamily="18" charset="0"/>
              </a:rPr>
              <a:t> i v dalších kontextech (např</a:t>
            </a:r>
            <a:r>
              <a:rPr lang="cs-CZ" altLang="de-CZ" sz="2800" i="1">
                <a:latin typeface="Times New Roman" panose="02020603050405020304" pitchFamily="18" charset="0"/>
              </a:rPr>
              <a:t>. Jirka se domnívá, že lingvisté/jazykovědci zkoumají hlavně původ jazyka</a:t>
            </a:r>
            <a:r>
              <a:rPr lang="cs-CZ" altLang="de-CZ" sz="2800">
                <a:latin typeface="Times New Roman" panose="02020603050405020304" pitchFamily="18" charset="0"/>
              </a:rPr>
              <a:t>), že v obou směrech pravdivost (nepravdivost) jedné implikuje pravdivost (nepravdivost) druhé, pak jsou lexémy </a:t>
            </a:r>
            <a:r>
              <a:rPr lang="cs-CZ" altLang="de-CZ" sz="2800" i="1">
                <a:latin typeface="Times New Roman" panose="02020603050405020304" pitchFamily="18" charset="0"/>
              </a:rPr>
              <a:t>lingvista</a:t>
            </a:r>
            <a:r>
              <a:rPr lang="cs-CZ" altLang="de-CZ" sz="2800">
                <a:latin typeface="Times New Roman" panose="02020603050405020304" pitchFamily="18" charset="0"/>
              </a:rPr>
              <a:t> a </a:t>
            </a:r>
            <a:r>
              <a:rPr lang="cs-CZ" altLang="de-CZ" sz="2800" i="1">
                <a:latin typeface="Times New Roman" panose="02020603050405020304" pitchFamily="18" charset="0"/>
              </a:rPr>
              <a:t>jazykovědec</a:t>
            </a:r>
            <a:r>
              <a:rPr lang="cs-CZ" altLang="de-CZ" sz="2800">
                <a:latin typeface="Times New Roman" panose="02020603050405020304" pitchFamily="18" charset="0"/>
              </a:rPr>
              <a:t> synonymní.</a:t>
            </a:r>
            <a:r>
              <a:rPr lang="cs-CZ" altLang="de-DE" sz="2800">
                <a:latin typeface="Times New Roman" panose="02020603050405020304" pitchFamily="18" charset="0"/>
              </a:rPr>
              <a:t>“</a:t>
            </a:r>
            <a:r>
              <a:rPr lang="cs-CZ" altLang="de-CZ" sz="2800">
                <a:latin typeface="Times New Roman" panose="02020603050405020304" pitchFamily="18" charset="0"/>
              </a:rPr>
              <a:t> (ESČ)</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Inhaltsplatzhalter 2">
            <a:extLst>
              <a:ext uri="{FF2B5EF4-FFF2-40B4-BE49-F238E27FC236}">
                <a16:creationId xmlns:a16="http://schemas.microsoft.com/office/drawing/2014/main" id="{648BCEF5-DCDE-C718-57E5-BAFB6837A71D}"/>
              </a:ext>
            </a:extLst>
          </p:cNvPr>
          <p:cNvSpPr>
            <a:spLocks noGrp="1" noChangeArrowheads="1"/>
          </p:cNvSpPr>
          <p:nvPr>
            <p:ph idx="1"/>
          </p:nvPr>
        </p:nvSpPr>
        <p:spPr>
          <a:xfrm>
            <a:off x="360363" y="323850"/>
            <a:ext cx="9288462" cy="6840538"/>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Takový test ignoruje programaticky všechny stylistické vlastnosti lexémů </a:t>
            </a:r>
            <a:r>
              <a:rPr lang="cs-CZ" altLang="de-CZ" sz="2800" i="1">
                <a:latin typeface="Times New Roman" panose="02020603050405020304" pitchFamily="18" charset="0"/>
              </a:rPr>
              <a:t>(kůň – oř, stále - pořád)</a:t>
            </a:r>
            <a:r>
              <a:rPr lang="cs-CZ" altLang="de-CZ" sz="2800">
                <a:latin typeface="Times New Roman" panose="02020603050405020304" pitchFamily="18" charset="0"/>
              </a:rPr>
              <a:t>, protože nemají dopad na pravdivost výpovědi. Mohou přitom ale omezit přijatelnost záměny v textu. Pokud podmínkou synonymie má být reálná zaměnitelnost ve všech kontextech včetně stylové platnosti, tak je synonymie sice poměrně exaktně definována, pojem ovšem nemá prakticky referenci, protože taková synonyma v jazycích prakticky nejsou.</a:t>
            </a:r>
          </a:p>
          <a:p>
            <a:pPr marL="457200" indent="-457200" eaLnBrk="1">
              <a:buFont typeface="Arial" panose="020B0604020202020204" pitchFamily="34" charset="0"/>
              <a:buChar char="•"/>
            </a:pPr>
            <a:r>
              <a:rPr lang="cs-CZ" altLang="de-CZ" sz="2800">
                <a:latin typeface="Times New Roman" panose="02020603050405020304" pitchFamily="18" charset="0"/>
              </a:rPr>
              <a:t>„Čistou synonymii lze hledat např. u dvojic mezinárodních terminů a jejich č. paralel </a:t>
            </a:r>
            <a:r>
              <a:rPr lang="cs-CZ" altLang="de-CZ" sz="2800" i="1">
                <a:latin typeface="Times New Roman" panose="02020603050405020304" pitchFamily="18" charset="0"/>
              </a:rPr>
              <a:t>(dislokace – rozmístění, vokál – samohláska, zlomenina – fraktura)</a:t>
            </a:r>
            <a:r>
              <a:rPr lang="cs-CZ" altLang="de-CZ" sz="2800">
                <a:latin typeface="Times New Roman" panose="02020603050405020304" pitchFamily="18" charset="0"/>
              </a:rPr>
              <a:t>. Částečná synonymie spojuje lexémy, které mají shodný základní pojmový obsah a liší se v okrajových pojmových sémech </a:t>
            </a:r>
            <a:r>
              <a:rPr lang="cs-CZ" altLang="de-CZ" sz="2800" i="1">
                <a:latin typeface="Times New Roman" panose="02020603050405020304" pitchFamily="18" charset="0"/>
              </a:rPr>
              <a:t>(zemřít – zahynout, div – zázrak)</a:t>
            </a:r>
            <a:r>
              <a:rPr lang="cs-CZ" altLang="de-CZ" sz="2800">
                <a:latin typeface="Times New Roman" panose="02020603050405020304" pitchFamily="18" charset="0"/>
              </a:rPr>
              <a:t>, popř. v sémech pragmatických, ne však pouze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Inhaltsplatzhalter 2">
            <a:extLst>
              <a:ext uri="{FF2B5EF4-FFF2-40B4-BE49-F238E27FC236}">
                <a16:creationId xmlns:a16="http://schemas.microsoft.com/office/drawing/2014/main" id="{9FF8C6FF-273B-C078-3341-968BD797DF12}"/>
              </a:ext>
            </a:extLst>
          </p:cNvPr>
          <p:cNvSpPr>
            <a:spLocks noGrp="1" noChangeArrowheads="1"/>
          </p:cNvSpPr>
          <p:nvPr>
            <p:ph idx="1"/>
          </p:nvPr>
        </p:nvSpPr>
        <p:spPr>
          <a:xfrm>
            <a:off x="360363" y="323850"/>
            <a:ext cx="9359900" cy="6840538"/>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stylistickou platností, např. u odstínů emocionálních </a:t>
            </a:r>
            <a:r>
              <a:rPr lang="cs-CZ" altLang="de-CZ" sz="2800" i="1">
                <a:latin typeface="Times New Roman" panose="02020603050405020304" pitchFamily="18" charset="0"/>
              </a:rPr>
              <a:t>(manžel – starej, pacient – pacoš)</a:t>
            </a:r>
            <a:r>
              <a:rPr lang="cs-CZ" altLang="de-CZ" sz="2800">
                <a:latin typeface="Times New Roman" panose="02020603050405020304" pitchFamily="18" charset="0"/>
              </a:rPr>
              <a:t> není snadné rozhodnout, zda jde jen o rozdíl stylu nebo i významu.</a:t>
            </a:r>
            <a:r>
              <a:rPr lang="cs-CZ" altLang="de-DE" sz="2800">
                <a:latin typeface="Times New Roman" panose="02020603050405020304" pitchFamily="18" charset="0"/>
              </a:rPr>
              <a:t>“</a:t>
            </a:r>
            <a:r>
              <a:rPr lang="cs-CZ" altLang="de-CZ" sz="2800">
                <a:latin typeface="Times New Roman" panose="02020603050405020304" pitchFamily="18" charset="0"/>
              </a:rPr>
              <a:t> (ESČ)   </a:t>
            </a:r>
          </a:p>
          <a:p>
            <a:pPr marL="457200" indent="-457200" eaLnBrk="1">
              <a:buFont typeface="Arial" panose="020B0604020202020204" pitchFamily="34" charset="0"/>
              <a:buChar char="•"/>
            </a:pPr>
            <a:r>
              <a:rPr lang="cs-CZ" altLang="de-CZ" sz="2800">
                <a:latin typeface="Times New Roman" panose="02020603050405020304" pitchFamily="18" charset="0"/>
              </a:rPr>
              <a:t>Synonyma nemusejí vždy být pouze dvě, zejm. synonymické slovníky ukazují často synonymické řady: </a:t>
            </a:r>
            <a:r>
              <a:rPr lang="cs-CZ" altLang="de-CZ" sz="2800" i="1">
                <a:latin typeface="Times New Roman" panose="02020603050405020304" pitchFamily="18" charset="0"/>
              </a:rPr>
              <a:t>statečný, bohatýrský, čacký, heroický, hrdinný, chrabrý, kurážný, mužný, nebojácný, neohrožený, nezastrašitelný, odvážný, rekovný, smělý, srdnatý, udatný, zmužilý</a:t>
            </a:r>
            <a:r>
              <a:rPr lang="cs-CZ" altLang="de-CZ" sz="2800">
                <a:latin typeface="Times New Roman" panose="02020603050405020304" pitchFamily="18" charset="0"/>
              </a:rPr>
              <a:t> atd.</a:t>
            </a:r>
          </a:p>
          <a:p>
            <a:pPr marL="457200" indent="-457200" eaLnBrk="1">
              <a:buFont typeface="Arial" panose="020B0604020202020204" pitchFamily="34" charset="0"/>
              <a:buChar char="•"/>
            </a:pPr>
            <a:r>
              <a:rPr lang="cs-CZ" altLang="de-CZ" sz="2800">
                <a:latin typeface="Times New Roman" panose="02020603050405020304" pitchFamily="18" charset="0"/>
              </a:rPr>
              <a:t>Všechny členy takové řady však nejsou ohledně společné sémantiky rovnoprávné, některé jsou v centru, některé na periferii. Mezi periferními členy může být synonymický vztah už jenom velmi slabý (ESČ uvádí jako synonyma slova </a:t>
            </a:r>
            <a:r>
              <a:rPr lang="cs-CZ" altLang="de-CZ" sz="2800" i="1">
                <a:latin typeface="Times New Roman" panose="02020603050405020304" pitchFamily="18" charset="0"/>
              </a:rPr>
              <a:t>chytrý</a:t>
            </a:r>
            <a:r>
              <a:rPr lang="cs-CZ" altLang="de-CZ" sz="2800">
                <a:latin typeface="Times New Roman" panose="02020603050405020304" pitchFamily="18" charset="0"/>
              </a:rPr>
              <a:t> na jedné straně slovo </a:t>
            </a:r>
            <a:r>
              <a:rPr lang="cs-CZ" altLang="de-CZ" sz="2800" i="1">
                <a:latin typeface="Times New Roman" panose="02020603050405020304" pitchFamily="18" charset="0"/>
              </a:rPr>
              <a:t>moudrý</a:t>
            </a:r>
            <a:r>
              <a:rPr lang="cs-CZ" altLang="de-CZ" sz="2800">
                <a:latin typeface="Times New Roman" panose="02020603050405020304" pitchFamily="18" charset="0"/>
              </a:rPr>
              <a:t>, na druhé straně slovo </a:t>
            </a:r>
            <a:r>
              <a:rPr lang="cs-CZ" altLang="de-CZ" sz="2800" i="1">
                <a:latin typeface="Times New Roman" panose="02020603050405020304" pitchFamily="18" charset="0"/>
              </a:rPr>
              <a:t>prolhaný</a:t>
            </a:r>
            <a:r>
              <a:rPr lang="cs-CZ" altLang="de-CZ" sz="2800">
                <a:latin typeface="Times New Roman" panose="02020603050405020304" pitchFamily="18"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Inhaltsplatzhalter 2">
            <a:extLst>
              <a:ext uri="{FF2B5EF4-FFF2-40B4-BE49-F238E27FC236}">
                <a16:creationId xmlns:a16="http://schemas.microsoft.com/office/drawing/2014/main" id="{57D9E29F-9822-51EC-1555-CF71BB413B42}"/>
              </a:ext>
            </a:extLst>
          </p:cNvPr>
          <p:cNvSpPr>
            <a:spLocks noGrp="1" noChangeArrowheads="1"/>
          </p:cNvSpPr>
          <p:nvPr>
            <p:ph idx="1"/>
          </p:nvPr>
        </p:nvSpPr>
        <p:spPr>
          <a:xfrm>
            <a:off x="503238" y="323850"/>
            <a:ext cx="9217025" cy="6769100"/>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Antonymie (podle ESČ i opozitnost): označovaná dvou jazykových znaků se vzájemně vylučují (vzájemně se negují)</a:t>
            </a:r>
          </a:p>
          <a:p>
            <a:pPr marL="457200" indent="-457200" eaLnBrk="1">
              <a:buFont typeface="Arial" panose="020B0604020202020204" pitchFamily="34" charset="0"/>
              <a:buChar char="•"/>
            </a:pPr>
            <a:r>
              <a:rPr lang="cs-CZ" altLang="de-CZ" sz="2800">
                <a:latin typeface="Times New Roman" panose="02020603050405020304" pitchFamily="18" charset="0"/>
              </a:rPr>
              <a:t>označující        A		B</a:t>
            </a:r>
          </a:p>
          <a:p>
            <a:pPr marL="457200" indent="-457200" eaLnBrk="1">
              <a:buFont typeface="Arial" panose="020B0604020202020204" pitchFamily="34" charset="0"/>
              <a:buChar char="•"/>
            </a:pPr>
            <a:r>
              <a:rPr lang="cs-CZ" altLang="de-CZ" sz="2800">
                <a:latin typeface="Times New Roman" panose="02020603050405020304" pitchFamily="18" charset="0"/>
              </a:rPr>
              <a:t>označované      X		Y</a:t>
            </a:r>
          </a:p>
          <a:p>
            <a:pPr marL="457200" indent="-457200" eaLnBrk="1">
              <a:buFont typeface="Arial" panose="020B0604020202020204" pitchFamily="34" charset="0"/>
              <a:buChar char="•"/>
            </a:pPr>
            <a:r>
              <a:rPr lang="cs-CZ" altLang="de-CZ" sz="2800">
                <a:latin typeface="Times New Roman" panose="02020603050405020304" pitchFamily="18" charset="0"/>
              </a:rPr>
              <a:t>Platí: X=negY, Y=negX</a:t>
            </a:r>
          </a:p>
          <a:p>
            <a:pPr marL="457200" indent="-457200" eaLnBrk="1">
              <a:buFont typeface="Arial" panose="020B0604020202020204" pitchFamily="34" charset="0"/>
              <a:buChar char="•"/>
            </a:pPr>
            <a:r>
              <a:rPr lang="cs-CZ" altLang="de-CZ" sz="2800">
                <a:latin typeface="Times New Roman" panose="02020603050405020304" pitchFamily="18" charset="0"/>
              </a:rPr>
              <a:t>Antonyma jsou převážně dvojího druhu: jednak </a:t>
            </a:r>
            <a:r>
              <a:rPr lang="cs-CZ" altLang="de-CZ" sz="2800" b="1">
                <a:latin typeface="Times New Roman" panose="02020603050405020304" pitchFamily="18" charset="0"/>
              </a:rPr>
              <a:t>antonyma graduální nebo polární</a:t>
            </a:r>
            <a:r>
              <a:rPr lang="cs-CZ" altLang="de-CZ" sz="2800">
                <a:latin typeface="Times New Roman" panose="02020603050405020304" pitchFamily="18" charset="0"/>
              </a:rPr>
              <a:t>, která vyjadřují opozitní výraznou vlastnost na stejné stupnici (</a:t>
            </a:r>
            <a:r>
              <a:rPr lang="cs-CZ" altLang="de-CZ" sz="2800" i="1">
                <a:latin typeface="Times New Roman" panose="02020603050405020304" pitchFamily="18" charset="0"/>
              </a:rPr>
              <a:t>starý – mladý, dobrý – špatný, teplý – studený, </a:t>
            </a:r>
            <a:r>
              <a:rPr lang="ru-RU" altLang="de-CZ" sz="2800" i="1">
                <a:latin typeface="Times New Roman" panose="02020603050405020304" pitchFamily="18" charset="0"/>
              </a:rPr>
              <a:t>тяжелый –</a:t>
            </a:r>
            <a:r>
              <a:rPr lang="cs-CZ" altLang="de-CZ" sz="2800" i="1">
                <a:latin typeface="Times New Roman" panose="02020603050405020304" pitchFamily="18" charset="0"/>
              </a:rPr>
              <a:t> </a:t>
            </a:r>
            <a:r>
              <a:rPr lang="ru-RU" altLang="de-CZ" sz="2800" i="1">
                <a:latin typeface="Times New Roman" panose="02020603050405020304" pitchFamily="18" charset="0"/>
              </a:rPr>
              <a:t>легкий</a:t>
            </a:r>
            <a:r>
              <a:rPr lang="de-CH" altLang="de-CZ" sz="2800" i="1">
                <a:latin typeface="Times New Roman" panose="02020603050405020304" pitchFamily="18" charset="0"/>
              </a:rPr>
              <a:t> </a:t>
            </a:r>
            <a:r>
              <a:rPr lang="de-CH" altLang="de-CZ" sz="2800">
                <a:latin typeface="Times New Roman" panose="02020603050405020304" pitchFamily="18" charset="0"/>
              </a:rPr>
              <a:t>atd.</a:t>
            </a:r>
            <a:r>
              <a:rPr lang="cs-CZ" altLang="de-CZ" sz="2800">
                <a:latin typeface="Times New Roman" panose="02020603050405020304" pitchFamily="18" charset="0"/>
              </a:rPr>
              <a:t>). Nevyjadřují přitom největší možnou míru dané vlastnosti, pouze nějakou velkou. Na stupnici existují principiálně neomezené přechodové stupně, které mohou být vyjádřeny zvláštními lexémy </a:t>
            </a:r>
            <a:r>
              <a:rPr lang="cs-CZ" altLang="de-CZ" sz="2800" i="1">
                <a:latin typeface="Times New Roman" panose="02020603050405020304" pitchFamily="18" charset="0"/>
              </a:rPr>
              <a:t>(vlažný)</a:t>
            </a:r>
            <a:r>
              <a:rPr lang="cs-CZ" altLang="de-CZ" sz="2800">
                <a:latin typeface="Times New Roman" panose="02020603050405020304" pitchFamily="18" charset="0"/>
              </a:rPr>
              <a:t> nebo prostě opisem (</a:t>
            </a:r>
            <a:r>
              <a:rPr lang="cs-CZ" altLang="de-CZ" sz="2800" i="1">
                <a:latin typeface="Times New Roman" panose="02020603050405020304" pitchFamily="18" charset="0"/>
              </a:rPr>
              <a:t>ani starý, ani mladý, </a:t>
            </a:r>
            <a:r>
              <a:rPr lang="ru-RU" altLang="de-CZ" sz="2800" i="1">
                <a:latin typeface="Times New Roman" panose="02020603050405020304" pitchFamily="18" charset="0"/>
              </a:rPr>
              <a:t>средних лет</a:t>
            </a:r>
            <a:r>
              <a:rPr lang="ru-RU" altLang="de-CZ" sz="2800">
                <a:latin typeface="Times New Roman" panose="02020603050405020304" pitchFamily="18" charset="0"/>
              </a:rPr>
              <a:t> </a:t>
            </a:r>
            <a:r>
              <a:rPr lang="de-CH" altLang="de-CZ" sz="2800">
                <a:latin typeface="Times New Roman" panose="02020603050405020304" pitchFamily="18" charset="0"/>
              </a:rPr>
              <a:t>atd.). </a:t>
            </a:r>
            <a:r>
              <a:rPr lang="cs-CZ" altLang="de-CZ" sz="2800">
                <a:latin typeface="Times New Roman" panose="02020603050405020304" pitchFamily="18" charset="0"/>
              </a:rPr>
              <a:t>Adjektiva se dají stupňovat. Z toho všeho</a:t>
            </a:r>
          </a:p>
          <a:p>
            <a:pPr marL="457200" indent="-457200" eaLnBrk="1">
              <a:buFont typeface="Arial" panose="020B0604020202020204" pitchFamily="34" charset="0"/>
              <a:buChar char="•"/>
            </a:pPr>
            <a:endParaRPr lang="cs-CZ" altLang="de-CZ" sz="2800">
              <a:latin typeface="Times New Roman" panose="02020603050405020304" pitchFamily="18" charset="0"/>
            </a:endParaRPr>
          </a:p>
        </p:txBody>
      </p:sp>
      <p:cxnSp>
        <p:nvCxnSpPr>
          <p:cNvPr id="33794" name="Gerade Verbindung 2">
            <a:extLst>
              <a:ext uri="{FF2B5EF4-FFF2-40B4-BE49-F238E27FC236}">
                <a16:creationId xmlns:a16="http://schemas.microsoft.com/office/drawing/2014/main" id="{5ED86645-5E34-EEF2-23AF-708EC9F78043}"/>
              </a:ext>
            </a:extLst>
          </p:cNvPr>
          <p:cNvCxnSpPr>
            <a:cxnSpLocks noChangeShapeType="1"/>
          </p:cNvCxnSpPr>
          <p:nvPr/>
        </p:nvCxnSpPr>
        <p:spPr bwMode="auto">
          <a:xfrm>
            <a:off x="3671888" y="1187450"/>
            <a:ext cx="0" cy="1223963"/>
          </a:xfrm>
          <a:prstGeom prst="line">
            <a:avLst/>
          </a:prstGeom>
          <a:noFill/>
          <a:ln w="9525" algn="ctr">
            <a:solidFill>
              <a:schemeClr val="tx1"/>
            </a:solidFill>
            <a:round/>
            <a:headEnd/>
            <a:tailEnd/>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Inhaltsplatzhalter 2">
            <a:extLst>
              <a:ext uri="{FF2B5EF4-FFF2-40B4-BE49-F238E27FC236}">
                <a16:creationId xmlns:a16="http://schemas.microsoft.com/office/drawing/2014/main" id="{3E633129-C7A7-4EA8-E445-B8F8DA218F58}"/>
              </a:ext>
            </a:extLst>
          </p:cNvPr>
          <p:cNvSpPr>
            <a:spLocks noGrp="1" noChangeArrowheads="1"/>
          </p:cNvSpPr>
          <p:nvPr>
            <p:ph idx="1"/>
          </p:nvPr>
        </p:nvSpPr>
        <p:spPr>
          <a:xfrm>
            <a:off x="431800" y="395288"/>
            <a:ext cx="9361488" cy="6769100"/>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vyplývá, že sice platnost jednoho antonyma vylučuje druhé (je-li X starý, není mladý), ale neplatnost jednoho, neimplikuje druhé (není-li X starý, nemusí nutně být mladý)</a:t>
            </a:r>
          </a:p>
          <a:p>
            <a:pPr marL="457200" indent="-457200" eaLnBrk="1">
              <a:buFont typeface="Arial" panose="020B0604020202020204" pitchFamily="34" charset="0"/>
              <a:buChar char="•"/>
            </a:pPr>
            <a:r>
              <a:rPr lang="cs-CZ" altLang="de-CZ" sz="2800" b="1">
                <a:latin typeface="Times New Roman" panose="02020603050405020304" pitchFamily="18" charset="0"/>
              </a:rPr>
              <a:t>Antonyma komplementární </a:t>
            </a:r>
            <a:r>
              <a:rPr lang="cs-CZ" altLang="de-CZ" sz="2800">
                <a:latin typeface="Times New Roman" panose="02020603050405020304" pitchFamily="18" charset="0"/>
              </a:rPr>
              <a:t>oproti tomu vyjadřují vzájemně se vylučující části jedné sémantické dimenze, není tam přechod: </a:t>
            </a:r>
            <a:r>
              <a:rPr lang="cs-CZ" altLang="de-CZ" sz="2800" i="1">
                <a:latin typeface="Times New Roman" panose="02020603050405020304" pitchFamily="18" charset="0"/>
              </a:rPr>
              <a:t>živý – mrtvý, vidoucí – slepý, bdít – spát, </a:t>
            </a:r>
            <a:r>
              <a:rPr lang="ru-RU" altLang="de-CZ" sz="2800" i="1">
                <a:latin typeface="Times New Roman" panose="02020603050405020304" pitchFamily="18" charset="0"/>
              </a:rPr>
              <a:t>истинный –</a:t>
            </a:r>
            <a:r>
              <a:rPr lang="cs-CZ" altLang="de-CZ" sz="2800" i="1">
                <a:latin typeface="Times New Roman" panose="02020603050405020304" pitchFamily="18" charset="0"/>
              </a:rPr>
              <a:t> </a:t>
            </a:r>
            <a:r>
              <a:rPr lang="ru-RU" altLang="de-CZ" sz="2800" i="1">
                <a:latin typeface="Times New Roman" panose="02020603050405020304" pitchFamily="18" charset="0"/>
              </a:rPr>
              <a:t>ложный, можно –</a:t>
            </a:r>
            <a:r>
              <a:rPr lang="cs-CZ" altLang="de-CZ" sz="2800" i="1">
                <a:latin typeface="Times New Roman" panose="02020603050405020304" pitchFamily="18" charset="0"/>
              </a:rPr>
              <a:t> </a:t>
            </a:r>
            <a:r>
              <a:rPr lang="ru-RU" altLang="de-CZ" sz="2800" i="1">
                <a:latin typeface="Times New Roman" panose="02020603050405020304" pitchFamily="18" charset="0"/>
              </a:rPr>
              <a:t>нельзя</a:t>
            </a:r>
            <a:r>
              <a:rPr lang="cs-CZ" altLang="de-CZ" sz="2800">
                <a:latin typeface="Times New Roman" panose="02020603050405020304" pitchFamily="18" charset="0"/>
              </a:rPr>
              <a:t>. Adjektiva se stupňovat nedají a platnost jednoho antonyma vylučuje druhé, neplatnost jednoho implikuje druhé</a:t>
            </a:r>
            <a:r>
              <a:rPr lang="ru-RU" altLang="de-CZ" sz="2800">
                <a:latin typeface="Times New Roman" panose="02020603050405020304" pitchFamily="18" charset="0"/>
              </a:rPr>
              <a:t> </a:t>
            </a:r>
            <a:r>
              <a:rPr lang="cs-CZ" altLang="de-CZ" sz="2800">
                <a:latin typeface="Times New Roman" panose="02020603050405020304" pitchFamily="18" charset="0"/>
              </a:rPr>
              <a:t>(je-li X živý, není mrtvý, není-li X mrtvý, je živý).</a:t>
            </a:r>
            <a:endParaRPr lang="ru-RU" altLang="de-CZ" sz="2800">
              <a:latin typeface="Times New Roman" panose="02020603050405020304" pitchFamily="18" charset="0"/>
            </a:endParaRPr>
          </a:p>
          <a:p>
            <a:pPr marL="457200" indent="-457200" eaLnBrk="1">
              <a:buFont typeface="Arial" panose="020B0604020202020204" pitchFamily="34" charset="0"/>
              <a:buChar char="•"/>
            </a:pPr>
            <a:r>
              <a:rPr lang="cs-CZ" altLang="de-CZ" sz="2800">
                <a:latin typeface="Times New Roman" panose="02020603050405020304" pitchFamily="18" charset="0"/>
              </a:rPr>
              <a:t>Jedno polysémní slovo může mít v různých dílčích významech různá antonyma, srov. r. </a:t>
            </a:r>
            <a:r>
              <a:rPr lang="ru-RU" altLang="de-CZ" sz="2800" i="1">
                <a:latin typeface="Times New Roman" panose="02020603050405020304" pitchFamily="18" charset="0"/>
              </a:rPr>
              <a:t>густой –</a:t>
            </a:r>
            <a:r>
              <a:rPr lang="cs-CZ" altLang="de-CZ" sz="2800" i="1">
                <a:latin typeface="Times New Roman" panose="02020603050405020304" pitchFamily="18" charset="0"/>
              </a:rPr>
              <a:t> </a:t>
            </a:r>
            <a:r>
              <a:rPr lang="ru-RU" altLang="de-CZ" sz="2800" i="1">
                <a:latin typeface="Times New Roman" panose="02020603050405020304" pitchFamily="18" charset="0"/>
              </a:rPr>
              <a:t>редкий </a:t>
            </a:r>
            <a:r>
              <a:rPr lang="ru-RU" altLang="de-CZ" sz="2800">
                <a:latin typeface="Times New Roman" panose="02020603050405020304" pitchFamily="18" charset="0"/>
              </a:rPr>
              <a:t>(о лесе, волосах), </a:t>
            </a:r>
            <a:r>
              <a:rPr lang="ru-RU" altLang="de-CZ" sz="2800" i="1">
                <a:latin typeface="Times New Roman" panose="02020603050405020304" pitchFamily="18" charset="0"/>
              </a:rPr>
              <a:t>густой – жидкий </a:t>
            </a:r>
            <a:r>
              <a:rPr lang="ru-RU" altLang="de-CZ" sz="2800">
                <a:latin typeface="Times New Roman" panose="02020603050405020304" pitchFamily="18" charset="0"/>
              </a:rPr>
              <a:t>(о супе, сметане)</a:t>
            </a:r>
          </a:p>
          <a:p>
            <a:pPr marL="457200" indent="-457200" eaLnBrk="1">
              <a:buFont typeface="Arial" panose="020B0604020202020204" pitchFamily="34" charset="0"/>
              <a:buChar char="•"/>
            </a:pPr>
            <a:r>
              <a:rPr lang="ru-RU" altLang="de-CZ" sz="2800">
                <a:latin typeface="Times New Roman" panose="02020603050405020304" pitchFamily="18" charset="0"/>
              </a:rPr>
              <a:t>«Антонимия тесно связана с другими лексико</a:t>
            </a:r>
            <a:r>
              <a:rPr lang="de-CH" altLang="de-CZ" sz="2800">
                <a:latin typeface="Times New Roman" panose="02020603050405020304" pitchFamily="18" charset="0"/>
              </a:rPr>
              <a:t>-</a:t>
            </a:r>
            <a:r>
              <a:rPr lang="ru-RU" altLang="de-CZ" sz="2800">
                <a:latin typeface="Times New Roman" panose="02020603050405020304" pitchFamily="18" charset="0"/>
              </a:rPr>
              <a:t>семантическими категориями, гл. обр. с синонимией.</a:t>
            </a:r>
            <a:endParaRPr lang="cs-CZ" altLang="de-CZ" sz="280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AEC132D0-9487-F1BE-734F-E10CE5C501AD}"/>
              </a:ext>
            </a:extLst>
          </p:cNvPr>
          <p:cNvSpPr>
            <a:spLocks noGrp="1" noChangeArrowheads="1"/>
          </p:cNvSpPr>
          <p:nvPr>
            <p:ph type="title"/>
          </p:nvPr>
        </p:nvSpPr>
        <p:spPr>
          <a:xfrm>
            <a:off x="503238" y="238125"/>
            <a:ext cx="9070975" cy="1387475"/>
          </a:xfrm>
        </p:spPr>
        <p:txBody>
          <a:bodyPr tIns="28080"/>
          <a:lstStyle/>
          <a:p>
            <a:pPr eaLnBrk="1">
              <a:spcAft>
                <a:spcPts val="10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altLang="de-CZ" sz="3200">
                <a:latin typeface="Times New Roman" panose="02020603050405020304" pitchFamily="18" charset="0"/>
              </a:rPr>
              <a:t>Synonymie, homonymie, polysémie, antonymie, konverzívnost, paronymie </a:t>
            </a:r>
            <a:br>
              <a:rPr lang="de-DE" altLang="de-CZ" sz="3200">
                <a:latin typeface="Times New Roman" panose="02020603050405020304" pitchFamily="18" charset="0"/>
              </a:rPr>
            </a:br>
            <a:endParaRPr lang="de-CH" altLang="de-CZ" sz="3200">
              <a:latin typeface="Times New Roman" panose="02020603050405020304" pitchFamily="18" charset="0"/>
            </a:endParaRPr>
          </a:p>
        </p:txBody>
      </p:sp>
      <p:sp>
        <p:nvSpPr>
          <p:cNvPr id="17411" name="Rectangle 2">
            <a:extLst>
              <a:ext uri="{FF2B5EF4-FFF2-40B4-BE49-F238E27FC236}">
                <a16:creationId xmlns:a16="http://schemas.microsoft.com/office/drawing/2014/main" id="{C2E71F7D-57A7-DD10-A696-F6020E37B582}"/>
              </a:ext>
            </a:extLst>
          </p:cNvPr>
          <p:cNvSpPr>
            <a:spLocks noGrp="1" noChangeArrowheads="1"/>
          </p:cNvSpPr>
          <p:nvPr>
            <p:ph type="body" idx="1"/>
          </p:nvPr>
        </p:nvSpPr>
        <p:spPr>
          <a:xfrm>
            <a:off x="431800" y="1439863"/>
            <a:ext cx="9359900" cy="5903912"/>
          </a:xfrm>
        </p:spPr>
        <p:txBody>
          <a:bodyPr tIns="24840"/>
          <a:lstStyle/>
          <a:p>
            <a:pPr marL="414338" indent="-309563" eaLnBrk="1">
              <a:buSzPct val="45000"/>
              <a:buFont typeface="Wingdings" pitchFamily="2" charset="2"/>
              <a:buChar char=""/>
              <a:tabLst>
                <a:tab pos="414338" algn="l"/>
                <a:tab pos="519113" algn="l"/>
                <a:tab pos="968375"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Lst>
            </a:pPr>
            <a:r>
              <a:rPr lang="cs-CZ" altLang="de-CZ" sz="2800">
                <a:latin typeface="Times New Roman" panose="02020603050405020304" pitchFamily="18" charset="0"/>
              </a:rPr>
              <a:t>Jedním ze základních činitelů při organizaci slovní zásoby je poměr mezi označujícím (signifiant) a označovaným (signifié) různých slov</a:t>
            </a:r>
          </a:p>
          <a:p>
            <a:pPr marL="414338" indent="-309563" eaLnBrk="1">
              <a:buSzPct val="45000"/>
              <a:buFont typeface="Wingdings" pitchFamily="2" charset="2"/>
              <a:buChar char=""/>
              <a:tabLst>
                <a:tab pos="414338" algn="l"/>
                <a:tab pos="519113" algn="l"/>
                <a:tab pos="968375" algn="l"/>
                <a:tab pos="1417638" algn="l"/>
                <a:tab pos="1866900" algn="l"/>
                <a:tab pos="2316163" algn="l"/>
                <a:tab pos="2765425" algn="l"/>
                <a:tab pos="3214688" algn="l"/>
                <a:tab pos="3663950" algn="l"/>
                <a:tab pos="4113213" algn="l"/>
                <a:tab pos="4562475" algn="l"/>
                <a:tab pos="5011738" algn="l"/>
                <a:tab pos="5461000" algn="l"/>
                <a:tab pos="5910263" algn="l"/>
                <a:tab pos="6359525" algn="l"/>
                <a:tab pos="6808788" algn="l"/>
                <a:tab pos="7258050" algn="l"/>
                <a:tab pos="7707313" algn="l"/>
                <a:tab pos="8156575" algn="l"/>
                <a:tab pos="8605838" algn="l"/>
                <a:tab pos="9055100" algn="l"/>
              </a:tabLst>
            </a:pPr>
            <a:r>
              <a:rPr lang="cs-CZ" altLang="de-CZ" sz="2800">
                <a:latin typeface="Times New Roman" panose="02020603050405020304" pitchFamily="18" charset="0"/>
              </a:rPr>
              <a:t>Srov. de Saussurovu představu:</a:t>
            </a:r>
          </a:p>
        </p:txBody>
      </p:sp>
      <p:pic>
        <p:nvPicPr>
          <p:cNvPr id="17412" name="Bild 1" descr="Unknown.jpeg">
            <a:extLst>
              <a:ext uri="{FF2B5EF4-FFF2-40B4-BE49-F238E27FC236}">
                <a16:creationId xmlns:a16="http://schemas.microsoft.com/office/drawing/2014/main" id="{200DE43C-091E-3CA8-42FA-3EDC6F1EF06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5900" y="4572000"/>
            <a:ext cx="4679950"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Bild 2" descr="Bildschirmfoto 2014-02-25 um 14.20.22.png">
            <a:extLst>
              <a:ext uri="{FF2B5EF4-FFF2-40B4-BE49-F238E27FC236}">
                <a16:creationId xmlns:a16="http://schemas.microsoft.com/office/drawing/2014/main" id="{70B1F2AC-BBBB-164E-7AEB-44A6052999E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56213" y="4211638"/>
            <a:ext cx="4248150" cy="263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Inhaltsplatzhalter 2">
            <a:extLst>
              <a:ext uri="{FF2B5EF4-FFF2-40B4-BE49-F238E27FC236}">
                <a16:creationId xmlns:a16="http://schemas.microsoft.com/office/drawing/2014/main" id="{AC2AD5F0-A751-D52D-5B7E-3E98C9F32DB1}"/>
              </a:ext>
            </a:extLst>
          </p:cNvPr>
          <p:cNvSpPr>
            <a:spLocks noGrp="1" noChangeArrowheads="1"/>
          </p:cNvSpPr>
          <p:nvPr>
            <p:ph idx="1"/>
          </p:nvPr>
        </p:nvSpPr>
        <p:spPr>
          <a:xfrm>
            <a:off x="360363" y="179388"/>
            <a:ext cx="9432925" cy="7056437"/>
          </a:xfrm>
        </p:spPr>
        <p:txBody>
          <a:bodyPr/>
          <a:lstStyle/>
          <a:p>
            <a:pPr marL="457200" indent="-457200" eaLnBrk="1">
              <a:buFont typeface="Arial" panose="020B0604020202020204" pitchFamily="34" charset="0"/>
              <a:buChar char="•"/>
            </a:pPr>
            <a:r>
              <a:rPr lang="ru-RU" altLang="de-CZ" sz="2800">
                <a:latin typeface="Times New Roman" panose="02020603050405020304" pitchFamily="18" charset="0"/>
              </a:rPr>
              <a:t>Одна и та же лексическая единица может вступать с другими одновременно в антонимические и синонимические отношения. Это явление называется антонимией синонимических рядов или синонимией антонимических противопоставлений.» (ЛЭС) </a:t>
            </a:r>
          </a:p>
          <a:p>
            <a:pPr marL="457200" indent="-457200" eaLnBrk="1">
              <a:buFont typeface="Arial" panose="020B0604020202020204" pitchFamily="34" charset="0"/>
              <a:buChar char="•"/>
            </a:pPr>
            <a:r>
              <a:rPr lang="cs-CZ" altLang="de-CZ" sz="2800">
                <a:latin typeface="Times New Roman" panose="02020603050405020304" pitchFamily="18" charset="0"/>
              </a:rPr>
              <a:t>ESČ vyděluje (oprávněně, zdá se) třetí typ, tzv. </a:t>
            </a:r>
            <a:r>
              <a:rPr lang="cs-CZ" altLang="de-CZ" sz="2800" b="1">
                <a:latin typeface="Times New Roman" panose="02020603050405020304" pitchFamily="18" charset="0"/>
              </a:rPr>
              <a:t>antonymii vektorovou</a:t>
            </a:r>
            <a:r>
              <a:rPr lang="cs-CZ" altLang="de-CZ" sz="2800">
                <a:latin typeface="Times New Roman" panose="02020603050405020304" pitchFamily="18" charset="0"/>
              </a:rPr>
              <a:t>, která v ЛЭС patří ke komplementární antonymii: </a:t>
            </a:r>
            <a:r>
              <a:rPr lang="cs-CZ" altLang="de-CZ" sz="2800" i="1">
                <a:latin typeface="Times New Roman" panose="02020603050405020304" pitchFamily="18" charset="0"/>
              </a:rPr>
              <a:t>vlézt – vylézt, slepit – rozlepit, zmizet – objevit se, do – z, k – od</a:t>
            </a:r>
            <a:r>
              <a:rPr lang="cs-CZ" altLang="de-CZ" sz="2800">
                <a:latin typeface="Times New Roman" panose="02020603050405020304" pitchFamily="18" charset="0"/>
              </a:rPr>
              <a:t>. Tato antonyma se liší směrem nějakého pohybu.</a:t>
            </a:r>
          </a:p>
          <a:p>
            <a:pPr marL="457200" indent="-457200" eaLnBrk="1">
              <a:buFont typeface="Arial" panose="020B0604020202020204" pitchFamily="34" charset="0"/>
              <a:buChar char="•"/>
            </a:pPr>
            <a:endParaRPr lang="cs-CZ" altLang="de-CZ" sz="2800">
              <a:latin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Inhaltsplatzhalter 2">
            <a:extLst>
              <a:ext uri="{FF2B5EF4-FFF2-40B4-BE49-F238E27FC236}">
                <a16:creationId xmlns:a16="http://schemas.microsoft.com/office/drawing/2014/main" id="{30A6599A-5C1D-80F2-65D8-4E899CD8F103}"/>
              </a:ext>
            </a:extLst>
          </p:cNvPr>
          <p:cNvSpPr>
            <a:spLocks noGrp="1" noChangeArrowheads="1"/>
          </p:cNvSpPr>
          <p:nvPr>
            <p:ph idx="1"/>
          </p:nvPr>
        </p:nvSpPr>
        <p:spPr>
          <a:xfrm>
            <a:off x="431800" y="323850"/>
            <a:ext cx="9288463" cy="6696075"/>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Vektorové antonymii poměrně blízká je </a:t>
            </a:r>
            <a:r>
              <a:rPr lang="cs-CZ" altLang="de-CZ" sz="2800" b="1">
                <a:latin typeface="Times New Roman" panose="02020603050405020304" pitchFamily="18" charset="0"/>
              </a:rPr>
              <a:t>konverzivnost</a:t>
            </a:r>
            <a:r>
              <a:rPr lang="cs-CZ" altLang="de-CZ" sz="2800">
                <a:latin typeface="Times New Roman" panose="02020603050405020304" pitchFamily="18" charset="0"/>
              </a:rPr>
              <a:t>: konverziva popisují stejný děj, stejnou relaci z různých perspektiv: </a:t>
            </a:r>
            <a:r>
              <a:rPr lang="cs-CZ" altLang="de-CZ" sz="2800" i="1">
                <a:latin typeface="Times New Roman" panose="02020603050405020304" pitchFamily="18" charset="0"/>
              </a:rPr>
              <a:t>matka – dcera, učitel – žák, koupit – prodat, vyhrát – prohrát</a:t>
            </a:r>
            <a:r>
              <a:rPr lang="cs-CZ" altLang="de-CZ" sz="2800">
                <a:latin typeface="Times New Roman" panose="02020603050405020304" pitchFamily="18" charset="0"/>
              </a:rPr>
              <a:t>. Když platí, že </a:t>
            </a:r>
            <a:r>
              <a:rPr lang="cs-CZ" altLang="de-CZ" sz="2800" i="1">
                <a:latin typeface="Times New Roman" panose="02020603050405020304" pitchFamily="18" charset="0"/>
              </a:rPr>
              <a:t>Ivana je dcera Zdeny</a:t>
            </a:r>
            <a:r>
              <a:rPr lang="cs-CZ" altLang="de-CZ" sz="2800">
                <a:latin typeface="Times New Roman" panose="02020603050405020304" pitchFamily="18" charset="0"/>
              </a:rPr>
              <a:t>, tak platí také, že </a:t>
            </a:r>
            <a:r>
              <a:rPr lang="cs-CZ" altLang="de-CZ" sz="2800" i="1">
                <a:latin typeface="Times New Roman" panose="02020603050405020304" pitchFamily="18" charset="0"/>
              </a:rPr>
              <a:t>Zdena je matka Ivany</a:t>
            </a:r>
            <a:r>
              <a:rPr lang="cs-CZ" altLang="de-CZ" sz="2800">
                <a:latin typeface="Times New Roman" panose="02020603050405020304" pitchFamily="18" charset="0"/>
              </a:rPr>
              <a:t>, když platí, že </a:t>
            </a:r>
            <a:r>
              <a:rPr lang="cs-CZ" altLang="de-CZ" sz="2800" i="1">
                <a:latin typeface="Times New Roman" panose="02020603050405020304" pitchFamily="18" charset="0"/>
              </a:rPr>
              <a:t>Petr koupil od Jana auto</a:t>
            </a:r>
            <a:r>
              <a:rPr lang="cs-CZ" altLang="de-CZ" sz="2800">
                <a:latin typeface="Times New Roman" panose="02020603050405020304" pitchFamily="18" charset="0"/>
              </a:rPr>
              <a:t>, tak platí také, že </a:t>
            </a:r>
            <a:r>
              <a:rPr lang="cs-CZ" altLang="de-CZ" sz="2800" i="1">
                <a:latin typeface="Times New Roman" panose="02020603050405020304" pitchFamily="18" charset="0"/>
              </a:rPr>
              <a:t>Jan prodal Petrovi auto </a:t>
            </a:r>
            <a:r>
              <a:rPr lang="cs-CZ" altLang="de-CZ" sz="2800">
                <a:latin typeface="Times New Roman" panose="02020603050405020304" pitchFamily="18" charset="0"/>
              </a:rPr>
              <a:t>atd. Syntaktické pozice se přitom obměňují, popř. vyměňují.</a:t>
            </a:r>
          </a:p>
          <a:p>
            <a:pPr marL="457200" indent="-457200" eaLnBrk="1">
              <a:buFont typeface="Arial" panose="020B0604020202020204" pitchFamily="34" charset="0"/>
              <a:buChar char="•"/>
            </a:pPr>
            <a:r>
              <a:rPr lang="ru-RU" altLang="de-CZ" sz="2800">
                <a:latin typeface="Times New Roman" panose="02020603050405020304" pitchFamily="18" charset="0"/>
              </a:rPr>
              <a:t>ЛЭС </a:t>
            </a:r>
            <a:r>
              <a:rPr lang="cs-CZ" altLang="de-CZ" sz="2800">
                <a:latin typeface="Times New Roman" panose="02020603050405020304" pitchFamily="18" charset="0"/>
              </a:rPr>
              <a:t>zdůrazňuje, že obyčejně se v textu používá pouze jedno z konverziv (např. se děj popisuje buď jako koupě nebo jako prodej), druhé se však vždy implikuje (</a:t>
            </a:r>
            <a:r>
              <a:rPr lang="ru-RU" altLang="de-CZ" sz="2800">
                <a:latin typeface="Times New Roman" panose="02020603050405020304" pitchFamily="18" charset="0"/>
              </a:rPr>
              <a:t>«всегда подразумевается»</a:t>
            </a:r>
            <a:r>
              <a:rPr lang="cs-CZ" altLang="de-CZ" sz="2800">
                <a:latin typeface="Times New Roman" panose="02020603050405020304"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Inhaltsplatzhalter 2">
            <a:extLst>
              <a:ext uri="{FF2B5EF4-FFF2-40B4-BE49-F238E27FC236}">
                <a16:creationId xmlns:a16="http://schemas.microsoft.com/office/drawing/2014/main" id="{C651AFEE-F2F8-E3F0-8B38-4DB8299F4801}"/>
              </a:ext>
            </a:extLst>
          </p:cNvPr>
          <p:cNvSpPr>
            <a:spLocks noGrp="1" noChangeArrowheads="1"/>
          </p:cNvSpPr>
          <p:nvPr>
            <p:ph idx="1"/>
          </p:nvPr>
        </p:nvSpPr>
        <p:spPr>
          <a:xfrm>
            <a:off x="360363" y="323850"/>
            <a:ext cx="9359900" cy="6985000"/>
          </a:xfrm>
        </p:spPr>
        <p:txBody>
          <a:bodyPr/>
          <a:lstStyle/>
          <a:p>
            <a:pPr marL="457200" indent="-457200" eaLnBrk="1">
              <a:buFont typeface="Arial" panose="020B0604020202020204" pitchFamily="34" charset="0"/>
              <a:buChar char="•"/>
            </a:pPr>
            <a:r>
              <a:rPr lang="cs-CZ" altLang="de-CZ" sz="2800" b="1">
                <a:latin typeface="Times New Roman" panose="02020603050405020304" pitchFamily="18" charset="0"/>
              </a:rPr>
              <a:t>Paronymie</a:t>
            </a:r>
            <a:r>
              <a:rPr lang="cs-CZ" altLang="de-CZ" sz="2800">
                <a:latin typeface="Times New Roman" panose="02020603050405020304" pitchFamily="18" charset="0"/>
              </a:rPr>
              <a:t>: jako paronyma se označují slova, která jsou si po výrazové stránce blízká, mají však odlišný význam </a:t>
            </a:r>
            <a:r>
              <a:rPr lang="cs-CZ" altLang="de-CZ" sz="2800" i="1">
                <a:latin typeface="Times New Roman" panose="02020603050405020304" pitchFamily="18" charset="0"/>
              </a:rPr>
              <a:t>(historie – hysterie, efektní – efektivní</a:t>
            </a:r>
            <a:r>
              <a:rPr lang="cs-CZ" altLang="de-CZ" sz="2800">
                <a:latin typeface="Times New Roman" panose="02020603050405020304" pitchFamily="18" charset="0"/>
              </a:rPr>
              <a:t>). Hrají úlohu ve výuce jazyka, v esteticky zpracovaném jazyce, v jazykových hříčkách, vtipech.</a:t>
            </a:r>
          </a:p>
          <a:p>
            <a:pPr marL="457200" indent="-457200" eaLnBrk="1">
              <a:buFont typeface="Arial" panose="020B0604020202020204" pitchFamily="34" charset="0"/>
              <a:buChar char="•"/>
            </a:pPr>
            <a:r>
              <a:rPr lang="cs-CZ" altLang="de-CZ" sz="2800">
                <a:latin typeface="Times New Roman" panose="02020603050405020304" pitchFamily="18" charset="0"/>
              </a:rPr>
              <a:t>V ruské tradici se někdy jako paronyma chápou pouze slova stejného slovního druhu a odvozená od stejného kořene (</a:t>
            </a:r>
            <a:r>
              <a:rPr lang="ru-RU" altLang="de-CZ" sz="2800" i="1">
                <a:latin typeface="Times New Roman" panose="02020603050405020304" pitchFamily="18" charset="0"/>
              </a:rPr>
              <a:t>болотный</a:t>
            </a:r>
            <a:r>
              <a:rPr lang="ru-RU" altLang="de-CZ" sz="2800">
                <a:latin typeface="Times New Roman" panose="02020603050405020304" pitchFamily="18" charset="0"/>
              </a:rPr>
              <a:t> </a:t>
            </a:r>
            <a:r>
              <a:rPr lang="de-DE" altLang="de-CZ" sz="2800">
                <a:latin typeface="Times New Roman" panose="02020603050405020304" pitchFamily="18" charset="0"/>
              </a:rPr>
              <a:t>,</a:t>
            </a:r>
            <a:r>
              <a:rPr lang="ru-RU" altLang="de-CZ" sz="2800">
                <a:latin typeface="Times New Roman" panose="02020603050405020304" pitchFamily="18" charset="0"/>
              </a:rPr>
              <a:t>относящийся к болоту, свойственный болоту; предназначенный для работ на болоте; живущий, произрастающий на болоте; тёмно-зелёного цвета с желтоватым оттенком</a:t>
            </a:r>
            <a:r>
              <a:rPr lang="ru-RU" altLang="de-DE" sz="2800">
                <a:latin typeface="Times New Roman" panose="02020603050405020304" pitchFamily="18" charset="0"/>
              </a:rPr>
              <a:t>‘</a:t>
            </a:r>
            <a:r>
              <a:rPr lang="ru-RU" altLang="de-CZ" sz="2800">
                <a:latin typeface="Times New Roman" panose="02020603050405020304" pitchFamily="18" charset="0"/>
              </a:rPr>
              <a:t> – </a:t>
            </a:r>
            <a:r>
              <a:rPr lang="ru-RU" altLang="de-CZ" sz="2800" i="1">
                <a:latin typeface="Times New Roman" panose="02020603050405020304" pitchFamily="18" charset="0"/>
              </a:rPr>
              <a:t>болотистый</a:t>
            </a:r>
            <a:r>
              <a:rPr lang="ru-RU" altLang="de-CZ" sz="2800">
                <a:latin typeface="Times New Roman" panose="02020603050405020304" pitchFamily="18" charset="0"/>
              </a:rPr>
              <a:t> ,изобилующий болотами, сырой, топкий</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главный</a:t>
            </a:r>
            <a:r>
              <a:rPr lang="ru-RU" altLang="de-CZ" sz="2800">
                <a:latin typeface="Times New Roman" panose="02020603050405020304" pitchFamily="18" charset="0"/>
              </a:rPr>
              <a:t> ,самый важный, основной, стоящий выше других</a:t>
            </a:r>
            <a:r>
              <a:rPr lang="ru-RU" altLang="de-DE" sz="2800">
                <a:latin typeface="Times New Roman" panose="02020603050405020304" pitchFamily="18" charset="0"/>
              </a:rPr>
              <a:t>‘</a:t>
            </a:r>
            <a:r>
              <a:rPr lang="ru-RU" altLang="de-CZ" sz="2800">
                <a:latin typeface="Times New Roman" panose="02020603050405020304" pitchFamily="18" charset="0"/>
              </a:rPr>
              <a:t> – </a:t>
            </a:r>
            <a:r>
              <a:rPr lang="ru-RU" altLang="de-CZ" sz="2800" i="1">
                <a:latin typeface="Times New Roman" panose="02020603050405020304" pitchFamily="18" charset="0"/>
              </a:rPr>
              <a:t>заглавный</a:t>
            </a:r>
            <a:br>
              <a:rPr lang="ru-RU" altLang="de-CZ" sz="2800" i="1">
                <a:latin typeface="Times New Roman" panose="02020603050405020304" pitchFamily="18" charset="0"/>
              </a:rPr>
            </a:br>
            <a:r>
              <a:rPr lang="ru-RU" altLang="de-CZ" sz="2800">
                <a:latin typeface="Times New Roman" panose="02020603050405020304" pitchFamily="18" charset="0"/>
              </a:rPr>
              <a:t>,содержащий заглавие</a:t>
            </a:r>
            <a:r>
              <a:rPr lang="ru-RU" altLang="de-DE" sz="2800">
                <a:latin typeface="Times New Roman" panose="02020603050405020304" pitchFamily="18" charset="0"/>
              </a:rPr>
              <a:t>‘</a:t>
            </a:r>
            <a:r>
              <a:rPr lang="ru-RU" altLang="de-CZ" sz="2800">
                <a:latin typeface="Times New Roman" panose="02020603050405020304" pitchFamily="18" charset="0"/>
              </a:rPr>
              <a:t> </a:t>
            </a:r>
            <a:r>
              <a:rPr lang="de-CH" altLang="de-CZ" sz="2800">
                <a:latin typeface="Times New Roman" panose="02020603050405020304" pitchFamily="18" charset="0"/>
              </a:rPr>
              <a:t>atd.)</a:t>
            </a:r>
            <a:r>
              <a:rPr lang="cs-CZ" altLang="de-CZ" sz="2800">
                <a:latin typeface="Times New Roman" panose="02020603050405020304" pitchFamily="18" charset="0"/>
              </a:rPr>
              <a:t>; někdy jsou formulovány ještě užší podmínky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Inhaltsplatzhalter 2">
            <a:extLst>
              <a:ext uri="{FF2B5EF4-FFF2-40B4-BE49-F238E27FC236}">
                <a16:creationId xmlns:a16="http://schemas.microsoft.com/office/drawing/2014/main" id="{B58EF8A0-B119-8E24-9FD0-520BE6454A08}"/>
              </a:ext>
            </a:extLst>
          </p:cNvPr>
          <p:cNvSpPr>
            <a:spLocks noGrp="1" noChangeArrowheads="1"/>
          </p:cNvSpPr>
          <p:nvPr>
            <p:ph idx="1"/>
          </p:nvPr>
        </p:nvSpPr>
        <p:spPr>
          <a:xfrm>
            <a:off x="360363" y="323850"/>
            <a:ext cx="9504362" cy="6769100"/>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Na druhé straně poukazuje ЛЭС i na „paronyma</a:t>
            </a:r>
            <a:r>
              <a:rPr lang="cs-CZ" altLang="de-DE" sz="2800">
                <a:latin typeface="Times New Roman" panose="02020603050405020304" pitchFamily="18" charset="0"/>
              </a:rPr>
              <a:t>“</a:t>
            </a:r>
            <a:r>
              <a:rPr lang="cs-CZ" altLang="de-CZ" sz="2800">
                <a:latin typeface="Times New Roman" panose="02020603050405020304" pitchFamily="18" charset="0"/>
              </a:rPr>
              <a:t> mezi příbuznými jazyky, např. r. </a:t>
            </a:r>
            <a:r>
              <a:rPr lang="cs-CZ" altLang="de-CZ" sz="2800" i="1">
                <a:latin typeface="Times New Roman" panose="02020603050405020304" pitchFamily="18" charset="0"/>
              </a:rPr>
              <a:t>родной</a:t>
            </a:r>
            <a:r>
              <a:rPr lang="cs-CZ" altLang="de-CZ" sz="2800">
                <a:latin typeface="Times New Roman" panose="02020603050405020304" pitchFamily="18" charset="0"/>
              </a:rPr>
              <a:t> a č. </a:t>
            </a:r>
            <a:r>
              <a:rPr lang="cs-CZ" altLang="de-CZ" sz="2800" i="1">
                <a:latin typeface="Times New Roman" panose="02020603050405020304" pitchFamily="18" charset="0"/>
              </a:rPr>
              <a:t>rodinný</a:t>
            </a:r>
            <a:r>
              <a:rPr lang="cs-CZ" altLang="de-CZ" sz="2800">
                <a:latin typeface="Times New Roman" panose="02020603050405020304" pitchFamily="18" charset="0"/>
              </a:rPr>
              <a:t>. Za tím samozřejmě stojí mezijazyková „homonyma</a:t>
            </a:r>
            <a:r>
              <a:rPr lang="cs-CZ" altLang="de-DE" sz="2800">
                <a:latin typeface="Times New Roman" panose="02020603050405020304" pitchFamily="18" charset="0"/>
              </a:rPr>
              <a:t>“</a:t>
            </a:r>
            <a:r>
              <a:rPr lang="cs-CZ" altLang="de-CZ" sz="2800">
                <a:latin typeface="Times New Roman" panose="02020603050405020304" pitchFamily="18" charset="0"/>
              </a:rPr>
              <a:t> </a:t>
            </a:r>
            <a:r>
              <a:rPr lang="cs-CZ" altLang="de-CZ" sz="2800" i="1">
                <a:latin typeface="Times New Roman" panose="02020603050405020304" pitchFamily="18" charset="0"/>
              </a:rPr>
              <a:t>родина</a:t>
            </a:r>
            <a:r>
              <a:rPr lang="cs-CZ" altLang="de-CZ" sz="2800">
                <a:latin typeface="Times New Roman" panose="02020603050405020304" pitchFamily="18" charset="0"/>
              </a:rPr>
              <a:t> a </a:t>
            </a:r>
            <a:r>
              <a:rPr lang="cs-CZ" altLang="de-CZ" sz="2800" i="1">
                <a:latin typeface="Times New Roman" panose="02020603050405020304" pitchFamily="18" charset="0"/>
              </a:rPr>
              <a:t>rodina</a:t>
            </a:r>
            <a:r>
              <a:rPr lang="cs-CZ" altLang="de-CZ" sz="2800">
                <a:latin typeface="Times New Roman" panose="02020603050405020304" pitchFamily="18" charset="0"/>
              </a:rPr>
              <a:t>. V každém případě má i tento jev – jako paronymie obecně – důležité místo pří výuce jazyků.</a:t>
            </a:r>
          </a:p>
          <a:p>
            <a:pPr marL="457200" indent="-457200">
              <a:buFont typeface="Arial" panose="020B0604020202020204" pitchFamily="34" charset="0"/>
              <a:buChar char="•"/>
            </a:pPr>
            <a:r>
              <a:rPr lang="cs-CZ" altLang="de-CZ" sz="2800">
                <a:latin typeface="Times New Roman" panose="02020603050405020304" pitchFamily="18" charset="0"/>
              </a:rPr>
              <a:t>Poslednímu jevu se říká i „falešní přátelé (překladatele)</a:t>
            </a:r>
            <a:r>
              <a:rPr lang="cs-CZ" altLang="de-DE" sz="2800">
                <a:latin typeface="Times New Roman" panose="02020603050405020304" pitchFamily="18" charset="0"/>
              </a:rPr>
              <a:t>“</a:t>
            </a:r>
            <a:r>
              <a:rPr lang="cs-CZ" altLang="de-CZ" sz="2800">
                <a:latin typeface="Times New Roman" panose="02020603050405020304" pitchFamily="18" charset="0"/>
              </a:rPr>
              <a:t> (faux-amis, </a:t>
            </a:r>
            <a:r>
              <a:rPr lang="ru-RU" altLang="de-CZ" sz="2800">
                <a:latin typeface="Times New Roman" panose="02020603050405020304" pitchFamily="18" charset="0"/>
              </a:rPr>
              <a:t>ложные друзья переводчика)</a:t>
            </a:r>
            <a:r>
              <a:rPr lang="cs-CZ" altLang="de-CZ" sz="2800">
                <a:latin typeface="Times New Roman" panose="02020603050405020304"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Inhaltsplatzhalter 2">
            <a:extLst>
              <a:ext uri="{FF2B5EF4-FFF2-40B4-BE49-F238E27FC236}">
                <a16:creationId xmlns:a16="http://schemas.microsoft.com/office/drawing/2014/main" id="{19C3FC79-3BD8-2D31-CD99-54AD0E02A3D4}"/>
              </a:ext>
            </a:extLst>
          </p:cNvPr>
          <p:cNvSpPr>
            <a:spLocks noGrp="1" noChangeArrowheads="1"/>
          </p:cNvSpPr>
          <p:nvPr>
            <p:ph idx="1"/>
          </p:nvPr>
        </p:nvSpPr>
        <p:spPr>
          <a:xfrm>
            <a:off x="360363" y="323850"/>
            <a:ext cx="9359900" cy="6985000"/>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Poměr mezi označujícím a označovaným je arbitrární (s jistým omezením u zvukomalebných slov), ale různá označující a různá označovaná mohou být v různých vztazích</a:t>
            </a:r>
          </a:p>
          <a:p>
            <a:pPr marL="457200" indent="-457200" eaLnBrk="1">
              <a:buFont typeface="Arial" panose="020B0604020202020204" pitchFamily="34" charset="0"/>
              <a:buChar char="•"/>
            </a:pPr>
            <a:r>
              <a:rPr lang="cs-CZ" altLang="de-CZ" sz="2800">
                <a:latin typeface="Times New Roman" panose="02020603050405020304" pitchFamily="18" charset="0"/>
              </a:rPr>
              <a:t>označující        A		A</a:t>
            </a:r>
          </a:p>
          <a:p>
            <a:pPr marL="457200" indent="-457200" eaLnBrk="1">
              <a:buFont typeface="Arial" panose="020B0604020202020204" pitchFamily="34" charset="0"/>
              <a:buChar char="•"/>
            </a:pPr>
            <a:r>
              <a:rPr lang="cs-CZ" altLang="de-CZ" sz="2800">
                <a:latin typeface="Times New Roman" panose="02020603050405020304" pitchFamily="18" charset="0"/>
              </a:rPr>
              <a:t>označované      X		Y</a:t>
            </a:r>
          </a:p>
          <a:p>
            <a:pPr marL="457200" indent="-457200" eaLnBrk="1">
              <a:buFont typeface="Arial" panose="020B0604020202020204" pitchFamily="34" charset="0"/>
              <a:buChar char="•"/>
            </a:pPr>
            <a:r>
              <a:rPr lang="cs-CZ" altLang="de-CZ" sz="2800">
                <a:latin typeface="Times New Roman" panose="02020603050405020304" pitchFamily="18" charset="0"/>
              </a:rPr>
              <a:t>V tomto případě dvě různá označovaná, tedy různé koncepty, různé významy jsou vyjadřována týmž označujícím (stejným sledem fonémů, stejným „akustickým obrazem</a:t>
            </a:r>
            <a:r>
              <a:rPr lang="cs-CZ" altLang="de-DE" sz="2800">
                <a:latin typeface="Times New Roman" panose="02020603050405020304" pitchFamily="18" charset="0"/>
              </a:rPr>
              <a:t>“</a:t>
            </a:r>
            <a:r>
              <a:rPr lang="cs-CZ" altLang="de-CZ" sz="2800">
                <a:latin typeface="Times New Roman" panose="02020603050405020304" pitchFamily="18" charset="0"/>
              </a:rPr>
              <a:t>). Mluví se o </a:t>
            </a:r>
            <a:r>
              <a:rPr lang="cs-CZ" altLang="de-CZ" sz="2800" b="1">
                <a:latin typeface="Times New Roman" panose="02020603050405020304" pitchFamily="18" charset="0"/>
              </a:rPr>
              <a:t>homonymii</a:t>
            </a:r>
            <a:r>
              <a:rPr lang="cs-CZ" altLang="de-CZ" sz="2800">
                <a:latin typeface="Times New Roman" panose="02020603050405020304" pitchFamily="18" charset="0"/>
              </a:rPr>
              <a:t> nebo o </a:t>
            </a:r>
            <a:r>
              <a:rPr lang="cs-CZ" altLang="de-CZ" sz="2800" b="1">
                <a:latin typeface="Times New Roman" panose="02020603050405020304" pitchFamily="18" charset="0"/>
              </a:rPr>
              <a:t>polysémii</a:t>
            </a:r>
          </a:p>
          <a:p>
            <a:pPr marL="457200" indent="-457200" eaLnBrk="1">
              <a:buFont typeface="Arial" panose="020B0604020202020204" pitchFamily="34" charset="0"/>
              <a:buChar char="•"/>
            </a:pPr>
            <a:r>
              <a:rPr lang="cs-CZ" altLang="de-CZ" sz="2800">
                <a:latin typeface="Times New Roman" panose="02020603050405020304" pitchFamily="18" charset="0"/>
              </a:rPr>
              <a:t>Polysémie je přitom víceznačnost jednoho slova, homonymie je (nahodilá) totožnost označujícího dvou různých, spolu nesouvisejících slov (kritériem je tedy buď významová souvislost nebo genetická příbuznost)</a:t>
            </a:r>
          </a:p>
          <a:p>
            <a:pPr marL="457200" indent="-457200" eaLnBrk="1">
              <a:buFont typeface="Arial" panose="020B0604020202020204" pitchFamily="34" charset="0"/>
              <a:buChar char="•"/>
            </a:pPr>
            <a:endParaRPr lang="cs-CZ" altLang="de-CZ" sz="2800">
              <a:latin typeface="Times New Roman" panose="02020603050405020304" pitchFamily="18" charset="0"/>
            </a:endParaRPr>
          </a:p>
        </p:txBody>
      </p:sp>
      <p:cxnSp>
        <p:nvCxnSpPr>
          <p:cNvPr id="19458" name="Gerade Verbindung 2">
            <a:extLst>
              <a:ext uri="{FF2B5EF4-FFF2-40B4-BE49-F238E27FC236}">
                <a16:creationId xmlns:a16="http://schemas.microsoft.com/office/drawing/2014/main" id="{725B0CF0-7C17-E6CF-4529-BE5589B4F2AE}"/>
              </a:ext>
            </a:extLst>
          </p:cNvPr>
          <p:cNvCxnSpPr>
            <a:cxnSpLocks noChangeShapeType="1"/>
          </p:cNvCxnSpPr>
          <p:nvPr/>
        </p:nvCxnSpPr>
        <p:spPr bwMode="auto">
          <a:xfrm>
            <a:off x="3527425" y="1692275"/>
            <a:ext cx="0" cy="1223963"/>
          </a:xfrm>
          <a:prstGeom prst="line">
            <a:avLst/>
          </a:prstGeom>
          <a:noFill/>
          <a:ln w="9525" algn="ctr">
            <a:solidFill>
              <a:schemeClr val="tx1"/>
            </a:solidFill>
            <a:round/>
            <a:headEnd/>
            <a:tailEn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Inhaltsplatzhalter 2">
            <a:extLst>
              <a:ext uri="{FF2B5EF4-FFF2-40B4-BE49-F238E27FC236}">
                <a16:creationId xmlns:a16="http://schemas.microsoft.com/office/drawing/2014/main" id="{2AEFE4FD-E160-8826-13CC-E63DB8319613}"/>
              </a:ext>
            </a:extLst>
          </p:cNvPr>
          <p:cNvSpPr>
            <a:spLocks noGrp="1" noChangeArrowheads="1"/>
          </p:cNvSpPr>
          <p:nvPr>
            <p:ph idx="1"/>
          </p:nvPr>
        </p:nvSpPr>
        <p:spPr>
          <a:xfrm>
            <a:off x="287338" y="179388"/>
            <a:ext cx="9577387" cy="6985000"/>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„Homonymie: Vedle polysémie případ víceznačnosti/polyfunkčnosti izolované jazykové formy, avšak na rozdíl od ní bez významové příbuznosti (</a:t>
            </a:r>
            <a:r>
              <a:rPr lang="cs-CZ" altLang="de-CZ" sz="2800" i="1">
                <a:latin typeface="Times New Roman" panose="02020603050405020304" pitchFamily="18" charset="0"/>
              </a:rPr>
              <a:t>puk</a:t>
            </a:r>
            <a:r>
              <a:rPr lang="cs-CZ" altLang="de-CZ" sz="2800">
                <a:latin typeface="Times New Roman" panose="02020603050405020304" pitchFamily="18" charset="0"/>
              </a:rPr>
              <a:t> „hrana na oděvu</a:t>
            </a:r>
            <a:r>
              <a:rPr lang="cs-CZ" altLang="de-DE" sz="2800">
                <a:latin typeface="Times New Roman" panose="02020603050405020304" pitchFamily="18" charset="0"/>
              </a:rPr>
              <a:t>“</a:t>
            </a:r>
            <a:r>
              <a:rPr lang="cs-CZ" altLang="de-CZ" sz="2800">
                <a:latin typeface="Times New Roman" panose="02020603050405020304" pitchFamily="18" charset="0"/>
              </a:rPr>
              <a:t>, „hokejový kotouč</a:t>
            </a:r>
            <a:r>
              <a:rPr lang="cs-CZ" altLang="de-DE" sz="2800">
                <a:latin typeface="Times New Roman" panose="02020603050405020304" pitchFamily="18" charset="0"/>
              </a:rPr>
              <a:t>“</a:t>
            </a:r>
            <a:r>
              <a:rPr lang="cs-CZ" altLang="de-CZ" sz="2800">
                <a:latin typeface="Times New Roman" panose="02020603050405020304" pitchFamily="18" charset="0"/>
              </a:rPr>
              <a:t>, „pupen</a:t>
            </a:r>
            <a:r>
              <a:rPr lang="cs-CZ" altLang="de-DE" sz="2800">
                <a:latin typeface="Times New Roman" panose="02020603050405020304" pitchFamily="18" charset="0"/>
              </a:rPr>
              <a:t>“</a:t>
            </a:r>
            <a:r>
              <a:rPr lang="cs-CZ" altLang="de-CZ" sz="2800">
                <a:latin typeface="Times New Roman" panose="02020603050405020304" pitchFamily="18" charset="0"/>
              </a:rPr>
              <a:t>; první pochází z něm., druhé z angl., třetí je domácí slovo související s </a:t>
            </a:r>
            <a:r>
              <a:rPr lang="cs-CZ" altLang="de-CZ" sz="2800" i="1">
                <a:latin typeface="Times New Roman" panose="02020603050405020304" pitchFamily="18" charset="0"/>
              </a:rPr>
              <a:t>pukat</a:t>
            </a:r>
            <a:r>
              <a:rPr lang="cs-CZ" altLang="de-CZ" sz="2800">
                <a:latin typeface="Times New Roman" panose="02020603050405020304" pitchFamily="18" charset="0"/>
              </a:rPr>
              <a:t>).</a:t>
            </a:r>
            <a:r>
              <a:rPr lang="cs-CZ" altLang="de-DE" sz="2800">
                <a:latin typeface="Times New Roman" panose="02020603050405020304" pitchFamily="18" charset="0"/>
              </a:rPr>
              <a:t>“</a:t>
            </a:r>
            <a:r>
              <a:rPr lang="cs-CZ" altLang="de-CZ" sz="2800">
                <a:latin typeface="Times New Roman" panose="02020603050405020304" pitchFamily="18" charset="0"/>
              </a:rPr>
              <a:t> (ESČ)</a:t>
            </a:r>
          </a:p>
          <a:p>
            <a:pPr marL="457200" indent="-457200" eaLnBrk="1">
              <a:buFont typeface="Arial" panose="020B0604020202020204" pitchFamily="34" charset="0"/>
              <a:buChar char="•"/>
            </a:pPr>
            <a:r>
              <a:rPr lang="ru-RU" altLang="de-CZ" sz="2800">
                <a:latin typeface="Times New Roman" panose="02020603050405020304" pitchFamily="18" charset="0"/>
              </a:rPr>
              <a:t>«Омонимия в языкознании –</a:t>
            </a:r>
            <a:r>
              <a:rPr lang="de-CH" altLang="de-CZ" sz="2800">
                <a:latin typeface="Times New Roman" panose="02020603050405020304" pitchFamily="18" charset="0"/>
              </a:rPr>
              <a:t> </a:t>
            </a:r>
            <a:r>
              <a:rPr lang="ru-RU" altLang="de-CZ" sz="2800">
                <a:latin typeface="Times New Roman" panose="02020603050405020304" pitchFamily="18" charset="0"/>
              </a:rPr>
              <a:t>звуковое совпадение различных языковых единиц, значения которых не связаны друг с другом. Лексические омонимы –</a:t>
            </a:r>
            <a:r>
              <a:rPr lang="de-CH" altLang="de-CZ" sz="2800">
                <a:latin typeface="Times New Roman" panose="02020603050405020304" pitchFamily="18" charset="0"/>
              </a:rPr>
              <a:t> </a:t>
            </a:r>
            <a:r>
              <a:rPr lang="ru-RU" altLang="de-CZ" sz="2800">
                <a:latin typeface="Times New Roman" panose="02020603050405020304" pitchFamily="18" charset="0"/>
              </a:rPr>
              <a:t>одинаково звучащие слова, не имеющие общих элементов смысла </a:t>
            </a:r>
            <a:r>
              <a:rPr lang="ru-RU" altLang="de-CZ" sz="2800" i="1">
                <a:latin typeface="Times New Roman" panose="02020603050405020304" pitchFamily="18" charset="0"/>
              </a:rPr>
              <a:t>(сем) </a:t>
            </a:r>
            <a:r>
              <a:rPr lang="ru-RU" altLang="de-CZ" sz="2800">
                <a:latin typeface="Times New Roman" panose="02020603050405020304" pitchFamily="18" charset="0"/>
              </a:rPr>
              <a:t>и не связанные ассоциативно.»</a:t>
            </a:r>
            <a:r>
              <a:rPr lang="cs-CZ" altLang="de-CZ" sz="2800">
                <a:latin typeface="Times New Roman" panose="02020603050405020304" pitchFamily="18" charset="0"/>
              </a:rPr>
              <a:t> </a:t>
            </a:r>
            <a:r>
              <a:rPr lang="ru-RU" altLang="de-CZ" sz="2800">
                <a:latin typeface="Times New Roman" panose="02020603050405020304" pitchFamily="18" charset="0"/>
              </a:rPr>
              <a:t>(ЛЭС)</a:t>
            </a:r>
          </a:p>
          <a:p>
            <a:pPr marL="457200" indent="-457200" eaLnBrk="1">
              <a:buFont typeface="Arial" panose="020B0604020202020204" pitchFamily="34" charset="0"/>
              <a:buChar char="•"/>
            </a:pPr>
            <a:r>
              <a:rPr lang="cs-CZ" altLang="de-CZ" sz="2800">
                <a:latin typeface="Times New Roman" panose="02020603050405020304" pitchFamily="18" charset="0"/>
              </a:rPr>
              <a:t>„Homonymie se projevuje ve všech jaz. rovinách nesoucích význam: homonymní mohou být gramatické prostředky (např. koncovka -</a:t>
            </a:r>
            <a:r>
              <a:rPr lang="cs-CZ" altLang="de-CZ" sz="2800" i="1">
                <a:latin typeface="Times New Roman" panose="02020603050405020304" pitchFamily="18" charset="0"/>
              </a:rPr>
              <a:t>y</a:t>
            </a:r>
            <a:r>
              <a:rPr lang="cs-CZ" altLang="de-CZ" sz="2800">
                <a:latin typeface="Times New Roman" panose="02020603050405020304" pitchFamily="18" charset="0"/>
              </a:rPr>
              <a:t> v gen. sg. substantiva </a:t>
            </a:r>
            <a:r>
              <a:rPr lang="cs-CZ" altLang="de-CZ" sz="2800" i="1">
                <a:latin typeface="Times New Roman" panose="02020603050405020304" pitchFamily="18" charset="0"/>
              </a:rPr>
              <a:t>žena</a:t>
            </a:r>
            <a:r>
              <a:rPr lang="cs-CZ" altLang="de-CZ" sz="2800">
                <a:latin typeface="Times New Roman" panose="02020603050405020304" pitchFamily="18" charset="0"/>
              </a:rPr>
              <a:t> a v ak. pl. substantiva </a:t>
            </a:r>
            <a:r>
              <a:rPr lang="cs-CZ" altLang="de-CZ" sz="2800" i="1">
                <a:latin typeface="Times New Roman" panose="02020603050405020304" pitchFamily="18" charset="0"/>
              </a:rPr>
              <a:t>pán</a:t>
            </a:r>
            <a:r>
              <a:rPr lang="cs-CZ" altLang="de-CZ" sz="2800">
                <a:latin typeface="Times New Roman" panose="02020603050405020304" pitchFamily="18" charset="0"/>
              </a:rPr>
              <a:t>), slovotvorné prostředky (sufix -</a:t>
            </a:r>
            <a:r>
              <a:rPr lang="cs-CZ" altLang="de-CZ" sz="2800" i="1">
                <a:latin typeface="Times New Roman" panose="02020603050405020304" pitchFamily="18" charset="0"/>
              </a:rPr>
              <a:t>dlo</a:t>
            </a:r>
            <a:r>
              <a:rPr lang="cs-CZ" altLang="de-CZ" sz="2800">
                <a:latin typeface="Times New Roman" panose="02020603050405020304" pitchFamily="18" charset="0"/>
              </a:rPr>
              <a:t> v názvech prostředků činnosti a v názvech míst), slova, spojení slov, věty (</a:t>
            </a:r>
            <a:r>
              <a:rPr lang="cs-CZ" altLang="de-CZ" sz="2800" i="1">
                <a:latin typeface="Times New Roman" panose="02020603050405020304" pitchFamily="18" charset="0"/>
              </a:rPr>
              <a:t>Zpěv</a:t>
            </a:r>
            <a:endParaRPr lang="cs-CZ" altLang="de-CZ" sz="280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Inhaltsplatzhalter 2">
            <a:extLst>
              <a:ext uri="{FF2B5EF4-FFF2-40B4-BE49-F238E27FC236}">
                <a16:creationId xmlns:a16="http://schemas.microsoft.com/office/drawing/2014/main" id="{FB7B6842-A713-1C01-348B-49EF4B7F1641}"/>
              </a:ext>
            </a:extLst>
          </p:cNvPr>
          <p:cNvSpPr>
            <a:spLocks noGrp="1" noChangeArrowheads="1"/>
          </p:cNvSpPr>
          <p:nvPr>
            <p:ph idx="1"/>
          </p:nvPr>
        </p:nvSpPr>
        <p:spPr>
          <a:xfrm>
            <a:off x="215900" y="323850"/>
            <a:ext cx="9577388" cy="6911975"/>
          </a:xfrm>
        </p:spPr>
        <p:txBody>
          <a:bodyPr/>
          <a:lstStyle/>
          <a:p>
            <a:pPr marL="457200" indent="-457200" eaLnBrk="1">
              <a:buFont typeface="Arial" panose="020B0604020202020204" pitchFamily="34" charset="0"/>
              <a:buChar char="•"/>
            </a:pPr>
            <a:r>
              <a:rPr lang="cs-CZ" altLang="de-CZ" sz="2800" i="1">
                <a:latin typeface="Times New Roman" panose="02020603050405020304" pitchFamily="18" charset="0"/>
              </a:rPr>
              <a:t>doprovází tanec</a:t>
            </a:r>
            <a:r>
              <a:rPr lang="cs-CZ" altLang="de-CZ" sz="2800">
                <a:latin typeface="Times New Roman" panose="02020603050405020304" pitchFamily="18" charset="0"/>
              </a:rPr>
              <a:t> – </a:t>
            </a:r>
            <a:r>
              <a:rPr lang="cs-CZ" altLang="de-CZ" sz="2800" i="1">
                <a:latin typeface="Times New Roman" panose="02020603050405020304" pitchFamily="18" charset="0"/>
              </a:rPr>
              <a:t>tanec je doprovázen zpěvem / zpěv je doprovázen tancem</a:t>
            </a:r>
            <a:r>
              <a:rPr lang="cs-CZ" altLang="de-CZ" sz="2800">
                <a:latin typeface="Times New Roman" panose="02020603050405020304" pitchFamily="18" charset="0"/>
              </a:rPr>
              <a:t>). – Nejčastěji se hovoří o homonymii v souvislosti s lexikem (přestože lexikální homonymie je na rozdíl od gramatické homonymie méně častá a nemá systémový charakter).</a:t>
            </a:r>
            <a:r>
              <a:rPr lang="cs-CZ" altLang="de-DE" sz="2800">
                <a:latin typeface="Times New Roman" panose="02020603050405020304" pitchFamily="18" charset="0"/>
              </a:rPr>
              <a:t>“</a:t>
            </a:r>
            <a:r>
              <a:rPr lang="cs-CZ" altLang="de-CZ" sz="2800">
                <a:latin typeface="Times New Roman" panose="02020603050405020304" pitchFamily="18" charset="0"/>
              </a:rPr>
              <a:t> (ESČ)</a:t>
            </a:r>
          </a:p>
          <a:p>
            <a:pPr marL="457200" indent="-457200" eaLnBrk="1">
              <a:buFont typeface="Arial" panose="020B0604020202020204" pitchFamily="34" charset="0"/>
              <a:buChar char="•"/>
            </a:pPr>
            <a:r>
              <a:rPr lang="cs-CZ" altLang="de-CZ" sz="2800">
                <a:latin typeface="Times New Roman" panose="02020603050405020304" pitchFamily="18" charset="0"/>
              </a:rPr>
              <a:t>Někteří autoři mluví o homonymii právě pouze v souvislosti se slovní zásobou a mluví např. u vět o víceznačnosti nebo ambiguitě</a:t>
            </a:r>
          </a:p>
          <a:p>
            <a:pPr marL="457200" indent="-457200" eaLnBrk="1">
              <a:buFont typeface="Arial" panose="020B0604020202020204" pitchFamily="34" charset="0"/>
              <a:buChar char="•"/>
            </a:pPr>
            <a:r>
              <a:rPr lang="cs-CZ" altLang="de-CZ" sz="2800">
                <a:latin typeface="Times New Roman" panose="02020603050405020304" pitchFamily="18" charset="0"/>
              </a:rPr>
              <a:t>V případě polysémie různé významy spolu souvisejí, a to jak sémanticky, tak geneticky, např. </a:t>
            </a:r>
            <a:r>
              <a:rPr lang="cs-CZ" altLang="de-CZ" sz="2800" i="1">
                <a:latin typeface="Times New Roman" panose="02020603050405020304" pitchFamily="18" charset="0"/>
              </a:rPr>
              <a:t>jazyk</a:t>
            </a:r>
            <a:r>
              <a:rPr lang="cs-CZ" altLang="de-CZ" sz="2800">
                <a:latin typeface="Times New Roman" panose="02020603050405020304" pitchFamily="18" charset="0"/>
              </a:rPr>
              <a:t> 1) svalnatý orgán v dutině ústní, 2) co se takovému orgánu podobá, např. součást boty, 3) systém znaků sloužící řečovému dorozumívání lidí, 4) jiné soustavy znaků sloužící komunikaci (srov. ESČ)</a:t>
            </a:r>
          </a:p>
          <a:p>
            <a:pPr marL="457200" indent="-457200" eaLnBrk="1">
              <a:buFont typeface="Arial" panose="020B0604020202020204" pitchFamily="34" charset="0"/>
              <a:buChar char="•"/>
            </a:pPr>
            <a:endParaRPr lang="cs-CZ" altLang="de-CZ" sz="2800">
              <a:latin typeface="Times New Roman" panose="02020603050405020304" pitchFamily="18" charset="0"/>
            </a:endParaRPr>
          </a:p>
          <a:p>
            <a:pPr marL="457200" indent="-457200" eaLnBrk="1">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Inhaltsplatzhalter 2">
            <a:extLst>
              <a:ext uri="{FF2B5EF4-FFF2-40B4-BE49-F238E27FC236}">
                <a16:creationId xmlns:a16="http://schemas.microsoft.com/office/drawing/2014/main" id="{BB29CFAF-B689-A5C3-D859-92CA3F957553}"/>
              </a:ext>
            </a:extLst>
          </p:cNvPr>
          <p:cNvSpPr>
            <a:spLocks noGrp="1" noChangeArrowheads="1"/>
          </p:cNvSpPr>
          <p:nvPr>
            <p:ph idx="1"/>
          </p:nvPr>
        </p:nvSpPr>
        <p:spPr>
          <a:xfrm>
            <a:off x="287338" y="323850"/>
            <a:ext cx="9577387" cy="7056438"/>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Hranice mezi homonymií a polysémií není ostrá, někdy může být problém v etymologii. Srov. např. r. </a:t>
            </a:r>
            <a:r>
              <a:rPr lang="ru-RU" altLang="de-CZ" sz="2800" i="1">
                <a:latin typeface="Times New Roman" panose="02020603050405020304" pitchFamily="18" charset="0"/>
              </a:rPr>
              <a:t>ключ</a:t>
            </a:r>
            <a:r>
              <a:rPr lang="ru-RU" altLang="de-CZ" sz="2800">
                <a:latin typeface="Times New Roman" panose="02020603050405020304" pitchFamily="18" charset="0"/>
              </a:rPr>
              <a:t> </a:t>
            </a:r>
            <a:r>
              <a:rPr lang="cs-CZ" altLang="de-CZ" sz="2800">
                <a:latin typeface="Times New Roman" panose="02020603050405020304" pitchFamily="18" charset="0"/>
              </a:rPr>
              <a:t>1. ,</a:t>
            </a:r>
            <a:r>
              <a:rPr lang="ru-RU" altLang="de-CZ" sz="2800">
                <a:latin typeface="Times New Roman" panose="02020603050405020304" pitchFamily="18" charset="0"/>
              </a:rPr>
              <a:t>металлическое приспособление для запирания и отпирания замка</a:t>
            </a:r>
            <a:r>
              <a:rPr lang="de-CH" altLang="de-DE" sz="2800">
                <a:latin typeface="Times New Roman" panose="02020603050405020304" pitchFamily="18" charset="0"/>
              </a:rPr>
              <a:t>‘</a:t>
            </a:r>
            <a:r>
              <a:rPr lang="cs-CZ" altLang="ja-JP" sz="2800">
                <a:latin typeface="Times New Roman" panose="02020603050405020304" pitchFamily="18" charset="0"/>
              </a:rPr>
              <a:t> (s různými dalšími odvozenými významy), 2. ,</a:t>
            </a:r>
            <a:r>
              <a:rPr lang="ru-RU" altLang="ja-JP" sz="2800">
                <a:latin typeface="Times New Roman" panose="02020603050405020304" pitchFamily="18" charset="0"/>
              </a:rPr>
              <a:t>бьющий из земли источник, родник</a:t>
            </a:r>
            <a:r>
              <a:rPr lang="de-CH" altLang="de-DE" sz="2800">
                <a:latin typeface="Times New Roman" panose="02020603050405020304" pitchFamily="18" charset="0"/>
              </a:rPr>
              <a:t>‘</a:t>
            </a:r>
            <a:r>
              <a:rPr lang="cs-CZ" altLang="ja-JP" sz="2800">
                <a:latin typeface="Times New Roman" panose="02020603050405020304" pitchFamily="18" charset="0"/>
              </a:rPr>
              <a:t>. Tato slova bychom synchronně spíše považovali za homonyma (jejich souvislost není jasná), nicméně etymologové uvažují, že se mohlo původně jednat o jedno slovo, že by se tedy původně mohlo jednat o polysémii.</a:t>
            </a:r>
          </a:p>
          <a:p>
            <a:pPr marL="457200" indent="-457200" eaLnBrk="1">
              <a:buFont typeface="Arial" panose="020B0604020202020204" pitchFamily="34" charset="0"/>
              <a:buChar char="•"/>
            </a:pPr>
            <a:r>
              <a:rPr lang="cs-CZ" altLang="de-CZ" sz="2800">
                <a:latin typeface="Times New Roman" panose="02020603050405020304" pitchFamily="18" charset="0"/>
              </a:rPr>
              <a:t>V této souvislosti se počítá i s „rozpadem</a:t>
            </a:r>
            <a:r>
              <a:rPr lang="cs-CZ" altLang="de-DE" sz="2800">
                <a:latin typeface="Times New Roman" panose="02020603050405020304" pitchFamily="18" charset="0"/>
              </a:rPr>
              <a:t>“</a:t>
            </a:r>
            <a:r>
              <a:rPr lang="cs-CZ" altLang="de-CZ" sz="2800">
                <a:latin typeface="Times New Roman" panose="02020603050405020304" pitchFamily="18" charset="0"/>
              </a:rPr>
              <a:t> polysémie, tedy se ztrátou společných sémantických črt. To ovšem znamená, že se liší synchronní polysémie (založená pouze na společných sémantických rysech) od diachronní (založené na genetické totožnosti, na stejné etymologii). Srov. různé přístupy ESČ a </a:t>
            </a:r>
            <a:r>
              <a:rPr lang="ru-RU" altLang="de-CZ" sz="2800">
                <a:latin typeface="Times New Roman" panose="02020603050405020304" pitchFamily="18" charset="0"/>
              </a:rPr>
              <a:t>ЛЭС.</a:t>
            </a:r>
            <a:endParaRPr lang="cs-CZ" altLang="de-CZ" sz="280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Inhaltsplatzhalter 2">
            <a:extLst>
              <a:ext uri="{FF2B5EF4-FFF2-40B4-BE49-F238E27FC236}">
                <a16:creationId xmlns:a16="http://schemas.microsoft.com/office/drawing/2014/main" id="{444F02D7-BBB0-DC1D-274A-BF1F7B055C25}"/>
              </a:ext>
            </a:extLst>
          </p:cNvPr>
          <p:cNvSpPr>
            <a:spLocks noGrp="1" noChangeArrowheads="1"/>
          </p:cNvSpPr>
          <p:nvPr>
            <p:ph idx="1"/>
          </p:nvPr>
        </p:nvSpPr>
        <p:spPr>
          <a:xfrm>
            <a:off x="287338" y="179388"/>
            <a:ext cx="9505950" cy="7129462"/>
          </a:xfrm>
        </p:spPr>
        <p:txBody>
          <a:bodyPr/>
          <a:lstStyle/>
          <a:p>
            <a:pPr marL="457200" indent="-457200" eaLnBrk="1">
              <a:buFont typeface="Arial" panose="020B0604020202020204" pitchFamily="34" charset="0"/>
              <a:buChar char="•"/>
            </a:pPr>
            <a:r>
              <a:rPr lang="ru-RU" altLang="de-CZ" sz="2800">
                <a:latin typeface="Times New Roman" panose="02020603050405020304" pitchFamily="18" charset="0"/>
              </a:rPr>
              <a:t>«Наиболее продуктивным и исторически наиболее сложным фактором появления омонимии является разрыв первоначально единой семантики многозначного слова: рус. </a:t>
            </a:r>
            <a:r>
              <a:rPr lang="ru-RU" altLang="de-CZ" sz="2800" i="1">
                <a:latin typeface="Times New Roman" panose="02020603050405020304" pitchFamily="18" charset="0"/>
              </a:rPr>
              <a:t>свет</a:t>
            </a:r>
            <a:r>
              <a:rPr lang="ru-RU" altLang="de-CZ" sz="2800">
                <a:latin typeface="Times New Roman" panose="02020603050405020304" pitchFamily="18" charset="0"/>
              </a:rPr>
              <a:t> ,лучистая энергия</a:t>
            </a:r>
            <a:r>
              <a:rPr lang="ru-RU" altLang="de-DE" sz="2800">
                <a:latin typeface="Times New Roman" panose="02020603050405020304" pitchFamily="18" charset="0"/>
              </a:rPr>
              <a:t>‘</a:t>
            </a:r>
            <a:r>
              <a:rPr lang="ru-RU" altLang="de-CZ" sz="2800">
                <a:latin typeface="Times New Roman" panose="02020603050405020304" pitchFamily="18" charset="0"/>
              </a:rPr>
              <a:t> и </a:t>
            </a:r>
            <a:r>
              <a:rPr lang="ru-RU" altLang="de-CZ" sz="2800" i="1">
                <a:latin typeface="Times New Roman" panose="02020603050405020304" pitchFamily="18" charset="0"/>
              </a:rPr>
              <a:t>свет</a:t>
            </a:r>
            <a:r>
              <a:rPr lang="ru-RU" altLang="de-CZ" sz="2800">
                <a:latin typeface="Times New Roman" panose="02020603050405020304" pitchFamily="18" charset="0"/>
              </a:rPr>
              <a:t> ,мир, вселенная</a:t>
            </a:r>
            <a:r>
              <a:rPr lang="ru-RU" altLang="de-DE" sz="2800">
                <a:latin typeface="Times New Roman" panose="02020603050405020304" pitchFamily="18" charset="0"/>
              </a:rPr>
              <a:t>‘</a:t>
            </a:r>
            <a:r>
              <a:rPr lang="ru-RU" altLang="de-CZ" sz="2800">
                <a:latin typeface="Times New Roman" panose="02020603050405020304" pitchFamily="18" charset="0"/>
              </a:rPr>
              <a:t> , нем. </a:t>
            </a:r>
            <a:r>
              <a:rPr lang="ru-RU" altLang="de-CZ" sz="2800" i="1">
                <a:latin typeface="Times New Roman" panose="02020603050405020304" pitchFamily="18" charset="0"/>
              </a:rPr>
              <a:t>Zug</a:t>
            </a:r>
            <a:r>
              <a:rPr lang="ru-RU" altLang="de-CZ" sz="2800">
                <a:latin typeface="Times New Roman" panose="02020603050405020304" pitchFamily="18" charset="0"/>
              </a:rPr>
              <a:t> ,течение</a:t>
            </a:r>
            <a:r>
              <a:rPr lang="de-CH" altLang="de-CZ" sz="2800">
                <a:latin typeface="Times New Roman" panose="02020603050405020304" pitchFamily="18" charset="0"/>
              </a:rPr>
              <a:t>,</a:t>
            </a:r>
            <a:r>
              <a:rPr lang="ru-RU" altLang="de-CZ" sz="2800">
                <a:latin typeface="Times New Roman" panose="02020603050405020304" pitchFamily="18" charset="0"/>
              </a:rPr>
              <a:t> тяга</a:t>
            </a:r>
            <a:r>
              <a:rPr lang="ru-RU" altLang="de-DE" sz="2800">
                <a:latin typeface="Times New Roman" panose="02020603050405020304" pitchFamily="18" charset="0"/>
              </a:rPr>
              <a:t>‘</a:t>
            </a:r>
            <a:r>
              <a:rPr lang="ru-RU" altLang="de-CZ" sz="2800">
                <a:latin typeface="Times New Roman" panose="02020603050405020304" pitchFamily="18" charset="0"/>
              </a:rPr>
              <a:t> и </a:t>
            </a:r>
            <a:r>
              <a:rPr lang="ru-RU" altLang="de-CZ" sz="2800" i="1">
                <a:latin typeface="Times New Roman" panose="02020603050405020304" pitchFamily="18" charset="0"/>
              </a:rPr>
              <a:t>Zug</a:t>
            </a:r>
            <a:r>
              <a:rPr lang="ru-RU" altLang="de-CZ" sz="2800">
                <a:latin typeface="Times New Roman" panose="02020603050405020304" pitchFamily="18" charset="0"/>
              </a:rPr>
              <a:t> ,поезд</a:t>
            </a:r>
            <a:r>
              <a:rPr lang="ru-RU" altLang="de-DE" sz="2800">
                <a:latin typeface="Times New Roman" panose="02020603050405020304" pitchFamily="18" charset="0"/>
              </a:rPr>
              <a:t>‘</a:t>
            </a:r>
            <a:r>
              <a:rPr lang="ru-RU" altLang="de-CZ" sz="2800">
                <a:latin typeface="Times New Roman" panose="02020603050405020304" pitchFamily="18" charset="0"/>
              </a:rPr>
              <a:t> (…) и т. д. Сложность этого фактора заключается в том, что разрыв, расхождение значений, т. е. утрата ими общих семантических элементов, обычно осуществляется постепенно; не редки случаи по-разному трактуемые в различных словарях (...).» (ЛЭС)</a:t>
            </a:r>
          </a:p>
          <a:p>
            <a:pPr marL="457200" indent="-457200" eaLnBrk="1">
              <a:buFont typeface="Arial" panose="020B0604020202020204" pitchFamily="34" charset="0"/>
              <a:buChar char="•"/>
            </a:pPr>
            <a:r>
              <a:rPr lang="cs-CZ" altLang="de-CZ" sz="2800">
                <a:latin typeface="Times New Roman" panose="02020603050405020304" pitchFamily="18" charset="0"/>
              </a:rPr>
              <a:t>ESČ poukazuje na to, že slovesa </a:t>
            </a:r>
            <a:r>
              <a:rPr lang="cs-CZ" altLang="de-CZ" sz="2800" i="1">
                <a:latin typeface="Times New Roman" panose="02020603050405020304" pitchFamily="18" charset="0"/>
              </a:rPr>
              <a:t>prát</a:t>
            </a:r>
            <a:r>
              <a:rPr lang="cs-CZ" altLang="de-CZ" sz="2800">
                <a:latin typeface="Times New Roman" panose="02020603050405020304" pitchFamily="18" charset="0"/>
              </a:rPr>
              <a:t> ,čistit vodou</a:t>
            </a:r>
            <a:r>
              <a:rPr lang="cs-CZ" altLang="de-DE" sz="2800">
                <a:latin typeface="Times New Roman" panose="02020603050405020304" pitchFamily="18" charset="0"/>
              </a:rPr>
              <a:t>‘</a:t>
            </a:r>
            <a:r>
              <a:rPr lang="cs-CZ" altLang="de-CZ" sz="2800">
                <a:latin typeface="Times New Roman" panose="02020603050405020304" pitchFamily="18" charset="0"/>
              </a:rPr>
              <a:t> a </a:t>
            </a:r>
            <a:r>
              <a:rPr lang="cs-CZ" altLang="de-CZ" sz="2800" i="1">
                <a:latin typeface="Times New Roman" panose="02020603050405020304" pitchFamily="18" charset="0"/>
              </a:rPr>
              <a:t>prát</a:t>
            </a:r>
            <a:r>
              <a:rPr lang="cs-CZ" altLang="de-CZ" sz="2800">
                <a:latin typeface="Times New Roman" panose="02020603050405020304" pitchFamily="18" charset="0"/>
              </a:rPr>
              <a:t> ,bít, mlátit</a:t>
            </a:r>
            <a:r>
              <a:rPr lang="cs-CZ" altLang="de-DE" sz="2800">
                <a:latin typeface="Times New Roman" panose="02020603050405020304" pitchFamily="18" charset="0"/>
              </a:rPr>
              <a:t>‘</a:t>
            </a:r>
            <a:r>
              <a:rPr lang="cs-CZ" altLang="de-CZ" sz="2800">
                <a:latin typeface="Times New Roman" panose="02020603050405020304" pitchFamily="18" charset="0"/>
              </a:rPr>
              <a:t> kdysi souvisela úžeji, protože se prádlo pralo tak, že se „do něho u vody tlouklo dřevěnou placačkou</a:t>
            </a:r>
            <a:r>
              <a:rPr lang="cs-CZ" altLang="de-DE" sz="2800">
                <a:latin typeface="Times New Roman" panose="02020603050405020304" pitchFamily="18" charset="0"/>
              </a:rPr>
              <a:t>“</a:t>
            </a:r>
            <a:r>
              <a:rPr lang="cs-CZ" altLang="de-CZ" sz="2800">
                <a:latin typeface="Times New Roman" panose="02020603050405020304" pitchFamily="18" charset="0"/>
              </a:rPr>
              <a:t>. Změnou vnější reality se souvislost stala méně zřetelnou (mohli bychom také říct, že motivace slovesa </a:t>
            </a:r>
            <a:r>
              <a:rPr lang="cs-CZ" altLang="de-CZ" sz="2800" i="1">
                <a:latin typeface="Times New Roman" panose="02020603050405020304" pitchFamily="18" charset="0"/>
              </a:rPr>
              <a:t>prát</a:t>
            </a:r>
            <a:r>
              <a:rPr lang="cs-CZ" altLang="de-CZ" sz="2800">
                <a:latin typeface="Times New Roman" panose="02020603050405020304" pitchFamily="18" charset="0"/>
              </a:rPr>
              <a:t> ,bít, mlátit</a:t>
            </a:r>
            <a:r>
              <a:rPr lang="cs-CZ" altLang="de-DE" sz="2800">
                <a:latin typeface="Times New Roman" panose="02020603050405020304" pitchFamily="18" charset="0"/>
              </a:rPr>
              <a:t>‘</a:t>
            </a:r>
            <a:r>
              <a:rPr lang="cs-CZ" altLang="de-CZ" sz="2800">
                <a:latin typeface="Times New Roman" panose="02020603050405020304" pitchFamily="18" charset="0"/>
              </a:rPr>
              <a:t> se ztratila).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Inhaltsplatzhalter 2">
            <a:extLst>
              <a:ext uri="{FF2B5EF4-FFF2-40B4-BE49-F238E27FC236}">
                <a16:creationId xmlns:a16="http://schemas.microsoft.com/office/drawing/2014/main" id="{01495157-7568-C99D-A4F1-4E82CF1E8066}"/>
              </a:ext>
            </a:extLst>
          </p:cNvPr>
          <p:cNvSpPr>
            <a:spLocks noGrp="1" noChangeArrowheads="1"/>
          </p:cNvSpPr>
          <p:nvPr>
            <p:ph idx="1"/>
          </p:nvPr>
        </p:nvSpPr>
        <p:spPr>
          <a:xfrm>
            <a:off x="287338" y="323850"/>
            <a:ext cx="9361487" cy="6911975"/>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Vedle této situace – „rozpad</a:t>
            </a:r>
            <a:r>
              <a:rPr lang="cs-CZ" altLang="de-DE" sz="2800">
                <a:latin typeface="Times New Roman" panose="02020603050405020304" pitchFamily="18" charset="0"/>
              </a:rPr>
              <a:t>“</a:t>
            </a:r>
            <a:r>
              <a:rPr lang="cs-CZ" altLang="de-CZ" sz="2800">
                <a:latin typeface="Times New Roman" panose="02020603050405020304" pitchFamily="18" charset="0"/>
              </a:rPr>
              <a:t> polysémie tím, že dva významy téhož slova se tolik od sebe vzdalují, že už se nedají analyzovat jako dílčí významy nějakého společného významu (nemají společný sém, jak říká ЛЭС) – homonymie vzniká ještě jinými způsoby: </a:t>
            </a:r>
          </a:p>
          <a:p>
            <a:pPr marL="457200" indent="-457200" eaLnBrk="1">
              <a:buFont typeface="Arial" panose="020B0604020202020204" pitchFamily="34" charset="0"/>
              <a:buChar char="•"/>
            </a:pPr>
            <a:r>
              <a:rPr lang="cs-CZ" altLang="de-CZ" sz="2800">
                <a:latin typeface="Times New Roman" panose="02020603050405020304" pitchFamily="18" charset="0"/>
              </a:rPr>
              <a:t>Hláskové posuny mohou vést k tomu, že dva jazykové znaky s původně různým označujícím navenek splynou: r. </a:t>
            </a:r>
            <a:r>
              <a:rPr lang="cs-CZ" altLang="de-CZ" sz="2800" i="1">
                <a:latin typeface="Times New Roman" panose="02020603050405020304" pitchFamily="18" charset="0"/>
              </a:rPr>
              <a:t>лук</a:t>
            </a:r>
            <a:r>
              <a:rPr lang="cs-CZ" altLang="de-CZ" sz="2800">
                <a:latin typeface="Times New Roman" panose="02020603050405020304" pitchFamily="18" charset="0"/>
              </a:rPr>
              <a:t> ,cibule</a:t>
            </a:r>
            <a:r>
              <a:rPr lang="cs-CZ" altLang="de-DE" sz="2800">
                <a:latin typeface="Times New Roman" panose="02020603050405020304" pitchFamily="18" charset="0"/>
              </a:rPr>
              <a:t>‘</a:t>
            </a:r>
            <a:r>
              <a:rPr lang="cs-CZ" altLang="de-CZ" sz="2800">
                <a:latin typeface="Times New Roman" panose="02020603050405020304" pitchFamily="18" charset="0"/>
              </a:rPr>
              <a:t> &lt; prasl. *</a:t>
            </a:r>
            <a:r>
              <a:rPr lang="cs-CZ" altLang="de-CZ" sz="2800" i="1">
                <a:latin typeface="Times New Roman" panose="02020603050405020304" pitchFamily="18" charset="0"/>
              </a:rPr>
              <a:t>lukъ</a:t>
            </a:r>
            <a:r>
              <a:rPr lang="cs-CZ" altLang="de-CZ" sz="2800">
                <a:latin typeface="Times New Roman" panose="02020603050405020304" pitchFamily="18" charset="0"/>
              </a:rPr>
              <a:t> &lt; pragerm. </a:t>
            </a:r>
            <a:r>
              <a:rPr lang="cs-CZ" altLang="de-CZ" sz="2800" i="1">
                <a:latin typeface="Times New Roman" panose="02020603050405020304" pitchFamily="18" charset="0"/>
              </a:rPr>
              <a:t>lauka-</a:t>
            </a:r>
            <a:r>
              <a:rPr lang="cs-CZ" altLang="de-CZ" sz="2800">
                <a:latin typeface="Times New Roman" panose="02020603050405020304" pitchFamily="18" charset="0"/>
              </a:rPr>
              <a:t> ,pór</a:t>
            </a:r>
            <a:r>
              <a:rPr lang="cs-CZ" altLang="de-DE" sz="2800">
                <a:latin typeface="Times New Roman" panose="02020603050405020304" pitchFamily="18" charset="0"/>
              </a:rPr>
              <a:t>‘</a:t>
            </a:r>
            <a:r>
              <a:rPr lang="cs-CZ" altLang="de-CZ" sz="2800">
                <a:latin typeface="Times New Roman" panose="02020603050405020304" pitchFamily="18" charset="0"/>
              </a:rPr>
              <a:t>, </a:t>
            </a:r>
            <a:r>
              <a:rPr lang="cs-CZ" altLang="de-CZ" sz="2800" i="1">
                <a:latin typeface="Times New Roman" panose="02020603050405020304" pitchFamily="18" charset="0"/>
              </a:rPr>
              <a:t>лук</a:t>
            </a:r>
            <a:r>
              <a:rPr lang="cs-CZ" altLang="de-CZ" sz="2800">
                <a:latin typeface="Times New Roman" panose="02020603050405020304" pitchFamily="18" charset="0"/>
              </a:rPr>
              <a:t> ,luk</a:t>
            </a:r>
            <a:r>
              <a:rPr lang="cs-CZ" altLang="de-DE" sz="2800">
                <a:latin typeface="Times New Roman" panose="02020603050405020304" pitchFamily="18" charset="0"/>
              </a:rPr>
              <a:t>‘</a:t>
            </a:r>
            <a:r>
              <a:rPr lang="cs-CZ" altLang="de-CZ" sz="2800">
                <a:latin typeface="Times New Roman" panose="02020603050405020304" pitchFamily="18" charset="0"/>
              </a:rPr>
              <a:t> &lt; prasl. *</a:t>
            </a:r>
            <a:r>
              <a:rPr lang="cs-CZ" altLang="de-CZ" sz="2800" i="1">
                <a:latin typeface="Times New Roman" panose="02020603050405020304" pitchFamily="18" charset="0"/>
              </a:rPr>
              <a:t>lǫkъ</a:t>
            </a:r>
            <a:r>
              <a:rPr lang="cs-CZ" altLang="de-CZ" sz="2800">
                <a:latin typeface="Times New Roman" panose="02020603050405020304" pitchFamily="18" charset="0"/>
              </a:rPr>
              <a:t>.</a:t>
            </a:r>
          </a:p>
          <a:p>
            <a:pPr marL="457200" indent="-457200" eaLnBrk="1">
              <a:buFont typeface="Arial" panose="020B0604020202020204" pitchFamily="34" charset="0"/>
              <a:buChar char="•"/>
            </a:pPr>
            <a:r>
              <a:rPr lang="cs-CZ" altLang="de-CZ" sz="2800">
                <a:latin typeface="Times New Roman" panose="02020603050405020304" pitchFamily="18" charset="0"/>
              </a:rPr>
              <a:t>V případě č. </a:t>
            </a:r>
            <a:r>
              <a:rPr lang="cs-CZ" altLang="de-CZ" sz="2800" i="1">
                <a:latin typeface="Times New Roman" panose="02020603050405020304" pitchFamily="18" charset="0"/>
              </a:rPr>
              <a:t>být</a:t>
            </a:r>
            <a:r>
              <a:rPr lang="cs-CZ" altLang="de-CZ" sz="2800">
                <a:latin typeface="Times New Roman" panose="02020603050405020304" pitchFamily="18" charset="0"/>
              </a:rPr>
              <a:t> &lt; prasl. *</a:t>
            </a:r>
            <a:r>
              <a:rPr lang="cs-CZ" altLang="de-CZ" sz="2800" i="1">
                <a:latin typeface="Times New Roman" panose="02020603050405020304" pitchFamily="18" charset="0"/>
              </a:rPr>
              <a:t>byti</a:t>
            </a:r>
            <a:r>
              <a:rPr lang="cs-CZ" altLang="de-CZ" sz="2800">
                <a:latin typeface="Times New Roman" panose="02020603050405020304" pitchFamily="18" charset="0"/>
              </a:rPr>
              <a:t> a </a:t>
            </a:r>
            <a:r>
              <a:rPr lang="cs-CZ" altLang="de-CZ" sz="2800" i="1">
                <a:latin typeface="Times New Roman" panose="02020603050405020304" pitchFamily="18" charset="0"/>
              </a:rPr>
              <a:t>bít</a:t>
            </a:r>
            <a:r>
              <a:rPr lang="cs-CZ" altLang="de-CZ" sz="2800">
                <a:latin typeface="Times New Roman" panose="02020603050405020304" pitchFamily="18" charset="0"/>
              </a:rPr>
              <a:t> &lt; prasl. *</a:t>
            </a:r>
            <a:r>
              <a:rPr lang="cs-CZ" altLang="de-CZ" sz="2800" i="1">
                <a:latin typeface="Times New Roman" panose="02020603050405020304" pitchFamily="18" charset="0"/>
              </a:rPr>
              <a:t>biti</a:t>
            </a:r>
            <a:r>
              <a:rPr lang="cs-CZ" altLang="de-CZ" sz="2800">
                <a:latin typeface="Times New Roman" panose="02020603050405020304" pitchFamily="18" charset="0"/>
              </a:rPr>
              <a:t> splynula pouze výslovnost, nikoliv psaní, vznikly </a:t>
            </a:r>
            <a:r>
              <a:rPr lang="cs-CZ" altLang="de-CZ" sz="2800" b="1">
                <a:latin typeface="Times New Roman" panose="02020603050405020304" pitchFamily="18" charset="0"/>
              </a:rPr>
              <a:t>homofony</a:t>
            </a:r>
            <a:r>
              <a:rPr lang="cs-CZ" altLang="de-CZ" sz="2800">
                <a:latin typeface="Times New Roman" panose="02020603050405020304" pitchFamily="18" charset="0"/>
              </a:rPr>
              <a:t> (často pouze jednotlivé tvary jako r. </a:t>
            </a:r>
            <a:r>
              <a:rPr lang="cs-CZ" altLang="de-CZ" sz="2800" i="1">
                <a:latin typeface="Times New Roman" panose="02020603050405020304" pitchFamily="18" charset="0"/>
              </a:rPr>
              <a:t>вал</a:t>
            </a:r>
            <a:r>
              <a:rPr lang="cs-CZ" altLang="de-CZ" sz="2800" i="1" u="sng">
                <a:latin typeface="Times New Roman" panose="02020603050405020304" pitchFamily="18" charset="0"/>
              </a:rPr>
              <a:t>ы</a:t>
            </a:r>
            <a:r>
              <a:rPr lang="cs-CZ" altLang="de-CZ" sz="2800">
                <a:latin typeface="Times New Roman" panose="02020603050405020304" pitchFamily="18" charset="0"/>
              </a:rPr>
              <a:t> a </a:t>
            </a:r>
            <a:r>
              <a:rPr lang="cs-CZ" altLang="de-CZ" sz="2800" i="1">
                <a:latin typeface="Times New Roman" panose="02020603050405020304" pitchFamily="18" charset="0"/>
              </a:rPr>
              <a:t>вол</a:t>
            </a:r>
            <a:r>
              <a:rPr lang="cs-CZ" altLang="de-CZ" sz="2800" i="1" u="sng">
                <a:latin typeface="Times New Roman" panose="02020603050405020304" pitchFamily="18" charset="0"/>
              </a:rPr>
              <a:t>ы</a:t>
            </a:r>
            <a:r>
              <a:rPr lang="cs-CZ" altLang="de-CZ" sz="2800">
                <a:latin typeface="Times New Roman" panose="02020603050405020304" pitchFamily="18" charset="0"/>
              </a:rPr>
              <a:t> od </a:t>
            </a:r>
            <a:r>
              <a:rPr lang="cs-CZ" altLang="de-CZ" sz="2800" i="1">
                <a:latin typeface="Times New Roman" panose="02020603050405020304" pitchFamily="18" charset="0"/>
              </a:rPr>
              <a:t>вал</a:t>
            </a:r>
            <a:r>
              <a:rPr lang="cs-CZ" altLang="de-CZ" sz="2800">
                <a:latin typeface="Times New Roman" panose="02020603050405020304" pitchFamily="18" charset="0"/>
              </a:rPr>
              <a:t>, resp. </a:t>
            </a:r>
            <a:r>
              <a:rPr lang="cs-CZ" altLang="de-CZ" sz="2800" i="1">
                <a:latin typeface="Times New Roman" panose="02020603050405020304" pitchFamily="18" charset="0"/>
              </a:rPr>
              <a:t>вол</a:t>
            </a:r>
            <a:r>
              <a:rPr lang="cs-CZ" altLang="de-CZ" sz="2800">
                <a:latin typeface="Times New Roman" panose="02020603050405020304"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Inhaltsplatzhalter 2">
            <a:extLst>
              <a:ext uri="{FF2B5EF4-FFF2-40B4-BE49-F238E27FC236}">
                <a16:creationId xmlns:a16="http://schemas.microsoft.com/office/drawing/2014/main" id="{328950B7-7666-2ABE-4048-788B20EA6EDC}"/>
              </a:ext>
            </a:extLst>
          </p:cNvPr>
          <p:cNvSpPr>
            <a:spLocks noGrp="1" noChangeArrowheads="1"/>
          </p:cNvSpPr>
          <p:nvPr>
            <p:ph idx="1"/>
          </p:nvPr>
        </p:nvSpPr>
        <p:spPr>
          <a:xfrm>
            <a:off x="360363" y="323850"/>
            <a:ext cx="9504362" cy="7056438"/>
          </a:xfrm>
        </p:spPr>
        <p:txBody>
          <a:bodyPr/>
          <a:lstStyle/>
          <a:p>
            <a:pPr marL="457200" indent="-457200" eaLnBrk="1">
              <a:buFont typeface="Arial" panose="020B0604020202020204" pitchFamily="34" charset="0"/>
              <a:buChar char="•"/>
            </a:pPr>
            <a:r>
              <a:rPr lang="cs-CZ" altLang="de-CZ" sz="2800">
                <a:latin typeface="Times New Roman" panose="02020603050405020304" pitchFamily="18" charset="0"/>
              </a:rPr>
              <a:t>Častější jsou homofony v jazycích s méně fonologickým pravopisem, srov. angl. </a:t>
            </a:r>
            <a:r>
              <a:rPr lang="cs-CZ" altLang="de-CZ" sz="2800" i="1">
                <a:latin typeface="Times New Roman" panose="02020603050405020304" pitchFamily="18" charset="0"/>
              </a:rPr>
              <a:t>week</a:t>
            </a:r>
            <a:r>
              <a:rPr lang="cs-CZ" altLang="de-CZ" sz="2800">
                <a:latin typeface="Times New Roman" panose="02020603050405020304" pitchFamily="18" charset="0"/>
              </a:rPr>
              <a:t> ,týden</a:t>
            </a:r>
            <a:r>
              <a:rPr lang="cs-CZ" altLang="de-DE" sz="2800">
                <a:latin typeface="Times New Roman" panose="02020603050405020304" pitchFamily="18" charset="0"/>
              </a:rPr>
              <a:t>‘</a:t>
            </a:r>
            <a:r>
              <a:rPr lang="cs-CZ" altLang="de-CZ" sz="2800">
                <a:latin typeface="Times New Roman" panose="02020603050405020304" pitchFamily="18" charset="0"/>
              </a:rPr>
              <a:t>– </a:t>
            </a:r>
            <a:r>
              <a:rPr lang="cs-CZ" altLang="de-CZ" sz="2800" i="1">
                <a:latin typeface="Times New Roman" panose="02020603050405020304" pitchFamily="18" charset="0"/>
              </a:rPr>
              <a:t>weak</a:t>
            </a:r>
            <a:r>
              <a:rPr lang="cs-CZ" altLang="de-CZ" sz="2800">
                <a:latin typeface="Times New Roman" panose="02020603050405020304" pitchFamily="18" charset="0"/>
              </a:rPr>
              <a:t> ,slabý</a:t>
            </a:r>
            <a:r>
              <a:rPr lang="cs-CZ" altLang="de-DE" sz="2800">
                <a:latin typeface="Times New Roman" panose="02020603050405020304" pitchFamily="18" charset="0"/>
              </a:rPr>
              <a:t>‘</a:t>
            </a:r>
            <a:r>
              <a:rPr lang="cs-CZ" altLang="de-CZ" sz="2800">
                <a:latin typeface="Times New Roman" panose="02020603050405020304" pitchFamily="18" charset="0"/>
              </a:rPr>
              <a:t>, frc. </a:t>
            </a:r>
            <a:r>
              <a:rPr lang="cs-CZ" altLang="de-CZ" sz="2800" i="1">
                <a:latin typeface="Times New Roman" panose="02020603050405020304" pitchFamily="18" charset="0"/>
              </a:rPr>
              <a:t>vin</a:t>
            </a:r>
            <a:r>
              <a:rPr lang="cs-CZ" altLang="de-CZ" sz="2800">
                <a:latin typeface="Times New Roman" panose="02020603050405020304" pitchFamily="18" charset="0"/>
              </a:rPr>
              <a:t> ,víno</a:t>
            </a:r>
            <a:r>
              <a:rPr lang="cs-CZ" altLang="de-DE" sz="2800">
                <a:latin typeface="Times New Roman" panose="02020603050405020304" pitchFamily="18" charset="0"/>
              </a:rPr>
              <a:t>‘</a:t>
            </a:r>
            <a:r>
              <a:rPr lang="cs-CZ" altLang="de-CZ" sz="2800">
                <a:latin typeface="Times New Roman" panose="02020603050405020304" pitchFamily="18" charset="0"/>
              </a:rPr>
              <a:t> a </a:t>
            </a:r>
            <a:r>
              <a:rPr lang="cs-CZ" altLang="de-CZ" sz="2800" i="1">
                <a:latin typeface="Times New Roman" panose="02020603050405020304" pitchFamily="18" charset="0"/>
              </a:rPr>
              <a:t>vain</a:t>
            </a:r>
            <a:r>
              <a:rPr lang="cs-CZ" altLang="de-CZ" sz="2800">
                <a:latin typeface="Times New Roman" panose="02020603050405020304" pitchFamily="18" charset="0"/>
              </a:rPr>
              <a:t> ,marný, marnivý</a:t>
            </a:r>
            <a:r>
              <a:rPr lang="cs-CZ" altLang="de-DE" sz="2800">
                <a:latin typeface="Times New Roman" panose="02020603050405020304" pitchFamily="18" charset="0"/>
              </a:rPr>
              <a:t>‘</a:t>
            </a:r>
            <a:r>
              <a:rPr lang="cs-CZ" altLang="de-CZ" sz="2800">
                <a:latin typeface="Times New Roman" panose="02020603050405020304" pitchFamily="18" charset="0"/>
              </a:rPr>
              <a:t>, něm. </a:t>
            </a:r>
            <a:r>
              <a:rPr lang="cs-CZ" altLang="de-CZ" sz="2800" i="1">
                <a:latin typeface="Times New Roman" panose="02020603050405020304" pitchFamily="18" charset="0"/>
              </a:rPr>
              <a:t>Meer </a:t>
            </a:r>
            <a:r>
              <a:rPr lang="cs-CZ" altLang="de-CZ" sz="2800">
                <a:latin typeface="Times New Roman" panose="02020603050405020304" pitchFamily="18" charset="0"/>
              </a:rPr>
              <a:t>,moře</a:t>
            </a:r>
            <a:r>
              <a:rPr lang="cs-CZ" altLang="de-DE" sz="2800">
                <a:latin typeface="Times New Roman" panose="02020603050405020304" pitchFamily="18" charset="0"/>
              </a:rPr>
              <a:t>‘ </a:t>
            </a:r>
            <a:r>
              <a:rPr lang="cs-CZ" altLang="de-CZ" sz="2800">
                <a:latin typeface="Times New Roman" panose="02020603050405020304" pitchFamily="18" charset="0"/>
              </a:rPr>
              <a:t>– </a:t>
            </a:r>
            <a:r>
              <a:rPr lang="cs-CZ" altLang="de-CZ" sz="2800" i="1">
                <a:latin typeface="Times New Roman" panose="02020603050405020304" pitchFamily="18" charset="0"/>
              </a:rPr>
              <a:t>mehr</a:t>
            </a:r>
            <a:r>
              <a:rPr lang="cs-CZ" altLang="de-CZ" sz="2800">
                <a:latin typeface="Times New Roman" panose="02020603050405020304" pitchFamily="18" charset="0"/>
              </a:rPr>
              <a:t> ,víc</a:t>
            </a:r>
            <a:r>
              <a:rPr lang="cs-CZ" altLang="de-DE" sz="2800">
                <a:latin typeface="Times New Roman" panose="02020603050405020304" pitchFamily="18" charset="0"/>
              </a:rPr>
              <a:t>‘</a:t>
            </a:r>
            <a:r>
              <a:rPr lang="cs-CZ" altLang="de-CZ" sz="2800">
                <a:latin typeface="Times New Roman" panose="02020603050405020304" pitchFamily="18" charset="0"/>
              </a:rPr>
              <a:t>.</a:t>
            </a:r>
          </a:p>
          <a:p>
            <a:pPr marL="457200" indent="-457200" eaLnBrk="1">
              <a:buFont typeface="Arial" panose="020B0604020202020204" pitchFamily="34" charset="0"/>
              <a:buChar char="•"/>
            </a:pPr>
            <a:r>
              <a:rPr lang="ru-RU" altLang="de-CZ" sz="2800">
                <a:latin typeface="Times New Roman" panose="02020603050405020304" pitchFamily="18" charset="0"/>
              </a:rPr>
              <a:t>ЛЭС </a:t>
            </a:r>
            <a:r>
              <a:rPr lang="cs-CZ" altLang="de-CZ" sz="2800">
                <a:latin typeface="Times New Roman" panose="02020603050405020304" pitchFamily="18" charset="0"/>
              </a:rPr>
              <a:t>uvádí r. </a:t>
            </a:r>
            <a:r>
              <a:rPr lang="ru-RU" altLang="de-CZ" sz="2800" i="1">
                <a:latin typeface="Times New Roman" panose="02020603050405020304" pitchFamily="18" charset="0"/>
              </a:rPr>
              <a:t>косный</a:t>
            </a:r>
            <a:r>
              <a:rPr lang="de-CH" altLang="de-CZ" sz="2800">
                <a:latin typeface="Times New Roman" panose="02020603050405020304" pitchFamily="18" charset="0"/>
              </a:rPr>
              <a:t> ,ustrnulý, konservativní; copový; pro kosy</a:t>
            </a:r>
            <a:r>
              <a:rPr lang="de-CH" altLang="de-DE" sz="2800">
                <a:latin typeface="Times New Roman" panose="02020603050405020304" pitchFamily="18" charset="0"/>
              </a:rPr>
              <a:t>‘</a:t>
            </a:r>
            <a:r>
              <a:rPr lang="de-CH" altLang="de-CZ" sz="2800">
                <a:latin typeface="Times New Roman" panose="02020603050405020304" pitchFamily="18" charset="0"/>
              </a:rPr>
              <a:t> </a:t>
            </a:r>
            <a:r>
              <a:rPr lang="ru-RU" altLang="de-CZ" sz="2800">
                <a:latin typeface="Times New Roman" panose="02020603050405020304" pitchFamily="18" charset="0"/>
              </a:rPr>
              <a:t>–</a:t>
            </a:r>
            <a:r>
              <a:rPr lang="de-CH" altLang="de-CZ" sz="2800">
                <a:latin typeface="Times New Roman" panose="02020603050405020304" pitchFamily="18" charset="0"/>
              </a:rPr>
              <a:t> </a:t>
            </a:r>
            <a:r>
              <a:rPr lang="ru-RU" altLang="de-CZ" sz="2800" i="1">
                <a:latin typeface="Times New Roman" panose="02020603050405020304" pitchFamily="18" charset="0"/>
              </a:rPr>
              <a:t>костный</a:t>
            </a:r>
            <a:r>
              <a:rPr lang="ru-RU" altLang="de-CZ" sz="2800">
                <a:latin typeface="Times New Roman" panose="02020603050405020304" pitchFamily="18" charset="0"/>
              </a:rPr>
              <a:t> </a:t>
            </a:r>
            <a:r>
              <a:rPr lang="de-CH" altLang="de-CZ" sz="2800">
                <a:latin typeface="Times New Roman" panose="02020603050405020304" pitchFamily="18" charset="0"/>
              </a:rPr>
              <a:t>,kostní</a:t>
            </a:r>
            <a:r>
              <a:rPr lang="de-CH" altLang="de-DE" sz="2800">
                <a:latin typeface="Times New Roman" panose="02020603050405020304" pitchFamily="18" charset="0"/>
              </a:rPr>
              <a:t>‘</a:t>
            </a:r>
            <a:r>
              <a:rPr lang="de-CH" altLang="de-CZ" sz="2800">
                <a:latin typeface="Times New Roman" panose="02020603050405020304" pitchFamily="18" charset="0"/>
              </a:rPr>
              <a:t> </a:t>
            </a:r>
            <a:r>
              <a:rPr lang="cs-CZ" altLang="de-CZ" sz="2800">
                <a:latin typeface="Times New Roman" panose="02020603050405020304" pitchFamily="18" charset="0"/>
              </a:rPr>
              <a:t>(v druhém slově se ortoepicky grafické {</a:t>
            </a:r>
            <a:r>
              <a:rPr lang="ru-RU" altLang="de-CZ" sz="2800">
                <a:latin typeface="Times New Roman" panose="02020603050405020304" pitchFamily="18" charset="0"/>
              </a:rPr>
              <a:t>т</a:t>
            </a:r>
            <a:r>
              <a:rPr lang="cs-CZ" altLang="de-CZ" sz="2800">
                <a:latin typeface="Times New Roman" panose="02020603050405020304" pitchFamily="18" charset="0"/>
              </a:rPr>
              <a:t>} nevyslovuje)</a:t>
            </a:r>
          </a:p>
          <a:p>
            <a:pPr marL="457200" indent="-457200" eaLnBrk="1">
              <a:buFont typeface="Arial" panose="020B0604020202020204" pitchFamily="34" charset="0"/>
              <a:buChar char="•"/>
            </a:pPr>
            <a:r>
              <a:rPr lang="cs-CZ" altLang="de-CZ" sz="2800">
                <a:latin typeface="Times New Roman" panose="02020603050405020304" pitchFamily="18" charset="0"/>
              </a:rPr>
              <a:t>Naopak v případě stejného psaní při různé výslovnosti se mluví   o </a:t>
            </a:r>
            <a:r>
              <a:rPr lang="cs-CZ" altLang="de-CZ" sz="2800" b="1">
                <a:latin typeface="Times New Roman" panose="02020603050405020304" pitchFamily="18" charset="0"/>
              </a:rPr>
              <a:t>homografech</a:t>
            </a:r>
            <a:r>
              <a:rPr lang="cs-CZ" altLang="de-CZ" sz="2800">
                <a:latin typeface="Times New Roman" panose="02020603050405020304" pitchFamily="18" charset="0"/>
              </a:rPr>
              <a:t>. Srov. angl. </a:t>
            </a:r>
            <a:r>
              <a:rPr lang="cs-CZ" altLang="de-CZ" sz="2800" i="1">
                <a:latin typeface="Times New Roman" panose="02020603050405020304" pitchFamily="18" charset="0"/>
              </a:rPr>
              <a:t>read</a:t>
            </a:r>
            <a:r>
              <a:rPr lang="cs-CZ" altLang="de-CZ" sz="2800">
                <a:latin typeface="Times New Roman" panose="02020603050405020304" pitchFamily="18" charset="0"/>
              </a:rPr>
              <a:t> ,číst</a:t>
            </a:r>
            <a:r>
              <a:rPr lang="cs-CZ" altLang="de-DE" sz="2800">
                <a:latin typeface="Times New Roman" panose="02020603050405020304" pitchFamily="18" charset="0"/>
              </a:rPr>
              <a:t>‘</a:t>
            </a:r>
            <a:r>
              <a:rPr lang="cs-CZ" altLang="de-CZ" sz="2800">
                <a:latin typeface="Times New Roman" panose="02020603050405020304" pitchFamily="18" charset="0"/>
              </a:rPr>
              <a:t> a  </a:t>
            </a:r>
            <a:r>
              <a:rPr lang="cs-CZ" altLang="de-CZ" sz="2800" i="1">
                <a:latin typeface="Times New Roman" panose="02020603050405020304" pitchFamily="18" charset="0"/>
              </a:rPr>
              <a:t>read</a:t>
            </a:r>
            <a:r>
              <a:rPr lang="cs-CZ" altLang="de-CZ" sz="2800">
                <a:latin typeface="Times New Roman" panose="02020603050405020304" pitchFamily="18" charset="0"/>
              </a:rPr>
              <a:t> ,četl</a:t>
            </a:r>
            <a:r>
              <a:rPr lang="cs-CZ" altLang="de-DE" sz="2800">
                <a:latin typeface="Times New Roman" panose="02020603050405020304" pitchFamily="18" charset="0"/>
              </a:rPr>
              <a:t>‘</a:t>
            </a:r>
            <a:r>
              <a:rPr lang="cs-CZ" altLang="de-CZ" sz="2800">
                <a:latin typeface="Times New Roman" panose="02020603050405020304" pitchFamily="18" charset="0"/>
              </a:rPr>
              <a:t> (k tomu poslednímu je homofonní zase </a:t>
            </a:r>
            <a:r>
              <a:rPr lang="cs-CZ" altLang="de-CZ" sz="2800" i="1">
                <a:latin typeface="Times New Roman" panose="02020603050405020304" pitchFamily="18" charset="0"/>
              </a:rPr>
              <a:t>red</a:t>
            </a:r>
            <a:r>
              <a:rPr lang="cs-CZ" altLang="de-CZ" sz="2800">
                <a:latin typeface="Times New Roman" panose="02020603050405020304" pitchFamily="18" charset="0"/>
              </a:rPr>
              <a:t> ,červený</a:t>
            </a:r>
            <a:r>
              <a:rPr lang="cs-CZ" altLang="de-DE" sz="2800">
                <a:latin typeface="Times New Roman" panose="02020603050405020304" pitchFamily="18" charset="0"/>
              </a:rPr>
              <a:t>‘</a:t>
            </a:r>
            <a:r>
              <a:rPr lang="cs-CZ" altLang="ja-JP" sz="2800">
                <a:latin typeface="Times New Roman" panose="02020603050405020304" pitchFamily="18" charset="0"/>
              </a:rPr>
              <a:t>). V ruštině se to týká případů s distinktivním přízvukem jako </a:t>
            </a:r>
            <a:r>
              <a:rPr lang="ru-RU" altLang="ja-JP" sz="2800" i="1">
                <a:latin typeface="Times New Roman" panose="02020603050405020304" pitchFamily="18" charset="0"/>
              </a:rPr>
              <a:t>мук</a:t>
            </a:r>
            <a:r>
              <a:rPr lang="ru-RU" altLang="ja-JP" sz="2800" i="1" u="sng">
                <a:latin typeface="Times New Roman" panose="02020603050405020304" pitchFamily="18" charset="0"/>
              </a:rPr>
              <a:t>а</a:t>
            </a:r>
            <a:r>
              <a:rPr lang="ru-RU" altLang="ja-JP" sz="2800">
                <a:latin typeface="Times New Roman" panose="02020603050405020304" pitchFamily="18" charset="0"/>
              </a:rPr>
              <a:t> –</a:t>
            </a:r>
            <a:r>
              <a:rPr lang="de-CH" altLang="ja-JP" sz="2800">
                <a:latin typeface="Times New Roman" panose="02020603050405020304" pitchFamily="18" charset="0"/>
              </a:rPr>
              <a:t> </a:t>
            </a:r>
            <a:r>
              <a:rPr lang="ru-RU" altLang="ja-JP" sz="2800" i="1">
                <a:latin typeface="Times New Roman" panose="02020603050405020304" pitchFamily="18" charset="0"/>
              </a:rPr>
              <a:t>м</a:t>
            </a:r>
            <a:r>
              <a:rPr lang="ru-RU" altLang="ja-JP" sz="2800" i="1" u="sng">
                <a:latin typeface="Times New Roman" panose="02020603050405020304" pitchFamily="18" charset="0"/>
              </a:rPr>
              <a:t>у</a:t>
            </a:r>
            <a:r>
              <a:rPr lang="ru-RU" altLang="ja-JP" sz="2800" i="1">
                <a:latin typeface="Times New Roman" panose="02020603050405020304" pitchFamily="18" charset="0"/>
              </a:rPr>
              <a:t>ка</a:t>
            </a:r>
            <a:r>
              <a:rPr lang="de-CH" altLang="ja-JP" sz="2800">
                <a:latin typeface="Times New Roman" panose="02020603050405020304" pitchFamily="18" charset="0"/>
              </a:rPr>
              <a:t>, </a:t>
            </a:r>
            <a:r>
              <a:rPr lang="ru-RU" altLang="ja-JP" sz="2800" i="1">
                <a:latin typeface="Times New Roman" panose="02020603050405020304" pitchFamily="18" charset="0"/>
              </a:rPr>
              <a:t>г</a:t>
            </a:r>
            <a:r>
              <a:rPr lang="ru-RU" altLang="ja-JP" sz="2800" i="1" u="sng">
                <a:latin typeface="Times New Roman" panose="02020603050405020304" pitchFamily="18" charset="0"/>
              </a:rPr>
              <a:t>о</a:t>
            </a:r>
            <a:r>
              <a:rPr lang="ru-RU" altLang="ja-JP" sz="2800" i="1">
                <a:latin typeface="Times New Roman" panose="02020603050405020304" pitchFamily="18" charset="0"/>
              </a:rPr>
              <a:t>рода –</a:t>
            </a:r>
            <a:r>
              <a:rPr lang="de-CH" altLang="ja-JP" sz="2800" i="1">
                <a:latin typeface="Times New Roman" panose="02020603050405020304" pitchFamily="18" charset="0"/>
              </a:rPr>
              <a:t> </a:t>
            </a:r>
            <a:r>
              <a:rPr lang="ru-RU" altLang="ja-JP" sz="2800" i="1">
                <a:latin typeface="Times New Roman" panose="02020603050405020304" pitchFamily="18" charset="0"/>
              </a:rPr>
              <a:t>город</a:t>
            </a:r>
            <a:r>
              <a:rPr lang="ru-RU" altLang="ja-JP" sz="2800" i="1" u="sng">
                <a:latin typeface="Times New Roman" panose="02020603050405020304" pitchFamily="18" charset="0"/>
              </a:rPr>
              <a:t>а</a:t>
            </a:r>
            <a:r>
              <a:rPr lang="cs-CZ" altLang="ja-JP" sz="2800">
                <a:latin typeface="Times New Roman" panose="02020603050405020304" pitchFamily="18" charset="0"/>
              </a:rPr>
              <a:t>, pokud se přízvuk graficky neoznačuje</a:t>
            </a:r>
          </a:p>
          <a:p>
            <a:pPr marL="457200" indent="-457200" eaLnBrk="1">
              <a:buFont typeface="Arial" panose="020B0604020202020204" pitchFamily="34" charset="0"/>
              <a:buChar char="•"/>
            </a:pPr>
            <a:endParaRPr lang="cs-CZ" altLang="de-CZ" sz="280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2715</Words>
  <Application>Microsoft Macintosh PowerPoint</Application>
  <PresentationFormat>Benutzerdefiniert</PresentationFormat>
  <Paragraphs>71</Paragraphs>
  <Slides>23</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23</vt:i4>
      </vt:variant>
    </vt:vector>
  </HeadingPairs>
  <TitlesOfParts>
    <vt:vector size="27" baseType="lpstr">
      <vt:lpstr>Arial</vt:lpstr>
      <vt:lpstr>Times New Roman</vt:lpstr>
      <vt:lpstr>Wingdings</vt:lpstr>
      <vt:lpstr>Office-Design</vt:lpstr>
      <vt:lpstr>Lexikologie a slovotvorba ruštiny</vt:lpstr>
      <vt:lpstr>Synonymie, homonymie, polysémie, antonymie, konverzívnost, paronymie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gramatické struktury ruštiny</dc:title>
  <dc:creator>Markus Giger</dc:creator>
  <cp:lastModifiedBy>Markus Giger</cp:lastModifiedBy>
  <cp:revision>245</cp:revision>
  <cp:lastPrinted>1601-01-01T00:00:00Z</cp:lastPrinted>
  <dcterms:created xsi:type="dcterms:W3CDTF">2012-10-11T18:59:19Z</dcterms:created>
  <dcterms:modified xsi:type="dcterms:W3CDTF">2025-02-26T08:49:09Z</dcterms:modified>
</cp:coreProperties>
</file>