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58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6040C-7987-4A74-9BD0-CFF7C878613D}" type="datetimeFigureOut">
              <a:rPr lang="cs-CZ" smtClean="0"/>
              <a:t>16.05.2018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56839-12B8-404F-BB2F-873215F5F2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2334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6040C-7987-4A74-9BD0-CFF7C878613D}" type="datetimeFigureOut">
              <a:rPr lang="cs-CZ" smtClean="0"/>
              <a:t>16.05.2018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56839-12B8-404F-BB2F-873215F5F2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5006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6040C-7987-4A74-9BD0-CFF7C878613D}" type="datetimeFigureOut">
              <a:rPr lang="cs-CZ" smtClean="0"/>
              <a:t>16.05.2018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56839-12B8-404F-BB2F-873215F5F2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3926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6040C-7987-4A74-9BD0-CFF7C878613D}" type="datetimeFigureOut">
              <a:rPr lang="cs-CZ" smtClean="0"/>
              <a:t>16.05.2018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56839-12B8-404F-BB2F-873215F5F2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2255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6040C-7987-4A74-9BD0-CFF7C878613D}" type="datetimeFigureOut">
              <a:rPr lang="cs-CZ" smtClean="0"/>
              <a:t>16.05.2018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56839-12B8-404F-BB2F-873215F5F2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6427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6040C-7987-4A74-9BD0-CFF7C878613D}" type="datetimeFigureOut">
              <a:rPr lang="cs-CZ" smtClean="0"/>
              <a:t>16.05.2018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56839-12B8-404F-BB2F-873215F5F2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5215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6040C-7987-4A74-9BD0-CFF7C878613D}" type="datetimeFigureOut">
              <a:rPr lang="cs-CZ" smtClean="0"/>
              <a:t>16.05.2018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56839-12B8-404F-BB2F-873215F5F2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9631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6040C-7987-4A74-9BD0-CFF7C878613D}" type="datetimeFigureOut">
              <a:rPr lang="cs-CZ" smtClean="0"/>
              <a:t>16.05.2018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56839-12B8-404F-BB2F-873215F5F2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1404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6040C-7987-4A74-9BD0-CFF7C878613D}" type="datetimeFigureOut">
              <a:rPr lang="cs-CZ" smtClean="0"/>
              <a:t>16.05.2018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56839-12B8-404F-BB2F-873215F5F2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731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6040C-7987-4A74-9BD0-CFF7C878613D}" type="datetimeFigureOut">
              <a:rPr lang="cs-CZ" smtClean="0"/>
              <a:t>16.05.2018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56839-12B8-404F-BB2F-873215F5F2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2040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6040C-7987-4A74-9BD0-CFF7C878613D}" type="datetimeFigureOut">
              <a:rPr lang="cs-CZ" smtClean="0"/>
              <a:t>16.05.2018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56839-12B8-404F-BB2F-873215F5F2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5556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E6040C-7987-4A74-9BD0-CFF7C878613D}" type="datetimeFigureOut">
              <a:rPr lang="cs-CZ" smtClean="0"/>
              <a:t>16.05.2018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556839-12B8-404F-BB2F-873215F5F2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368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eipcp.net/transversal/0806/butler/en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Foucault, techniky subjektivace a objev niternosti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25. 4. 2018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21573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Meze narativní identity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Každý </a:t>
            </a:r>
            <a:r>
              <a:rPr lang="cs-CZ" dirty="0" err="1"/>
              <a:t>narativ</a:t>
            </a:r>
            <a:r>
              <a:rPr lang="cs-CZ" dirty="0"/>
              <a:t> </a:t>
            </a:r>
            <a:r>
              <a:rPr lang="cs-CZ" dirty="0" smtClean="0"/>
              <a:t>je poslušný </a:t>
            </a:r>
            <a:r>
              <a:rPr lang="cs-CZ" dirty="0"/>
              <a:t>jistému režimu pravdy, bez nějž by nebyl čitelný, slyšitelný, akceptovatelný. </a:t>
            </a:r>
          </a:p>
          <a:p>
            <a:r>
              <a:rPr lang="cs-CZ" dirty="0"/>
              <a:t>Náš </a:t>
            </a:r>
            <a:r>
              <a:rPr lang="cs-CZ" dirty="0" err="1"/>
              <a:t>narativ</a:t>
            </a:r>
            <a:r>
              <a:rPr lang="cs-CZ" dirty="0"/>
              <a:t> se drží těchto požadavků, protože pokud bychom „tento zákon zpochybnily nebo jej zrušili, ohrozili bychom tím samotnou možnost uznání vlastního já</a:t>
            </a:r>
            <a:r>
              <a:rPr lang="cs-CZ" dirty="0" smtClean="0"/>
              <a:t>“ </a:t>
            </a:r>
            <a:r>
              <a:rPr lang="cs-CZ" dirty="0"/>
              <a:t>(Butler, </a:t>
            </a:r>
            <a:r>
              <a:rPr lang="en-US" i="1" dirty="0">
                <a:hlinkClick r:id="rId2"/>
              </a:rPr>
              <a:t>What is Critique? An Essay on Foucault’s </a:t>
            </a:r>
            <a:r>
              <a:rPr lang="en-US" i="1" dirty="0" smtClean="0">
                <a:hlinkClick r:id="rId2"/>
              </a:rPr>
              <a:t>Virtue</a:t>
            </a:r>
            <a:r>
              <a:rPr lang="cs-CZ" dirty="0" smtClean="0"/>
              <a:t>)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3467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Subjekt jako výsledek, nikoli jako základ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Subjekt je derivátem historicky proměnlivých modalit subjektivace, které Foucault zprvu analyzuje jako procesy podřízení (</a:t>
            </a:r>
            <a:r>
              <a:rPr lang="cs-CZ" i="1" dirty="0" err="1"/>
              <a:t>assujettissement</a:t>
            </a:r>
            <a:r>
              <a:rPr lang="cs-CZ" dirty="0"/>
              <a:t>). </a:t>
            </a:r>
          </a:p>
          <a:p>
            <a:r>
              <a:rPr lang="cs-CZ" dirty="0"/>
              <a:t>Způsob utváření subjektu závisí na praktikách, které jsou zároveň diskursivní i </a:t>
            </a:r>
            <a:r>
              <a:rPr lang="cs-CZ" dirty="0" smtClean="0"/>
              <a:t>mocenské</a:t>
            </a:r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Jednotlivec je výsledkem individualizace:</a:t>
            </a:r>
          </a:p>
          <a:p>
            <a:r>
              <a:rPr lang="cs-CZ" dirty="0"/>
              <a:t>„Každý se definuje místem, které zaujímá v řadě, a odchylkou, která jej odděluje od ostatních.“ (</a:t>
            </a:r>
            <a:r>
              <a:rPr lang="cs-CZ" i="1" dirty="0"/>
              <a:t>Dohlížet a trestat</a:t>
            </a:r>
            <a:r>
              <a:rPr lang="cs-CZ" dirty="0"/>
              <a:t>, s. 212)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8559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Subjektivizace jedince ve vztahu k normám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 „</a:t>
            </a:r>
            <a:r>
              <a:rPr lang="cs-CZ" dirty="0"/>
              <a:t>Být subjektem, znamená v přísném slova smyslu být „podřízen“, nikoli ve smyslu podřízení nějakému vnějšímu řádu předpokládajícímu vztah prostého ovládání, nýbrž řádu začlenění jednotlivců, a to všech jednotlivců bez výjimky a bez výlučného postavení, do homogenní a souvislé sítě, do normativního </a:t>
            </a:r>
            <a:r>
              <a:rPr lang="cs-CZ" dirty="0" err="1"/>
              <a:t>dispozitivu</a:t>
            </a:r>
            <a:r>
              <a:rPr lang="cs-CZ" dirty="0"/>
              <a:t>, který jedince přetváří v subjekty právě tím, že je produkuje, či spíše reprodukuje“.</a:t>
            </a:r>
          </a:p>
          <a:p>
            <a:pPr marL="457200" lvl="1" indent="0">
              <a:buNone/>
            </a:pPr>
            <a:r>
              <a:rPr lang="cs-CZ" dirty="0" smtClean="0"/>
              <a:t>(</a:t>
            </a:r>
            <a:r>
              <a:rPr lang="cs-CZ" dirty="0" err="1" smtClean="0"/>
              <a:t>Pierre</a:t>
            </a:r>
            <a:r>
              <a:rPr lang="cs-CZ" dirty="0" smtClean="0"/>
              <a:t> MACHEREY</a:t>
            </a:r>
            <a:r>
              <a:rPr lang="cs-CZ" dirty="0"/>
              <a:t>, </a:t>
            </a:r>
            <a:r>
              <a:rPr lang="cs-CZ" i="1" dirty="0"/>
              <a:t>La </a:t>
            </a:r>
            <a:r>
              <a:rPr lang="cs-CZ" i="1" dirty="0" err="1"/>
              <a:t>force</a:t>
            </a:r>
            <a:r>
              <a:rPr lang="cs-CZ" i="1" dirty="0"/>
              <a:t> des </a:t>
            </a:r>
            <a:r>
              <a:rPr lang="cs-CZ" i="1" dirty="0" err="1"/>
              <a:t>normes</a:t>
            </a:r>
            <a:r>
              <a:rPr lang="cs-CZ" dirty="0"/>
              <a:t>, s. 78</a:t>
            </a:r>
            <a:r>
              <a:rPr lang="cs-CZ" dirty="0" smtClean="0"/>
              <a:t>.) 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61410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 dirty="0" smtClean="0"/>
              <a:t>Užívání slastí </a:t>
            </a:r>
            <a:r>
              <a:rPr lang="cs-CZ" dirty="0" smtClean="0"/>
              <a:t>a </a:t>
            </a:r>
            <a:r>
              <a:rPr lang="cs-CZ" i="1" dirty="0" smtClean="0"/>
              <a:t>Péče o sebe </a:t>
            </a:r>
            <a:r>
              <a:rPr lang="cs-CZ" dirty="0" smtClean="0"/>
              <a:t>(D.S. II + III)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53552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Techniky sebe-formující </a:t>
            </a:r>
            <a:r>
              <a:rPr lang="cs-CZ" dirty="0"/>
              <a:t>praxe a péče o vlastní já, </a:t>
            </a:r>
            <a:r>
              <a:rPr lang="cs-CZ" dirty="0" smtClean="0"/>
              <a:t>které představují  „původní </a:t>
            </a:r>
            <a:r>
              <a:rPr lang="cs-CZ" dirty="0"/>
              <a:t>odpověď na proměny </a:t>
            </a:r>
            <a:r>
              <a:rPr lang="cs-CZ" dirty="0" smtClean="0"/>
              <a:t>prostředí“, </a:t>
            </a:r>
            <a:r>
              <a:rPr lang="cs-CZ" dirty="0"/>
              <a:t>v němž je nám dáno existovat</a:t>
            </a:r>
            <a:r>
              <a:rPr lang="cs-CZ" dirty="0" smtClean="0"/>
              <a:t>. </a:t>
            </a:r>
          </a:p>
          <a:p>
            <a:pPr marL="457200" lvl="1" indent="0">
              <a:buNone/>
            </a:pPr>
            <a:r>
              <a:rPr lang="cs-CZ" dirty="0"/>
              <a:t>	</a:t>
            </a:r>
            <a:r>
              <a:rPr lang="cs-CZ" dirty="0" smtClean="0"/>
              <a:t>(</a:t>
            </a:r>
            <a:r>
              <a:rPr lang="cs-CZ" i="1" dirty="0" smtClean="0"/>
              <a:t>Dějiny </a:t>
            </a:r>
            <a:r>
              <a:rPr lang="cs-CZ" i="1" dirty="0"/>
              <a:t>sexuality II: Užívání slastí</a:t>
            </a:r>
            <a:r>
              <a:rPr lang="cs-CZ" dirty="0"/>
              <a:t>. Praha: </a:t>
            </a:r>
            <a:r>
              <a:rPr lang="cs-CZ" dirty="0" err="1"/>
              <a:t>Herrmann</a:t>
            </a:r>
            <a:r>
              <a:rPr lang="cs-CZ" dirty="0"/>
              <a:t> a synové 2003, s. </a:t>
            </a:r>
            <a:r>
              <a:rPr lang="cs-CZ" dirty="0" smtClean="0"/>
              <a:t>85)</a:t>
            </a:r>
            <a:endParaRPr lang="cs-CZ" dirty="0"/>
          </a:p>
          <a:p>
            <a:r>
              <a:rPr lang="cs-CZ" dirty="0" smtClean="0"/>
              <a:t>Otázka svébytné </a:t>
            </a:r>
            <a:r>
              <a:rPr lang="cs-CZ" dirty="0"/>
              <a:t>individualizace </a:t>
            </a:r>
            <a:r>
              <a:rPr lang="cs-CZ" i="1" dirty="0"/>
              <a:t>já</a:t>
            </a:r>
            <a:r>
              <a:rPr lang="cs-CZ" dirty="0"/>
              <a:t> vzhledem k normám, jež vymezují pole našich možností. </a:t>
            </a:r>
            <a:endParaRPr lang="cs-CZ" dirty="0" smtClean="0"/>
          </a:p>
          <a:p>
            <a:r>
              <a:rPr lang="cs-CZ" dirty="0"/>
              <a:t>Na místo, jemuž se subjekt těšil díky privilegiu poznávat sám sebe, je nyní dosazena </a:t>
            </a:r>
            <a:r>
              <a:rPr lang="cs-CZ" u="sng" dirty="0" err="1"/>
              <a:t>sebeformující</a:t>
            </a:r>
            <a:r>
              <a:rPr lang="cs-CZ" u="sng" dirty="0"/>
              <a:t> praxe</a:t>
            </a:r>
            <a:r>
              <a:rPr lang="cs-CZ" dirty="0"/>
              <a:t>, v níž si subjekt vytváří </a:t>
            </a:r>
            <a:r>
              <a:rPr lang="cs-CZ" i="1" dirty="0"/>
              <a:t>styl</a:t>
            </a:r>
            <a:r>
              <a:rPr lang="cs-CZ" dirty="0"/>
              <a:t> vlastní existence jako odpověď na to, co ho podmiňuje. </a:t>
            </a:r>
            <a:endParaRPr lang="cs-CZ" dirty="0" smtClean="0"/>
          </a:p>
          <a:p>
            <a:r>
              <a:rPr lang="cs-CZ" dirty="0"/>
              <a:t>důraz na takové modality „</a:t>
            </a:r>
            <a:r>
              <a:rPr lang="cs-CZ" dirty="0" err="1"/>
              <a:t>sebeformující</a:t>
            </a:r>
            <a:r>
              <a:rPr lang="cs-CZ" dirty="0"/>
              <a:t> praxe</a:t>
            </a:r>
            <a:r>
              <a:rPr lang="cs-CZ" dirty="0" smtClean="0"/>
              <a:t>“, </a:t>
            </a:r>
            <a:r>
              <a:rPr lang="cs-CZ" dirty="0"/>
              <a:t>které nejsou pouze subjektivním výrazem vnějších zákonů či obecně platných zákazů, ale </a:t>
            </a:r>
            <a:r>
              <a:rPr lang="cs-CZ" dirty="0" smtClean="0"/>
              <a:t>„</a:t>
            </a:r>
            <a:r>
              <a:rPr lang="cs-CZ" dirty="0"/>
              <a:t>vypracováním a stylizací aktivity, která patří k výkonu své vlastní moci a k praktickému uskutečňování své svobody.“ </a:t>
            </a:r>
            <a:endParaRPr lang="cs-CZ" dirty="0" smtClean="0"/>
          </a:p>
          <a:p>
            <a:pPr marL="914400" lvl="2" indent="0">
              <a:buNone/>
            </a:pPr>
            <a:r>
              <a:rPr lang="cs-CZ" i="1" dirty="0" smtClean="0"/>
              <a:t>(Užívání </a:t>
            </a:r>
            <a:r>
              <a:rPr lang="cs-CZ" i="1" dirty="0"/>
              <a:t>slastí</a:t>
            </a:r>
            <a:r>
              <a:rPr lang="cs-CZ" dirty="0"/>
              <a:t>, </a:t>
            </a:r>
            <a:r>
              <a:rPr lang="cs-CZ" dirty="0" smtClean="0"/>
              <a:t>cit. d., </a:t>
            </a:r>
            <a:r>
              <a:rPr lang="cs-CZ" dirty="0"/>
              <a:t>s. </a:t>
            </a:r>
            <a:r>
              <a:rPr lang="cs-CZ" dirty="0" smtClean="0"/>
              <a:t>34)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pPr marL="457200" lvl="1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12031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Sebefor</a:t>
            </a:r>
            <a:r>
              <a:rPr lang="it-IT" dirty="0" smtClean="0"/>
              <a:t>muj</a:t>
            </a:r>
            <a:r>
              <a:rPr lang="cs-CZ" dirty="0" err="1" smtClean="0"/>
              <a:t>ící</a:t>
            </a:r>
            <a:r>
              <a:rPr lang="cs-CZ" dirty="0" smtClean="0"/>
              <a:t> praxe &gt; sebe-poznání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„… velké obecné zákony – zákony obce, náboženství nebo přírody – sice stále platí, ale jako by jen zdálky načrtávaly velmi široký kruh, v jehož obvodu má praktické myšlení vymezit to, co je správné dělat.“</a:t>
            </a:r>
          </a:p>
          <a:p>
            <a:pPr marL="0" indent="0">
              <a:buNone/>
            </a:pPr>
            <a:r>
              <a:rPr lang="cs-CZ" dirty="0" smtClean="0"/>
              <a:t>	(</a:t>
            </a:r>
            <a:r>
              <a:rPr lang="cs-CZ" i="1" dirty="0" smtClean="0"/>
              <a:t>Užívání slastí</a:t>
            </a:r>
            <a:r>
              <a:rPr lang="cs-CZ" dirty="0" smtClean="0"/>
              <a:t>, cit. d., </a:t>
            </a:r>
            <a:r>
              <a:rPr lang="cs-CZ" dirty="0"/>
              <a:t>str. </a:t>
            </a:r>
            <a:r>
              <a:rPr lang="cs-CZ" dirty="0" smtClean="0"/>
              <a:t>85)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 smtClean="0"/>
              <a:t>Nadřazování </a:t>
            </a:r>
            <a:r>
              <a:rPr lang="cs-CZ" dirty="0"/>
              <a:t>principu </a:t>
            </a:r>
            <a:r>
              <a:rPr lang="cs-CZ" i="1" dirty="0" err="1"/>
              <a:t>epimeleia</a:t>
            </a:r>
            <a:r>
              <a:rPr lang="cs-CZ" i="1" dirty="0"/>
              <a:t> </a:t>
            </a:r>
            <a:r>
              <a:rPr lang="cs-CZ" i="1" dirty="0" err="1"/>
              <a:t>heautú</a:t>
            </a:r>
            <a:r>
              <a:rPr lang="cs-CZ" dirty="0"/>
              <a:t> oproti tradiční maximě </a:t>
            </a:r>
            <a:r>
              <a:rPr lang="cs-CZ" i="1" dirty="0" err="1"/>
              <a:t>gnóthi</a:t>
            </a:r>
            <a:r>
              <a:rPr lang="cs-CZ" i="1" dirty="0"/>
              <a:t> </a:t>
            </a:r>
            <a:r>
              <a:rPr lang="cs-CZ" i="1" dirty="0" err="1"/>
              <a:t>seauton</a:t>
            </a:r>
            <a:r>
              <a:rPr lang="cs-CZ" dirty="0"/>
              <a:t> 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Delfský </a:t>
            </a:r>
            <a:r>
              <a:rPr lang="cs-CZ" dirty="0"/>
              <a:t>imperativ „uč se poznávat sebe sama“ </a:t>
            </a:r>
            <a:r>
              <a:rPr lang="cs-CZ" dirty="0" smtClean="0"/>
              <a:t>je nutno vykládat v kontextu </a:t>
            </a:r>
            <a:r>
              <a:rPr lang="cs-CZ" dirty="0"/>
              <a:t>práce, kterou je na sobě třeba </a:t>
            </a:r>
            <a:r>
              <a:rPr lang="cs-CZ" dirty="0" smtClean="0"/>
              <a:t>vykonat: </a:t>
            </a:r>
          </a:p>
          <a:p>
            <a:pPr marL="0" indent="0">
              <a:buNone/>
            </a:pPr>
            <a:r>
              <a:rPr lang="cs-CZ" dirty="0" smtClean="0"/>
              <a:t>	„subjekt </a:t>
            </a:r>
            <a:r>
              <a:rPr lang="cs-CZ" dirty="0"/>
              <a:t>nemůže dosáhnout přístupu k pravdě jinak než tím, že </a:t>
            </a:r>
            <a:r>
              <a:rPr lang="cs-CZ" dirty="0" smtClean="0"/>
              <a:t>	nejprve realizuje </a:t>
            </a:r>
            <a:r>
              <a:rPr lang="cs-CZ" dirty="0"/>
              <a:t>na sobě samém jisté dílo, které jej učiní schopným </a:t>
            </a:r>
            <a:r>
              <a:rPr lang="cs-CZ" dirty="0" smtClean="0"/>
              <a:t>	poznat </a:t>
            </a:r>
            <a:r>
              <a:rPr lang="cs-CZ" dirty="0"/>
              <a:t>pravdu.“ </a:t>
            </a:r>
          </a:p>
          <a:p>
            <a:pPr marL="457200" lvl="1" indent="0">
              <a:buNone/>
            </a:pPr>
            <a:r>
              <a:rPr lang="cs-CZ" dirty="0" smtClean="0"/>
              <a:t>	(„</a:t>
            </a:r>
            <a:r>
              <a:rPr lang="cs-CZ" dirty="0"/>
              <a:t>O Genealogii etiky“, in: </a:t>
            </a:r>
            <a:r>
              <a:rPr lang="cs-CZ" i="1" dirty="0"/>
              <a:t>Myšlení </a:t>
            </a:r>
            <a:r>
              <a:rPr lang="cs-CZ" i="1" dirty="0" smtClean="0"/>
              <a:t>vnějšku</a:t>
            </a:r>
            <a:r>
              <a:rPr lang="cs-CZ" dirty="0" smtClean="0"/>
              <a:t>, </a:t>
            </a:r>
            <a:r>
              <a:rPr lang="cs-CZ" dirty="0"/>
              <a:t>s. </a:t>
            </a:r>
            <a:r>
              <a:rPr lang="cs-CZ" dirty="0" smtClean="0"/>
              <a:t>297)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3289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>
                <a:ea typeface="ＭＳ Ｐゴシック" panose="020B0600070205080204" pitchFamily="34" charset="-128"/>
              </a:rPr>
              <a:t>Foucaultova genealogie „jáství“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cs-CZ" sz="2400" dirty="0"/>
              <a:t>a) </a:t>
            </a:r>
            <a:r>
              <a:rPr lang="cs-CZ" sz="2400" b="1" dirty="0"/>
              <a:t>etický základ</a:t>
            </a:r>
            <a:r>
              <a:rPr lang="cs-CZ" sz="2400" dirty="0"/>
              <a:t> (</a:t>
            </a:r>
            <a:r>
              <a:rPr lang="cs-CZ" sz="2400" i="1" dirty="0"/>
              <a:t>substance </a:t>
            </a:r>
            <a:r>
              <a:rPr lang="cs-CZ" sz="2400" i="1" dirty="0" err="1"/>
              <a:t>éthique</a:t>
            </a:r>
            <a:r>
              <a:rPr lang="cs-CZ" sz="2400" dirty="0"/>
              <a:t>)</a:t>
            </a:r>
          </a:p>
          <a:p>
            <a:pPr>
              <a:defRPr/>
            </a:pPr>
            <a:r>
              <a:rPr lang="cs-CZ" sz="2400" i="1" dirty="0"/>
              <a:t>jakou část sebe sama chci ovládnout?</a:t>
            </a:r>
            <a:endParaRPr lang="cs-CZ" sz="2400" dirty="0"/>
          </a:p>
          <a:p>
            <a:pPr marL="0" indent="0">
              <a:buNone/>
              <a:defRPr/>
            </a:pPr>
            <a:r>
              <a:rPr lang="cs-CZ" sz="2400" dirty="0"/>
              <a:t>b)</a:t>
            </a:r>
            <a:r>
              <a:rPr lang="cs-CZ" sz="2400" i="1" dirty="0"/>
              <a:t> </a:t>
            </a:r>
            <a:r>
              <a:rPr lang="cs-CZ" sz="2400" b="1" dirty="0"/>
              <a:t>způsob podmanění</a:t>
            </a:r>
            <a:r>
              <a:rPr lang="cs-CZ" sz="2400" dirty="0"/>
              <a:t> (</a:t>
            </a:r>
            <a:r>
              <a:rPr lang="cs-CZ" sz="2400" i="1" dirty="0"/>
              <a:t>mode </a:t>
            </a:r>
            <a:r>
              <a:rPr lang="cs-CZ" sz="2400" i="1" dirty="0" err="1"/>
              <a:t>d’assujettissment</a:t>
            </a:r>
            <a:r>
              <a:rPr lang="cs-CZ" sz="2400" dirty="0"/>
              <a:t>) </a:t>
            </a:r>
          </a:p>
          <a:p>
            <a:pPr>
              <a:defRPr/>
            </a:pPr>
            <a:r>
              <a:rPr lang="cs-CZ" sz="2400" i="1" dirty="0"/>
              <a:t>ve jménu jakého pravidla či zákona na sobě tuto práci vykonávám? </a:t>
            </a:r>
            <a:r>
              <a:rPr lang="cs-CZ" sz="2400" dirty="0"/>
              <a:t>  </a:t>
            </a:r>
          </a:p>
          <a:p>
            <a:pPr marL="0" indent="0">
              <a:buNone/>
              <a:defRPr/>
            </a:pPr>
            <a:r>
              <a:rPr lang="cs-CZ" sz="2400" dirty="0"/>
              <a:t>c) </a:t>
            </a:r>
            <a:r>
              <a:rPr lang="cs-CZ" sz="2400" b="1" dirty="0" err="1"/>
              <a:t>sebeformující</a:t>
            </a:r>
            <a:r>
              <a:rPr lang="cs-CZ" sz="2400" b="1" dirty="0"/>
              <a:t> praxe</a:t>
            </a:r>
            <a:r>
              <a:rPr lang="cs-CZ" sz="2400" dirty="0"/>
              <a:t> / asketismus (</a:t>
            </a:r>
            <a:r>
              <a:rPr lang="cs-CZ" sz="2400" i="1" dirty="0" err="1"/>
              <a:t>pratiques</a:t>
            </a:r>
            <a:r>
              <a:rPr lang="cs-CZ" sz="2400" i="1" dirty="0"/>
              <a:t> de </a:t>
            </a:r>
            <a:r>
              <a:rPr lang="cs-CZ" sz="2400" i="1" dirty="0" err="1"/>
              <a:t>soi</a:t>
            </a:r>
            <a:r>
              <a:rPr lang="cs-CZ" sz="2400" dirty="0"/>
              <a:t>)</a:t>
            </a:r>
          </a:p>
          <a:p>
            <a:pPr>
              <a:defRPr/>
            </a:pPr>
            <a:r>
              <a:rPr lang="cs-CZ" sz="2400" i="1" dirty="0"/>
              <a:t>jaké konkrétní, každodenní techniky ovládnutí jsou k tomu využity?</a:t>
            </a:r>
          </a:p>
          <a:p>
            <a:pPr marL="0" indent="0">
              <a:buNone/>
              <a:defRPr/>
            </a:pPr>
            <a:r>
              <a:rPr lang="cs-CZ" sz="2400" dirty="0"/>
              <a:t>d) </a:t>
            </a:r>
            <a:r>
              <a:rPr lang="cs-CZ" sz="2400" b="1" dirty="0"/>
              <a:t>morální teleologie </a:t>
            </a:r>
            <a:r>
              <a:rPr lang="cs-CZ" sz="2400" dirty="0"/>
              <a:t>(</a:t>
            </a:r>
            <a:r>
              <a:rPr lang="cs-CZ" sz="2400" i="1" dirty="0" err="1"/>
              <a:t>téléologie</a:t>
            </a:r>
            <a:r>
              <a:rPr lang="cs-CZ" sz="2400" i="1" dirty="0"/>
              <a:t> </a:t>
            </a:r>
            <a:r>
              <a:rPr lang="cs-CZ" sz="2400" i="1" dirty="0" err="1"/>
              <a:t>morale</a:t>
            </a:r>
            <a:r>
              <a:rPr lang="cs-CZ" sz="2400" dirty="0"/>
              <a:t>)</a:t>
            </a:r>
          </a:p>
          <a:p>
            <a:pPr>
              <a:defRPr/>
            </a:pPr>
            <a:r>
              <a:rPr lang="cs-CZ" sz="2400" i="1" dirty="0"/>
              <a:t>s jakým cílem se pokouším ovládnout své já? 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945843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Vyznání těla - IV. díl </a:t>
            </a:r>
            <a:r>
              <a:rPr lang="cs-CZ" i="1" dirty="0" smtClean="0"/>
              <a:t>Dějin sexuality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431727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u="sng" dirty="0"/>
              <a:t>Původní rozvrh: </a:t>
            </a:r>
          </a:p>
          <a:p>
            <a:pPr marL="514350" indent="-514350">
              <a:buAutoNum type="arabicParenR"/>
            </a:pPr>
            <a:r>
              <a:rPr lang="cs-CZ" dirty="0" smtClean="0"/>
              <a:t>Vůle </a:t>
            </a:r>
            <a:r>
              <a:rPr lang="cs-CZ" dirty="0"/>
              <a:t>k </a:t>
            </a:r>
            <a:r>
              <a:rPr lang="cs-CZ" dirty="0" smtClean="0"/>
              <a:t>vědění</a:t>
            </a:r>
          </a:p>
          <a:p>
            <a:pPr marL="514350" indent="-514350">
              <a:buAutoNum type="arabicParenR"/>
            </a:pPr>
            <a:r>
              <a:rPr lang="cs-CZ" dirty="0" smtClean="0"/>
              <a:t>Tělesnost </a:t>
            </a:r>
            <a:r>
              <a:rPr lang="cs-CZ" dirty="0"/>
              <a:t>a tělo </a:t>
            </a:r>
            <a:endParaRPr lang="cs-CZ" dirty="0" smtClean="0"/>
          </a:p>
          <a:p>
            <a:pPr marL="514350" indent="-514350">
              <a:buAutoNum type="arabicParenR"/>
            </a:pPr>
            <a:r>
              <a:rPr lang="cs-CZ" dirty="0" smtClean="0"/>
              <a:t>Křížová </a:t>
            </a:r>
            <a:r>
              <a:rPr lang="cs-CZ" dirty="0"/>
              <a:t>výprava dětí </a:t>
            </a:r>
            <a:endParaRPr lang="cs-CZ" dirty="0" smtClean="0"/>
          </a:p>
          <a:p>
            <a:pPr marL="514350" indent="-514350">
              <a:buAutoNum type="arabicParenR"/>
            </a:pPr>
            <a:r>
              <a:rPr lang="cs-CZ" dirty="0" smtClean="0"/>
              <a:t>Žena</a:t>
            </a:r>
            <a:r>
              <a:rPr lang="cs-CZ" dirty="0"/>
              <a:t>, matka a </a:t>
            </a:r>
            <a:r>
              <a:rPr lang="cs-CZ" dirty="0" smtClean="0"/>
              <a:t>hysterička</a:t>
            </a:r>
          </a:p>
          <a:p>
            <a:pPr marL="514350" indent="-514350">
              <a:buAutoNum type="arabicParenR"/>
            </a:pPr>
            <a:r>
              <a:rPr lang="cs-CZ" dirty="0" smtClean="0"/>
              <a:t>Úchyláci</a:t>
            </a:r>
          </a:p>
          <a:p>
            <a:pPr marL="514350" indent="-514350">
              <a:buAutoNum type="arabicParenR"/>
            </a:pPr>
            <a:r>
              <a:rPr lang="cs-CZ" dirty="0" smtClean="0"/>
              <a:t>Populace </a:t>
            </a:r>
            <a:r>
              <a:rPr lang="cs-CZ" dirty="0"/>
              <a:t>a rasa</a:t>
            </a:r>
          </a:p>
          <a:p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5658394" y="1825625"/>
            <a:ext cx="522514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u="sng" dirty="0" smtClean="0"/>
              <a:t>Nový rozvrh:</a:t>
            </a:r>
          </a:p>
          <a:p>
            <a:endParaRPr lang="cs-CZ" sz="2800" u="sng" dirty="0" smtClean="0"/>
          </a:p>
          <a:p>
            <a:r>
              <a:rPr lang="cs-CZ" sz="2800" dirty="0"/>
              <a:t>Dějiny sexuality I - Vůle k vědění</a:t>
            </a:r>
          </a:p>
          <a:p>
            <a:r>
              <a:rPr lang="cs-CZ" sz="2800" dirty="0"/>
              <a:t>Dějiny sexuality II – Užívání slastí</a:t>
            </a:r>
          </a:p>
          <a:p>
            <a:r>
              <a:rPr lang="cs-CZ" sz="2800" dirty="0"/>
              <a:t>Dějiny sexuality III – Péče o sebe</a:t>
            </a:r>
          </a:p>
          <a:p>
            <a:r>
              <a:rPr lang="cs-CZ" sz="2800" dirty="0"/>
              <a:t>[Dějiny sexuality IV – Vyznání těla]</a:t>
            </a:r>
          </a:p>
          <a:p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69984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Ranně </a:t>
            </a:r>
            <a:r>
              <a:rPr lang="cs-CZ" dirty="0"/>
              <a:t>křesťanská forma péče o </a:t>
            </a:r>
            <a:r>
              <a:rPr lang="cs-CZ" dirty="0" smtClean="0"/>
              <a:t>sebe</a:t>
            </a:r>
            <a:r>
              <a:rPr lang="cs-CZ" dirty="0"/>
              <a:t>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Etická substance – touhy ukryté hluboko v srdci</a:t>
            </a:r>
          </a:p>
          <a:p>
            <a:r>
              <a:rPr lang="cs-CZ" dirty="0"/>
              <a:t>Způsob podřízení – podrobit se vůli druhého, dodržovat Boží zákon</a:t>
            </a:r>
          </a:p>
          <a:p>
            <a:pPr lvl="1"/>
            <a:r>
              <a:rPr lang="cs-CZ" dirty="0"/>
              <a:t>Pro křesťany se podmanění utváří na základě uznání Božího zákona a poslušnosti vůči němu.</a:t>
            </a:r>
          </a:p>
          <a:p>
            <a:r>
              <a:rPr lang="cs-CZ" dirty="0"/>
              <a:t>Sebe-formující praxe – askese, ale zejména vyznání „říkat pravdu o sobě samém“</a:t>
            </a:r>
          </a:p>
          <a:p>
            <a:r>
              <a:rPr lang="cs-CZ" dirty="0"/>
              <a:t>Morální teleologie – dosáhnout života čistého, a v tomto ohledu nesmrtelného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0071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Althusser</a:t>
            </a:r>
            <a:r>
              <a:rPr lang="cs-CZ" b="1" dirty="0"/>
              <a:t> a </a:t>
            </a:r>
            <a:r>
              <a:rPr lang="cs-CZ" b="1" dirty="0" smtClean="0"/>
              <a:t>Butler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Butler: „Říci </a:t>
            </a:r>
            <a:r>
              <a:rPr lang="cs-CZ" dirty="0"/>
              <a:t>pravdu o sobě něco stojí, a cena, kterou je třeba zaplatit, odpovídá suspenzi kritického vztahu k režimu pravdy, v němž žijeme.“ </a:t>
            </a:r>
            <a:r>
              <a:rPr lang="cs-CZ" dirty="0" smtClean="0"/>
              <a:t>(</a:t>
            </a:r>
            <a:r>
              <a:rPr lang="cs-CZ" i="1" dirty="0" err="1" smtClean="0"/>
              <a:t>Giving</a:t>
            </a:r>
            <a:r>
              <a:rPr lang="cs-CZ" i="1" dirty="0" smtClean="0"/>
              <a:t> </a:t>
            </a:r>
            <a:r>
              <a:rPr lang="cs-CZ" i="1" dirty="0" err="1" smtClean="0"/>
              <a:t>an</a:t>
            </a:r>
            <a:r>
              <a:rPr lang="cs-CZ" i="1" dirty="0" smtClean="0"/>
              <a:t> </a:t>
            </a:r>
            <a:r>
              <a:rPr lang="cs-CZ" i="1" dirty="0" err="1" smtClean="0"/>
              <a:t>account</a:t>
            </a:r>
            <a:r>
              <a:rPr lang="cs-CZ" i="1" dirty="0" smtClean="0"/>
              <a:t> of </a:t>
            </a:r>
            <a:r>
              <a:rPr lang="cs-CZ" i="1" dirty="0" err="1" smtClean="0"/>
              <a:t>oneself</a:t>
            </a:r>
            <a:r>
              <a:rPr lang="cs-CZ" i="1" dirty="0" smtClean="0"/>
              <a:t>)</a:t>
            </a:r>
          </a:p>
          <a:p>
            <a:r>
              <a:rPr lang="cs-CZ" dirty="0" err="1" smtClean="0"/>
              <a:t>Althusser</a:t>
            </a:r>
            <a:r>
              <a:rPr lang="cs-CZ" dirty="0" smtClean="0"/>
              <a:t>:</a:t>
            </a:r>
            <a:r>
              <a:rPr lang="cs-CZ" i="1" dirty="0" smtClean="0"/>
              <a:t> </a:t>
            </a:r>
            <a:r>
              <a:rPr lang="cs-CZ" dirty="0"/>
              <a:t>„Scéna interpelace“: je to scéna, na níž je určitý jednotlivec osloven, načež se otočí a </a:t>
            </a:r>
            <a:r>
              <a:rPr lang="cs-CZ" dirty="0" smtClean="0"/>
              <a:t>tím:</a:t>
            </a:r>
            <a:endParaRPr lang="cs-CZ" dirty="0"/>
          </a:p>
          <a:p>
            <a:pPr marL="457200" lvl="1" indent="0">
              <a:buNone/>
            </a:pPr>
            <a:r>
              <a:rPr lang="cs-CZ" dirty="0"/>
              <a:t>a) přijme podmínky, v nichž je osloven</a:t>
            </a:r>
          </a:p>
          <a:p>
            <a:pPr marL="457200" lvl="1" indent="0">
              <a:buNone/>
            </a:pPr>
            <a:r>
              <a:rPr lang="cs-CZ" dirty="0"/>
              <a:t>b) stává se subjektem.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945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299</Words>
  <Application>Microsoft Office PowerPoint</Application>
  <PresentationFormat>Širokoúhlá obrazovka</PresentationFormat>
  <Paragraphs>66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5" baseType="lpstr">
      <vt:lpstr>MS PGothic</vt:lpstr>
      <vt:lpstr>Arial</vt:lpstr>
      <vt:lpstr>Calibri</vt:lpstr>
      <vt:lpstr>Calibri Light</vt:lpstr>
      <vt:lpstr>Motiv Office</vt:lpstr>
      <vt:lpstr>Foucault, techniky subjektivace a objev niternosti</vt:lpstr>
      <vt:lpstr>Subjekt jako výsledek, nikoli jako základ</vt:lpstr>
      <vt:lpstr>Subjektivizace jedince ve vztahu k normám</vt:lpstr>
      <vt:lpstr>Užívání slastí a Péče o sebe (D.S. II + III)</vt:lpstr>
      <vt:lpstr>Sebeformující praxe &gt; sebe-poznání</vt:lpstr>
      <vt:lpstr>Foucaultova genealogie „jáství“</vt:lpstr>
      <vt:lpstr>Vyznání těla - IV. díl Dějin sexuality</vt:lpstr>
      <vt:lpstr>Ranně křesťanská forma péče o sebe:</vt:lpstr>
      <vt:lpstr>Althusser a Butler</vt:lpstr>
      <vt:lpstr>Meze narativní identity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Ondrej Svec</dc:creator>
  <cp:lastModifiedBy>Ondrej Svec</cp:lastModifiedBy>
  <cp:revision>7</cp:revision>
  <dcterms:created xsi:type="dcterms:W3CDTF">2018-04-25T09:17:58Z</dcterms:created>
  <dcterms:modified xsi:type="dcterms:W3CDTF">2018-05-16T09:13:55Z</dcterms:modified>
</cp:coreProperties>
</file>