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1" r:id="rId5"/>
    <p:sldId id="270" r:id="rId6"/>
    <p:sldId id="289" r:id="rId7"/>
    <p:sldId id="259" r:id="rId8"/>
    <p:sldId id="288" r:id="rId9"/>
    <p:sldId id="273" r:id="rId10"/>
    <p:sldId id="272" r:id="rId11"/>
    <p:sldId id="290" r:id="rId12"/>
    <p:sldId id="274" r:id="rId13"/>
    <p:sldId id="276" r:id="rId14"/>
    <p:sldId id="277" r:id="rId15"/>
    <p:sldId id="275" r:id="rId16"/>
    <p:sldId id="283" r:id="rId17"/>
    <p:sldId id="285" r:id="rId18"/>
    <p:sldId id="280" r:id="rId19"/>
    <p:sldId id="281" r:id="rId20"/>
    <p:sldId id="282" r:id="rId21"/>
    <p:sldId id="284" r:id="rId22"/>
    <p:sldId id="287" r:id="rId23"/>
    <p:sldId id="260" r:id="rId24"/>
    <p:sldId id="261" r:id="rId25"/>
    <p:sldId id="262" r:id="rId26"/>
    <p:sldId id="293" r:id="rId27"/>
    <p:sldId id="263" r:id="rId28"/>
    <p:sldId id="264" r:id="rId29"/>
    <p:sldId id="265" r:id="rId30"/>
    <p:sldId id="292" r:id="rId31"/>
    <p:sldId id="299" r:id="rId32"/>
    <p:sldId id="294" r:id="rId33"/>
    <p:sldId id="295" r:id="rId34"/>
    <p:sldId id="298" r:id="rId35"/>
    <p:sldId id="266" r:id="rId36"/>
    <p:sldId id="267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60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</a:t>
            </a:r>
            <a:br>
              <a:rPr lang="cs-CZ" dirty="0"/>
            </a:br>
            <a:r>
              <a:rPr lang="cs-CZ" dirty="0" smtClean="0"/>
              <a:t>konstrukce BP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4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techniky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vnitřní podmínky</a:t>
            </a:r>
          </a:p>
          <a:p>
            <a:endParaRPr lang="cs-CZ" dirty="0"/>
          </a:p>
          <a:p>
            <a:r>
              <a:rPr lang="cs-CZ" dirty="0"/>
              <a:t>vnější podmínky</a:t>
            </a:r>
          </a:p>
          <a:p>
            <a:endParaRPr lang="cs-CZ" dirty="0"/>
          </a:p>
          <a:p>
            <a:r>
              <a:rPr lang="cs-CZ" dirty="0"/>
              <a:t>kombinace</a:t>
            </a:r>
          </a:p>
        </p:txBody>
      </p:sp>
    </p:spTree>
    <p:extLst>
      <p:ext uri="{BB962C8B-B14F-4D97-AF65-F5344CB8AC3E}">
        <p14:creationId xmlns:p14="http://schemas.microsoft.com/office/powerpoint/2010/main" val="96665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dobrý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50392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nápad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já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20% průzkum trhu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20% marketing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strategický plán</a:t>
            </a:r>
          </a:p>
          <a:p>
            <a:pPr marL="0" indent="0">
              <a:buNone/>
            </a:pPr>
            <a:r>
              <a:rPr lang="cs-CZ" dirty="0"/>
              <a:t>        (pravidla, směrnice, operace, postupy)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30% průzkum trhu mezi zákazníky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</a:t>
            </a:r>
            <a:r>
              <a:rPr lang="cs-CZ" sz="2400" dirty="0"/>
              <a:t>C. </a:t>
            </a:r>
            <a:r>
              <a:rPr lang="cs-CZ" sz="2400" dirty="0" err="1"/>
              <a:t>Todd</a:t>
            </a:r>
            <a:r>
              <a:rPr lang="cs-CZ" sz="2400" dirty="0"/>
              <a:t> : Start up. </a:t>
            </a:r>
            <a:r>
              <a:rPr lang="cs-CZ" sz="2400" dirty="0" err="1"/>
              <a:t>How</a:t>
            </a:r>
            <a:r>
              <a:rPr lang="cs-CZ" sz="2400" dirty="0"/>
              <a:t> to </a:t>
            </a:r>
            <a:r>
              <a:rPr lang="cs-CZ" sz="2400" dirty="0" err="1"/>
              <a:t>Build</a:t>
            </a:r>
            <a:r>
              <a:rPr lang="cs-CZ" sz="2400" dirty="0"/>
              <a:t> a Business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604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výzkum</a:t>
            </a:r>
            <a:br>
              <a:rPr lang="cs-CZ" dirty="0"/>
            </a:br>
            <a:r>
              <a:rPr lang="cs-CZ" dirty="0"/>
              <a:t>hodnota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průzkum trhu</a:t>
            </a:r>
          </a:p>
          <a:p>
            <a:endParaRPr lang="cs-CZ" dirty="0"/>
          </a:p>
          <a:p>
            <a:r>
              <a:rPr lang="cs-CZ" dirty="0"/>
              <a:t>testování hypotéz</a:t>
            </a:r>
          </a:p>
          <a:p>
            <a:endParaRPr lang="cs-CZ" dirty="0"/>
          </a:p>
          <a:p>
            <a:r>
              <a:rPr lang="cs-CZ" dirty="0"/>
              <a:t>sledování indikátorů</a:t>
            </a:r>
          </a:p>
          <a:p>
            <a:endParaRPr lang="cs-CZ" dirty="0"/>
          </a:p>
          <a:p>
            <a:r>
              <a:rPr lang="cs-CZ" dirty="0"/>
              <a:t>predikční mapy</a:t>
            </a:r>
          </a:p>
        </p:txBody>
      </p:sp>
    </p:spTree>
    <p:extLst>
      <p:ext uri="{BB962C8B-B14F-4D97-AF65-F5344CB8AC3E}">
        <p14:creationId xmlns:p14="http://schemas.microsoft.com/office/powerpoint/2010/main" val="105636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intenzivní a inteligentní používání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3694436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hodnota informace</a:t>
            </a:r>
            <a:br>
              <a:rPr lang="cs-CZ" dirty="0"/>
            </a:br>
            <a:r>
              <a:rPr lang="cs-CZ" dirty="0"/>
              <a:t>(matematická teorie komunikace)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Statistická pravděpodobnost určitého signálu či znaku na vstupu určitého systému.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      čím je menší </a:t>
            </a:r>
            <a:r>
              <a:rPr lang="cs-CZ" dirty="0"/>
              <a:t>pravděpodobnost daného znaku,   </a:t>
            </a:r>
          </a:p>
          <a:p>
            <a:pPr marL="0" indent="0">
              <a:buNone/>
            </a:pPr>
            <a:r>
              <a:rPr lang="cs-CZ" dirty="0"/>
              <a:t>           </a:t>
            </a:r>
            <a:r>
              <a:rPr lang="cs-CZ" b="1" dirty="0"/>
              <a:t>tím větší </a:t>
            </a:r>
            <a:r>
              <a:rPr lang="cs-CZ" dirty="0"/>
              <a:t>má takzvanou informační hodnotu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Claude Shannon</a:t>
            </a:r>
          </a:p>
        </p:txBody>
      </p:sp>
    </p:spTree>
    <p:extLst>
      <p:ext uri="{BB962C8B-B14F-4D97-AF65-F5344CB8AC3E}">
        <p14:creationId xmlns:p14="http://schemas.microsoft.com/office/powerpoint/2010/main" val="2006124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data (zachycené a „pochopené“ signály)</a:t>
            </a:r>
          </a:p>
          <a:p>
            <a:endParaRPr lang="cs-CZ" dirty="0"/>
          </a:p>
          <a:p>
            <a:r>
              <a:rPr lang="cs-CZ" dirty="0"/>
              <a:t>informace (přiřazení smyslu a významu datům)</a:t>
            </a:r>
          </a:p>
          <a:p>
            <a:endParaRPr lang="cs-CZ" dirty="0"/>
          </a:p>
          <a:p>
            <a:r>
              <a:rPr lang="cs-CZ" dirty="0"/>
              <a:t>znalosti (podmínka, nebo následek?)</a:t>
            </a:r>
          </a:p>
        </p:txBody>
      </p:sp>
    </p:spTree>
    <p:extLst>
      <p:ext uri="{BB962C8B-B14F-4D97-AF65-F5344CB8AC3E}">
        <p14:creationId xmlns:p14="http://schemas.microsoft.com/office/powerpoint/2010/main" val="2552883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jako vjem/</a:t>
            </a:r>
            <a:r>
              <a:rPr lang="cs-CZ" dirty="0" err="1"/>
              <a:t>působek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Sémiotika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syntaktická relevance  - SIGNÁLY /ZNAKY</a:t>
            </a:r>
          </a:p>
          <a:p>
            <a:pPr marL="0" indent="0">
              <a:buNone/>
            </a:pPr>
            <a:r>
              <a:rPr lang="cs-CZ" dirty="0"/>
              <a:t>   (detekce a porozumění vjemu subjektem)</a:t>
            </a:r>
          </a:p>
          <a:p>
            <a:endParaRPr lang="cs-CZ" dirty="0"/>
          </a:p>
          <a:p>
            <a:r>
              <a:rPr lang="cs-CZ" dirty="0"/>
              <a:t>sémantická relevance - DATA</a:t>
            </a:r>
          </a:p>
          <a:p>
            <a:pPr marL="0" indent="0">
              <a:buNone/>
            </a:pPr>
            <a:r>
              <a:rPr lang="cs-CZ" dirty="0"/>
              <a:t>   (rozeznání smyslu a interpretace)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pragmatická relevance - INFORMACE</a:t>
            </a:r>
          </a:p>
          <a:p>
            <a:pPr marL="0" indent="0">
              <a:buNone/>
            </a:pPr>
            <a:r>
              <a:rPr lang="cs-CZ" dirty="0"/>
              <a:t>   (význam informace pro subjekt -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1434849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pragmatická relevance a emotivní podtext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„Nezaměstnaných příliš nepřibývá.“ </a:t>
            </a:r>
          </a:p>
          <a:p>
            <a:endParaRPr lang="cs-CZ" dirty="0"/>
          </a:p>
          <a:p>
            <a:r>
              <a:rPr lang="cs-CZ" dirty="0"/>
              <a:t>„Nezaměstnaných stále neubývá.“ </a:t>
            </a:r>
          </a:p>
          <a:p>
            <a:endParaRPr lang="cs-CZ" dirty="0"/>
          </a:p>
          <a:p>
            <a:r>
              <a:rPr lang="cs-CZ" dirty="0"/>
              <a:t>„Nezaměstnaných je téměř stále stejně.“ </a:t>
            </a:r>
          </a:p>
        </p:txBody>
      </p:sp>
    </p:spTree>
    <p:extLst>
      <p:ext uri="{BB962C8B-B14F-4D97-AF65-F5344CB8AC3E}">
        <p14:creationId xmlns:p14="http://schemas.microsoft.com/office/powerpoint/2010/main" val="176182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 P. </a:t>
            </a:r>
            <a:r>
              <a:rPr lang="cs-CZ" dirty="0" err="1"/>
              <a:t>Drucker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potřebné pro konverzi dat v informace. </a:t>
            </a:r>
          </a:p>
        </p:txBody>
      </p:sp>
    </p:spTree>
    <p:extLst>
      <p:ext uri="{BB962C8B-B14F-4D97-AF65-F5344CB8AC3E}">
        <p14:creationId xmlns:p14="http://schemas.microsoft.com/office/powerpoint/2010/main" val="258532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znalosti: R.M. </a:t>
            </a:r>
            <a:r>
              <a:rPr lang="cs-CZ" dirty="0" err="1"/>
              <a:t>Hayes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výsledek </a:t>
            </a:r>
            <a:r>
              <a:rPr lang="cs-CZ" b="1" dirty="0"/>
              <a:t>porozumění</a:t>
            </a:r>
            <a:r>
              <a:rPr lang="cs-CZ" dirty="0"/>
              <a:t> informaci, která byla právě  </a:t>
            </a:r>
          </a:p>
          <a:p>
            <a:pPr marL="0" indent="0">
              <a:buNone/>
            </a:pPr>
            <a:r>
              <a:rPr lang="cs-CZ" dirty="0"/>
              <a:t>     sdělena, a její </a:t>
            </a:r>
            <a:r>
              <a:rPr lang="cs-CZ" b="1" dirty="0"/>
              <a:t>integrace</a:t>
            </a:r>
            <a:r>
              <a:rPr lang="cs-CZ" dirty="0"/>
              <a:t> s dřívějšími informacemi. </a:t>
            </a:r>
          </a:p>
        </p:txBody>
      </p:sp>
    </p:spTree>
    <p:extLst>
      <p:ext uri="{BB962C8B-B14F-4D97-AF65-F5344CB8AC3E}">
        <p14:creationId xmlns:p14="http://schemas.microsoft.com/office/powerpoint/2010/main" val="142659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                          </a:t>
            </a:r>
          </a:p>
          <a:p>
            <a:pPr marL="0" indent="0">
              <a:buNone/>
            </a:pPr>
            <a:r>
              <a:rPr lang="cs-CZ"/>
              <a:t>                                   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Nač nezapomenout při sestavování BP?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Prezentace BP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Podnikatelský plán a strategie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(Srpová, J.; Svobodová, I.; Skopal, P:; Orlík, T.)</a:t>
            </a:r>
          </a:p>
        </p:txBody>
      </p:sp>
    </p:spTree>
    <p:extLst>
      <p:ext uri="{BB962C8B-B14F-4D97-AF65-F5344CB8AC3E}">
        <p14:creationId xmlns:p14="http://schemas.microsoft.com/office/powerpoint/2010/main" val="2982766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O. Šlapák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sepětí s popisem jejich </a:t>
            </a:r>
            <a:r>
              <a:rPr lang="cs-CZ" b="1" dirty="0"/>
              <a:t>používání,</a:t>
            </a:r>
            <a:r>
              <a:rPr lang="cs-CZ" dirty="0"/>
              <a:t> které je dále uchopitelné jen přes studium vyšší mozkové činnosti a pravděpodobně i se studiem </a:t>
            </a:r>
            <a:r>
              <a:rPr lang="cs-CZ" b="1" dirty="0"/>
              <a:t>emocí</a:t>
            </a:r>
            <a:r>
              <a:rPr lang="cs-CZ" dirty="0"/>
              <a:t>, neboť </a:t>
            </a:r>
            <a:r>
              <a:rPr lang="cs-CZ" b="1" dirty="0"/>
              <a:t>myšlení je jimi ovlivňováno</a:t>
            </a:r>
          </a:p>
        </p:txBody>
      </p:sp>
    </p:spTree>
    <p:extLst>
      <p:ext uri="{BB962C8B-B14F-4D97-AF65-F5344CB8AC3E}">
        <p14:creationId xmlns:p14="http://schemas.microsoft.com/office/powerpoint/2010/main" val="2110450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informace o tom, jak využít jiné informace a data</a:t>
            </a:r>
          </a:p>
          <a:p>
            <a:pPr marL="0" indent="0">
              <a:buNone/>
            </a:pPr>
            <a:r>
              <a:rPr lang="cs-CZ" dirty="0"/>
              <a:t>             (a to i ve vzájemných kombinacích)</a:t>
            </a:r>
          </a:p>
          <a:p>
            <a:pPr marL="0" indent="0">
              <a:buNone/>
            </a:pPr>
            <a:r>
              <a:rPr lang="cs-CZ" dirty="0"/>
              <a:t>                   v různých životních situacích</a:t>
            </a:r>
          </a:p>
        </p:txBody>
      </p:sp>
    </p:spTree>
    <p:extLst>
      <p:ext uri="{BB962C8B-B14F-4D97-AF65-F5344CB8AC3E}">
        <p14:creationId xmlns:p14="http://schemas.microsoft.com/office/powerpoint/2010/main" val="2668716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emoce na obou stranách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interpretace zprávy</a:t>
            </a:r>
          </a:p>
          <a:p>
            <a:r>
              <a:rPr lang="cs-CZ" dirty="0"/>
              <a:t> využití informací a znalostí </a:t>
            </a:r>
          </a:p>
          <a:p>
            <a:r>
              <a:rPr lang="cs-CZ" dirty="0"/>
              <a:t> tvorba zprávy/informace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subjekt, který sdělení předává, může navíc vedle    přirozených emocí do zprávy vložit právě emotivní podtext s tím, aby ovlivnil posluchačovo vnímání sdělení.</a:t>
            </a:r>
          </a:p>
        </p:txBody>
      </p:sp>
    </p:spTree>
    <p:extLst>
      <p:ext uri="{BB962C8B-B14F-4D97-AF65-F5344CB8AC3E}">
        <p14:creationId xmlns:p14="http://schemas.microsoft.com/office/powerpoint/2010/main" val="3015860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SWOT </a:t>
            </a:r>
            <a:br>
              <a:rPr lang="cs-CZ" dirty="0"/>
            </a:br>
            <a:r>
              <a:rPr lang="cs-CZ" dirty="0"/>
              <a:t>klíčové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Jak pomocí silných stránek využít příležitosti na trhu? S-O hodnocení</a:t>
            </a:r>
          </a:p>
          <a:p>
            <a:r>
              <a:rPr lang="cs-CZ" dirty="0"/>
              <a:t>Jak využít příležitosti k odstranění nebo snížení našich slabých stránek? W-O hodnocení</a:t>
            </a:r>
          </a:p>
          <a:p>
            <a:r>
              <a:rPr lang="cs-CZ" dirty="0"/>
              <a:t>Jak využít silné stránky odvrácení hrozeb? S-T hodnocení</a:t>
            </a:r>
          </a:p>
          <a:p>
            <a:r>
              <a:rPr lang="cs-CZ" dirty="0"/>
              <a:t>Jak snížit hrozby ve vztahu k našim slabým stránkám? W-T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562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fa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finanční analýzy organizace </a:t>
            </a:r>
          </a:p>
          <a:p>
            <a:pPr marL="0" indent="0">
              <a:buNone/>
            </a:pPr>
            <a:r>
              <a:rPr lang="cs-CZ" dirty="0"/>
              <a:t>   (analýza krytí vlastních nákladů)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EFQM (jakost ve firmě)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Bostonská matice (poměr růstu a tržního podílu)</a:t>
            </a:r>
          </a:p>
        </p:txBody>
      </p:sp>
    </p:spTree>
    <p:extLst>
      <p:ext uri="{BB962C8B-B14F-4D97-AF65-F5344CB8AC3E}">
        <p14:creationId xmlns:p14="http://schemas.microsoft.com/office/powerpoint/2010/main" val="1083168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fa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PESTLE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Porterova</a:t>
            </a:r>
            <a:r>
              <a:rPr lang="cs-CZ" dirty="0"/>
              <a:t> analýza 5F                                                (konkurenti, dodavatelé, kupující, substituty)</a:t>
            </a:r>
          </a:p>
          <a:p>
            <a:endParaRPr lang="cs-CZ" dirty="0"/>
          </a:p>
          <a:p>
            <a:r>
              <a:rPr lang="cs-CZ" dirty="0"/>
              <a:t>Segmentace trhu</a:t>
            </a:r>
          </a:p>
          <a:p>
            <a:pPr marL="0" indent="0">
              <a:buNone/>
            </a:pPr>
            <a:r>
              <a:rPr lang="cs-CZ" dirty="0"/>
              <a:t>   (průzkum, profilování, </a:t>
            </a:r>
            <a:r>
              <a:rPr lang="cs-CZ" dirty="0" err="1"/>
              <a:t>targeting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409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BP vymezení produktu/služby</a:t>
            </a:r>
            <a:br>
              <a:rPr lang="cs-CZ" dirty="0"/>
            </a:br>
            <a:r>
              <a:rPr lang="cs-CZ" dirty="0"/>
              <a:t>popis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název a sídlo společnosti, právní subjektivita</a:t>
            </a:r>
          </a:p>
          <a:p>
            <a:endParaRPr lang="cs-CZ" dirty="0"/>
          </a:p>
          <a:p>
            <a:r>
              <a:rPr lang="cs-CZ" dirty="0"/>
              <a:t> tradice nebo novinka?</a:t>
            </a:r>
          </a:p>
          <a:p>
            <a:endParaRPr lang="cs-CZ" dirty="0"/>
          </a:p>
          <a:p>
            <a:r>
              <a:rPr lang="cs-CZ" dirty="0"/>
              <a:t> nápad (odkud se vzal?)</a:t>
            </a:r>
          </a:p>
          <a:p>
            <a:endParaRPr lang="cs-CZ" dirty="0"/>
          </a:p>
          <a:p>
            <a:r>
              <a:rPr lang="cs-CZ" dirty="0"/>
              <a:t>popis produktu/služby (specialita)</a:t>
            </a:r>
          </a:p>
          <a:p>
            <a:endParaRPr lang="cs-CZ" dirty="0"/>
          </a:p>
          <a:p>
            <a:r>
              <a:rPr lang="cs-CZ" dirty="0"/>
              <a:t>zkušenosti</a:t>
            </a:r>
          </a:p>
          <a:p>
            <a:endParaRPr lang="cs-CZ" dirty="0"/>
          </a:p>
          <a:p>
            <a:r>
              <a:rPr lang="cs-CZ" dirty="0"/>
              <a:t>vize (formulace obecného cíle)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25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mix (4P a 4C)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Product</a:t>
            </a:r>
            <a:r>
              <a:rPr lang="cs-CZ" dirty="0"/>
              <a:t> (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Price</a:t>
            </a:r>
            <a:r>
              <a:rPr lang="cs-CZ" dirty="0"/>
              <a:t> (</a:t>
            </a:r>
            <a:r>
              <a:rPr lang="cs-CZ" dirty="0" err="1"/>
              <a:t>Cost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Customer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Place (</a:t>
            </a:r>
            <a:r>
              <a:rPr lang="cs-CZ" dirty="0" err="1"/>
              <a:t>Convenience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Promotion</a:t>
            </a:r>
            <a:r>
              <a:rPr lang="cs-CZ" dirty="0"/>
              <a:t> (</a:t>
            </a:r>
            <a:r>
              <a:rPr lang="cs-CZ" dirty="0" err="1"/>
              <a:t>Communication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2810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lidé „in“ (vzdělání, kvalifikace, odpovědnost, role)</a:t>
            </a:r>
          </a:p>
          <a:p>
            <a:endParaRPr lang="cs-CZ" dirty="0"/>
          </a:p>
          <a:p>
            <a:r>
              <a:rPr lang="cs-CZ" dirty="0"/>
              <a:t>lidé „</a:t>
            </a:r>
            <a:r>
              <a:rPr lang="cs-CZ" dirty="0" err="1"/>
              <a:t>out</a:t>
            </a:r>
            <a:r>
              <a:rPr lang="cs-CZ" dirty="0"/>
              <a:t>“ (externí dodavatelé a odborníci)</a:t>
            </a:r>
          </a:p>
          <a:p>
            <a:endParaRPr lang="cs-CZ" dirty="0"/>
          </a:p>
          <a:p>
            <a:r>
              <a:rPr lang="cs-CZ" dirty="0"/>
              <a:t>pracovní podmínky a prostředky</a:t>
            </a:r>
          </a:p>
          <a:p>
            <a:endParaRPr lang="cs-CZ" dirty="0"/>
          </a:p>
          <a:p>
            <a:r>
              <a:rPr lang="cs-CZ" dirty="0"/>
              <a:t>rizika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536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prostory a jejich obsazení</a:t>
            </a:r>
          </a:p>
          <a:p>
            <a:pPr marL="0" indent="0">
              <a:buNone/>
            </a:pPr>
            <a:r>
              <a:rPr lang="cs-CZ" dirty="0"/>
              <a:t>   (otevírací doba/dostupnost)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smlouvy</a:t>
            </a:r>
          </a:p>
        </p:txBody>
      </p:sp>
    </p:spTree>
    <p:extLst>
      <p:ext uri="{BB962C8B-B14F-4D97-AF65-F5344CB8AC3E}">
        <p14:creationId xmlns:p14="http://schemas.microsoft.com/office/powerpoint/2010/main" val="48858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nový produkt/služba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inovace/ rozšíření portfolia</a:t>
            </a:r>
          </a:p>
        </p:txBody>
      </p:sp>
    </p:spTree>
    <p:extLst>
      <p:ext uri="{BB962C8B-B14F-4D97-AF65-F5344CB8AC3E}">
        <p14:creationId xmlns:p14="http://schemas.microsoft.com/office/powerpoint/2010/main" val="12446780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kalkulace nákladů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rozpočet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835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výkazy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rozvaha (bilance) A </a:t>
            </a:r>
            <a:r>
              <a:rPr lang="cs-CZ" dirty="0" err="1"/>
              <a:t>a</a:t>
            </a:r>
            <a:r>
              <a:rPr lang="cs-CZ" dirty="0"/>
              <a:t> P</a:t>
            </a:r>
          </a:p>
          <a:p>
            <a:endParaRPr lang="cs-CZ" dirty="0"/>
          </a:p>
          <a:p>
            <a:r>
              <a:rPr lang="cs-CZ" dirty="0"/>
              <a:t>výsledovka (výkaz zisků a ztrát)</a:t>
            </a:r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(výkaz peněžních toků)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579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plán                                                   specifika zdravotnictví a sociálních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ekonomická regulace</a:t>
            </a:r>
          </a:p>
          <a:p>
            <a:endParaRPr lang="cs-CZ" dirty="0"/>
          </a:p>
          <a:p>
            <a:r>
              <a:rPr lang="cs-CZ" dirty="0"/>
              <a:t>plátci -  třetí strana</a:t>
            </a:r>
          </a:p>
          <a:p>
            <a:endParaRPr lang="cs-CZ" dirty="0"/>
          </a:p>
          <a:p>
            <a:r>
              <a:rPr lang="cs-CZ" dirty="0"/>
              <a:t>dotace</a:t>
            </a:r>
          </a:p>
          <a:p>
            <a:endParaRPr lang="cs-CZ" dirty="0"/>
          </a:p>
          <a:p>
            <a:r>
              <a:rPr lang="cs-CZ" dirty="0"/>
              <a:t>provozní páka </a:t>
            </a:r>
            <a:r>
              <a:rPr lang="cs-CZ" dirty="0" smtClean="0"/>
              <a:t>(podíl </a:t>
            </a:r>
            <a:r>
              <a:rPr lang="cs-CZ" dirty="0"/>
              <a:t>fixních nákladů)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756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přímé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variabilní</a:t>
            </a:r>
          </a:p>
          <a:p>
            <a:endParaRPr lang="cs-CZ" dirty="0"/>
          </a:p>
          <a:p>
            <a:r>
              <a:rPr lang="cs-CZ" dirty="0" err="1"/>
              <a:t>semi</a:t>
            </a:r>
            <a:r>
              <a:rPr lang="cs-CZ" dirty="0"/>
              <a:t>-variabilní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nepřímé</a:t>
            </a:r>
          </a:p>
          <a:p>
            <a:endParaRPr lang="cs-CZ" dirty="0"/>
          </a:p>
          <a:p>
            <a:r>
              <a:rPr lang="cs-CZ" dirty="0"/>
              <a:t>fixní</a:t>
            </a:r>
          </a:p>
          <a:p>
            <a:endParaRPr lang="cs-CZ" dirty="0"/>
          </a:p>
          <a:p>
            <a:r>
              <a:rPr lang="cs-CZ" dirty="0" err="1"/>
              <a:t>semi</a:t>
            </a:r>
            <a:r>
              <a:rPr lang="cs-CZ" dirty="0"/>
              <a:t>-fixní</a:t>
            </a:r>
          </a:p>
        </p:txBody>
      </p:sp>
    </p:spTree>
    <p:extLst>
      <p:ext uri="{BB962C8B-B14F-4D97-AF65-F5344CB8AC3E}">
        <p14:creationId xmlns:p14="http://schemas.microsoft.com/office/powerpoint/2010/main" val="802988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alší </a:t>
            </a:r>
            <a:r>
              <a:rPr lang="cs-CZ" dirty="0"/>
              <a:t>důležité pojmy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zisk</a:t>
            </a:r>
          </a:p>
          <a:p>
            <a:endParaRPr lang="cs-CZ" dirty="0"/>
          </a:p>
          <a:p>
            <a:r>
              <a:rPr lang="cs-CZ" dirty="0"/>
              <a:t>náklady/výnosy</a:t>
            </a:r>
          </a:p>
          <a:p>
            <a:endParaRPr lang="cs-CZ" dirty="0"/>
          </a:p>
          <a:p>
            <a:r>
              <a:rPr lang="cs-CZ" dirty="0"/>
              <a:t>výdaje/příjmy</a:t>
            </a:r>
          </a:p>
          <a:p>
            <a:endParaRPr lang="cs-CZ" dirty="0"/>
          </a:p>
          <a:p>
            <a:r>
              <a:rPr lang="cs-CZ" dirty="0"/>
              <a:t>BEP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230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právní dokumenty</a:t>
            </a:r>
          </a:p>
          <a:p>
            <a:endParaRPr lang="cs-CZ" dirty="0"/>
          </a:p>
          <a:p>
            <a:r>
              <a:rPr lang="cs-CZ" dirty="0"/>
              <a:t>předpisy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/>
              <a:t>měrnice</a:t>
            </a:r>
            <a:endParaRPr lang="cs-CZ" dirty="0"/>
          </a:p>
          <a:p>
            <a:endParaRPr lang="cs-CZ" dirty="0"/>
          </a:p>
          <a:p>
            <a:r>
              <a:rPr lang="cs-CZ" dirty="0"/>
              <a:t>pokyny</a:t>
            </a:r>
          </a:p>
        </p:txBody>
      </p:sp>
    </p:spTree>
    <p:extLst>
      <p:ext uri="{BB962C8B-B14F-4D97-AF65-F5344CB8AC3E}">
        <p14:creationId xmlns:p14="http://schemas.microsoft.com/office/powerpoint/2010/main" val="2107331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Mnoho zdaru </a:t>
            </a:r>
            <a:r>
              <a:rPr lang="cs-CZ" dirty="0">
                <a:sym typeface="Wingdings" panose="05000000000000000000" pitchFamily="2" charset="2"/>
              </a:rPr>
              <a:t>!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99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popis společnosti (soulad s vizí)</a:t>
            </a:r>
          </a:p>
          <a:p>
            <a:endParaRPr lang="cs-CZ" dirty="0"/>
          </a:p>
          <a:p>
            <a:r>
              <a:rPr lang="cs-CZ" dirty="0"/>
              <a:t>vymezení produktu/služby (výhody a rizika)</a:t>
            </a:r>
          </a:p>
          <a:p>
            <a:endParaRPr lang="cs-CZ" dirty="0"/>
          </a:p>
          <a:p>
            <a:r>
              <a:rPr lang="cs-CZ" dirty="0"/>
              <a:t>marketingový plán (útok na emoce zákazníka)</a:t>
            </a:r>
          </a:p>
          <a:p>
            <a:endParaRPr lang="cs-CZ" dirty="0"/>
          </a:p>
          <a:p>
            <a:r>
              <a:rPr lang="cs-CZ" dirty="0"/>
              <a:t>management plán (subjekty a jejich role)</a:t>
            </a:r>
          </a:p>
          <a:p>
            <a:endParaRPr lang="cs-CZ" dirty="0"/>
          </a:p>
          <a:p>
            <a:r>
              <a:rPr lang="cs-CZ" dirty="0"/>
              <a:t>provozní plán (prostor, lidé, vztahy)</a:t>
            </a:r>
          </a:p>
          <a:p>
            <a:endParaRPr lang="cs-CZ" dirty="0"/>
          </a:p>
          <a:p>
            <a:r>
              <a:rPr lang="cs-CZ" dirty="0"/>
              <a:t>finanční plán (podmínky  ekonomické regulace prostředí)</a:t>
            </a:r>
          </a:p>
          <a:p>
            <a:endParaRPr lang="cs-CZ" dirty="0"/>
          </a:p>
          <a:p>
            <a:r>
              <a:rPr lang="cs-CZ" dirty="0"/>
              <a:t>legislativní plán (předpisy které mohou ovlivnit BP)</a:t>
            </a:r>
          </a:p>
        </p:txBody>
      </p:sp>
    </p:spTree>
    <p:extLst>
      <p:ext uri="{BB962C8B-B14F-4D97-AF65-F5344CB8AC3E}">
        <p14:creationId xmlns:p14="http://schemas.microsoft.com/office/powerpoint/2010/main" val="53855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změn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času a peněz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rizik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97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  <a:r>
              <a:rPr lang="cs-CZ" dirty="0" err="1"/>
              <a:t>Ganttův</a:t>
            </a:r>
            <a:r>
              <a:rPr lang="cs-CZ" dirty="0"/>
              <a:t> diagram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27280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41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</a:t>
            </a:r>
            <a:r>
              <a:rPr lang="cs-CZ" dirty="0" smtClean="0"/>
              <a:t>a </a:t>
            </a:r>
            <a:r>
              <a:rPr lang="cs-CZ" dirty="0"/>
              <a:t>řízení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„nejtěžší ze všeho je změnit myšlení lidí“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</a:t>
            </a:r>
            <a:r>
              <a:rPr lang="cs-CZ" sz="2000" dirty="0"/>
              <a:t>John P: </a:t>
            </a:r>
            <a:r>
              <a:rPr lang="cs-CZ" sz="2000" dirty="0" err="1"/>
              <a:t>Kotter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7048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zdroj tvorby peněz</a:t>
            </a:r>
          </a:p>
          <a:p>
            <a:endParaRPr lang="cs-CZ" dirty="0"/>
          </a:p>
          <a:p>
            <a:r>
              <a:rPr lang="cs-CZ" dirty="0"/>
              <a:t>vztah mezi jejich zpracováním a využitím</a:t>
            </a:r>
          </a:p>
          <a:p>
            <a:endParaRPr lang="cs-CZ" dirty="0"/>
          </a:p>
          <a:p>
            <a:r>
              <a:rPr lang="cs-CZ" dirty="0"/>
              <a:t>rozhodování</a:t>
            </a:r>
          </a:p>
        </p:txBody>
      </p:sp>
    </p:spTree>
    <p:extLst>
      <p:ext uri="{BB962C8B-B14F-4D97-AF65-F5344CB8AC3E}">
        <p14:creationId xmlns:p14="http://schemas.microsoft.com/office/powerpoint/2010/main" val="353736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 kroků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1/ vyvolání vědomí naléhavosti</a:t>
            </a:r>
          </a:p>
          <a:p>
            <a:pPr marL="0" indent="0">
              <a:buNone/>
            </a:pPr>
            <a:r>
              <a:rPr lang="cs-CZ" dirty="0"/>
              <a:t>2/ sestavení koalice schopné změnu prosadit</a:t>
            </a:r>
          </a:p>
          <a:p>
            <a:pPr marL="0" indent="0">
              <a:buNone/>
            </a:pPr>
            <a:r>
              <a:rPr lang="cs-CZ" dirty="0"/>
              <a:t>3/ vytvoření vize a strategie</a:t>
            </a:r>
          </a:p>
          <a:p>
            <a:pPr marL="0" indent="0">
              <a:buNone/>
            </a:pPr>
            <a:r>
              <a:rPr lang="cs-CZ" dirty="0"/>
              <a:t>4/ komunikace transformační vize</a:t>
            </a:r>
          </a:p>
          <a:p>
            <a:pPr marL="0" indent="0">
              <a:buNone/>
            </a:pPr>
            <a:r>
              <a:rPr lang="cs-CZ" dirty="0"/>
              <a:t>5/ delegování v širokém měřítku</a:t>
            </a:r>
          </a:p>
          <a:p>
            <a:pPr marL="0" indent="0">
              <a:buNone/>
            </a:pPr>
            <a:r>
              <a:rPr lang="cs-CZ" dirty="0"/>
              <a:t>6/ vytváření krátkodobých vítězství</a:t>
            </a:r>
          </a:p>
          <a:p>
            <a:pPr marL="0" indent="0">
              <a:buNone/>
            </a:pPr>
            <a:r>
              <a:rPr lang="cs-CZ" dirty="0"/>
              <a:t>7/ využití výsledků pro podporu dalších změn</a:t>
            </a:r>
          </a:p>
          <a:p>
            <a:pPr marL="0" indent="0">
              <a:buNone/>
            </a:pPr>
            <a:r>
              <a:rPr lang="cs-CZ" dirty="0"/>
              <a:t>8/ zakotvení nových přístupů do firemní kultury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</a:t>
            </a:r>
            <a:r>
              <a:rPr lang="cs-CZ" sz="2000" dirty="0"/>
              <a:t>John P: </a:t>
            </a:r>
            <a:r>
              <a:rPr lang="cs-CZ" sz="2000" dirty="0" err="1"/>
              <a:t>Kotter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2286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7238</TotalTime>
  <Words>821</Words>
  <Application>Microsoft Office PowerPoint</Application>
  <PresentationFormat>Předvádění na obrazovce (4:3)</PresentationFormat>
  <Paragraphs>293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Administrativní</vt:lpstr>
      <vt:lpstr>Finanční řízení a business plán konstrukce BP</vt:lpstr>
      <vt:lpstr>plán dne</vt:lpstr>
      <vt:lpstr>BP</vt:lpstr>
      <vt:lpstr>BP</vt:lpstr>
      <vt:lpstr>Komunikace a řízení</vt:lpstr>
      <vt:lpstr>  Ganttův diagram</vt:lpstr>
      <vt:lpstr>komunikace a řízení změn</vt:lpstr>
      <vt:lpstr>komunikace informace</vt:lpstr>
      <vt:lpstr>8 kroků změny</vt:lpstr>
      <vt:lpstr>analytické techniky</vt:lpstr>
      <vt:lpstr>dobrý BP</vt:lpstr>
      <vt:lpstr>výzkum hodnota informace</vt:lpstr>
      <vt:lpstr>ZISK</vt:lpstr>
      <vt:lpstr>hodnota informace (matematická teorie komunikace)</vt:lpstr>
      <vt:lpstr>informace</vt:lpstr>
      <vt:lpstr>Informace jako vjem/působek Sémiotika</vt:lpstr>
      <vt:lpstr>pragmatická relevance a emotivní podtext</vt:lpstr>
      <vt:lpstr>znalosti -  P. Drucker</vt:lpstr>
      <vt:lpstr>znalosti: R.M. Hayes</vt:lpstr>
      <vt:lpstr>znalosti - O. Šlapák</vt:lpstr>
      <vt:lpstr>znalosti</vt:lpstr>
      <vt:lpstr>emoce na obou stranách komunikace</vt:lpstr>
      <vt:lpstr>SWOT  klíčové faktory</vt:lpstr>
      <vt:lpstr>vnitřní fa</vt:lpstr>
      <vt:lpstr>vnější fa</vt:lpstr>
      <vt:lpstr>BP vymezení produktu/služby popis společnosti</vt:lpstr>
      <vt:lpstr>marketingový mix (4P a 4C)</vt:lpstr>
      <vt:lpstr>management plán</vt:lpstr>
      <vt:lpstr>provozní plán</vt:lpstr>
      <vt:lpstr>finanční plán</vt:lpstr>
      <vt:lpstr>účetní výkazy</vt:lpstr>
      <vt:lpstr>finanční plán                                                   specifika zdravotnictví a sociálních služeb</vt:lpstr>
      <vt:lpstr>náklady</vt:lpstr>
      <vt:lpstr>další důležité pojmy</vt:lpstr>
      <vt:lpstr>legislativní plán</vt:lpstr>
      <vt:lpstr>dlouhodobý plán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řízení a business plán IV.</dc:title>
  <dc:creator>Pavla Povolná</dc:creator>
  <cp:lastModifiedBy>Pavla Povolná</cp:lastModifiedBy>
  <cp:revision>32</cp:revision>
  <dcterms:created xsi:type="dcterms:W3CDTF">2019-12-12T06:52:33Z</dcterms:created>
  <dcterms:modified xsi:type="dcterms:W3CDTF">2021-11-19T20:05:02Z</dcterms:modified>
</cp:coreProperties>
</file>