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Šmírbuch jazyka českého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Patrik Ouředník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383152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dirty="0"/>
              <a:t>První vydání</a:t>
            </a: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848405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Edice K, Paříž, 1988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426 stran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Odpovědný redaktor: Olga Špilarová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Ilustrace: Roland Topor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Heslový korpus (roky 1945–1985)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AFF72F2-5685-4C44-8C13-EAA011054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280" y="777366"/>
            <a:ext cx="3725545" cy="530326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356808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dirty="0"/>
              <a:t>Druhé vydání</a:t>
            </a:r>
            <a:endParaRPr dirty="0"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545236" y="1932156"/>
            <a:ext cx="1127094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Podtitulek: Slovník nekonvenční češtiny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Ivo Železný, Praha, 1992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456 stran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Předmluva: Martin </a:t>
            </a:r>
            <a:r>
              <a:rPr lang="cs-CZ" dirty="0" err="1"/>
              <a:t>Hybler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Odpovědný redaktor: Ondřej </a:t>
            </a:r>
            <a:r>
              <a:rPr lang="cs-CZ" dirty="0" err="1"/>
              <a:t>Pffefer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Heslový korpus nezměněn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Nově zpětný rejstřík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P. Ouředník nespokojen s množstvím tiskových chyb a nesprávných odkazů</a:t>
            </a:r>
            <a:endParaRPr dirty="0"/>
          </a:p>
        </p:txBody>
      </p:sp>
      <p:pic>
        <p:nvPicPr>
          <p:cNvPr id="3" name="Obrázek 2" descr="Obsah obrázku text&#10;&#10;Popis se vygeneroval automaticky.">
            <a:extLst>
              <a:ext uri="{FF2B5EF4-FFF2-40B4-BE49-F238E27FC236}">
                <a16:creationId xmlns:a16="http://schemas.microsoft.com/office/drawing/2014/main" id="{2133BBE0-C586-4AC0-82DE-018854A26C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63" b="825"/>
          <a:stretch/>
        </p:blipFill>
        <p:spPr>
          <a:xfrm>
            <a:off x="7785716" y="365125"/>
            <a:ext cx="3408355" cy="48638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31908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dirty="0"/>
              <a:t>Třetí vydání</a:t>
            </a:r>
            <a:endParaRPr dirty="0"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643261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Podtitulek: Slovník nekonvenční češtiny 1945–1989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Paseka, Praha, 2005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504 stran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Předmluva: Martin </a:t>
            </a:r>
            <a:r>
              <a:rPr lang="cs-CZ" dirty="0" err="1"/>
              <a:t>Hybler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Odpovědný redaktor: Ivan Beránek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Heslový korpus obohacen o období 1985–1989 (cca 1300 výrazů)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Grafickou úpravu, sazbu i obálku si dělal Ouředník sám 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3" name="Obrázek 2" descr="Obsah obrázku text&#10;&#10;Popis se vygeneroval automaticky.">
            <a:extLst>
              <a:ext uri="{FF2B5EF4-FFF2-40B4-BE49-F238E27FC236}">
                <a16:creationId xmlns:a16="http://schemas.microsoft.com/office/drawing/2014/main" id="{9FD868E6-9AA1-4CCF-B3CD-37F10FB51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2925" y="809625"/>
            <a:ext cx="3190875" cy="5238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339644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dirty="0"/>
              <a:t>Čtvrté vydání</a:t>
            </a:r>
            <a:endParaRPr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Podtitulek: Slovník nekonvenční češtiny 1945– 989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Volvox Globator, Praha, 2016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538 stran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Předmluva: Vladimír Macura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Odpovědný redaktor: Olga Špilarová</a:t>
            </a:r>
            <a:endParaRPr/>
          </a:p>
        </p:txBody>
      </p:sp>
      <p:pic>
        <p:nvPicPr>
          <p:cNvPr id="3" name="Obrázek 2" descr="Obsah obrázku snímek obrazovky&#10;&#10;Popis se vygeneroval automaticky.">
            <a:extLst>
              <a:ext uri="{FF2B5EF4-FFF2-40B4-BE49-F238E27FC236}">
                <a16:creationId xmlns:a16="http://schemas.microsoft.com/office/drawing/2014/main" id="{F231E17F-4D65-4C76-A12F-101E41418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051" y="1014412"/>
            <a:ext cx="3000375" cy="4829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838200" y="187665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1 260 tématických skupin a cca 16 000 lexémů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Doplněno cca 1000 citáty z české literatury (včetně překladové)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Argot a slang, hovorová a lidová slova atd.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Pod záhlavím ve spisovné češtině uvedena „nekonvenční“ synonyma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Jednotlivá slova, ustálená i neustálená slovní spojení i frazémy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Není poznat, jak je dané slovo frekventované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368968" y="417095"/>
            <a:ext cx="11133221" cy="6306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b="1" dirty="0">
                <a:latin typeface="Arial"/>
                <a:ea typeface="Arial"/>
                <a:cs typeface="Arial"/>
                <a:sym typeface="Arial"/>
              </a:rPr>
              <a:t>ZNAMENITÝ, VÝTEČNÝ, B.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bejt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vohromnej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řáckej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řádivej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Primus takzvaný „správný" (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řáckej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řádivej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ohromnej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skvělej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bezvadnej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jemladý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muž, jenž se vůbec neučí, všechno umí, je mistrem v napovídání,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má„fajn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fóry" a bývá obyčejně vůdcem třídy.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— Jaroslav Žák: Študáci a kantoři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přesnej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správnej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správňáckej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tutáckej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tutovej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vrchovej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bonskej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bohovskej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„Nejdřív může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bejt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bohovskej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, a pak ti najednou vrazí kudlu do zad.„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— Albert Kyška: Šero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bezvadnej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světověj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S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takovouhle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príma světovou kočkou žádný strachy, pofrčíme přes hranice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jakpsaní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na poštu.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— Václav Jamek (C. Jasmin: Ethel a terorista)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schopnej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pohodovej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láčnej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bájovej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bórovej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betelnej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těžkej,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frí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ze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sklavyfouknutéj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nebejt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 žádný béčko, mejdlíčko,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vořezávátko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párátko, </a:t>
            </a:r>
            <a:r>
              <a:rPr lang="cs-CZ" sz="2000" i="1" dirty="0" err="1">
                <a:latin typeface="Arial"/>
                <a:ea typeface="Arial"/>
                <a:cs typeface="Arial"/>
                <a:sym typeface="Arial"/>
              </a:rPr>
              <a:t>iádnápláštěnka</a:t>
            </a:r>
            <a:r>
              <a:rPr lang="cs-CZ" sz="2000" i="1" dirty="0">
                <a:latin typeface="Arial"/>
                <a:ea typeface="Arial"/>
                <a:cs typeface="Arial"/>
                <a:sym typeface="Arial"/>
              </a:rPr>
              <a:t>, slnit hranou, mít parametry.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→ VYZNAMENAT SE, VYNIKNOUT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→ POČÍNAT SI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722975" y="69600"/>
            <a:ext cx="11469000" cy="67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b="1" dirty="0"/>
              <a:t>znamenitý člověk: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i="1" dirty="0"/>
              <a:t>rafan, </a:t>
            </a:r>
            <a:r>
              <a:rPr lang="cs-CZ" sz="1800" i="1" dirty="0" err="1"/>
              <a:t>kóbr</a:t>
            </a:r>
            <a:r>
              <a:rPr lang="cs-CZ" sz="1800" i="1" dirty="0"/>
              <a:t>, </a:t>
            </a:r>
            <a:r>
              <a:rPr lang="cs-CZ" sz="1800" i="1" dirty="0" err="1"/>
              <a:t>kofr</a:t>
            </a:r>
            <a:r>
              <a:rPr lang="cs-CZ" sz="1800" i="1" dirty="0"/>
              <a:t>,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„Jo — radit, na to on je </a:t>
            </a:r>
            <a:r>
              <a:rPr lang="cs-CZ" sz="1800" dirty="0" err="1"/>
              <a:t>kofr</a:t>
            </a:r>
            <a:r>
              <a:rPr lang="cs-CZ" sz="1800" dirty="0"/>
              <a:t>.„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— Miroslav Jindra (J. Heller: Hlava XXII)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i="1" dirty="0"/>
              <a:t>kanón,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Musel jsem mu to přiznat: kanón byl.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— Jan Zábrana: Vražda pro štěstí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i="1" dirty="0" err="1"/>
              <a:t>skvělouš</a:t>
            </a:r>
            <a:r>
              <a:rPr lang="cs-CZ" sz="1800" i="1" dirty="0"/>
              <a:t>, primas, </a:t>
            </a:r>
            <a:r>
              <a:rPr lang="cs-CZ" sz="1800" i="1" dirty="0" err="1"/>
              <a:t>kasták</a:t>
            </a:r>
            <a:r>
              <a:rPr lang="cs-CZ" sz="1800" i="1" dirty="0"/>
              <a:t>, kalič, bourák, borec, </a:t>
            </a:r>
            <a:r>
              <a:rPr lang="cs-CZ" sz="1800" i="1" dirty="0" err="1"/>
              <a:t>boryš</a:t>
            </a:r>
            <a:r>
              <a:rPr lang="cs-CZ" sz="1800" i="1" dirty="0"/>
              <a:t>, machr, </a:t>
            </a:r>
            <a:r>
              <a:rPr lang="cs-CZ" sz="1800" i="1" dirty="0" err="1"/>
              <a:t>kábr</a:t>
            </a:r>
            <a:r>
              <a:rPr lang="cs-CZ" sz="1800" i="1" dirty="0"/>
              <a:t>,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„Se mi zdá, že </a:t>
            </a:r>
            <a:r>
              <a:rPr lang="cs-CZ" sz="1800" dirty="0" err="1"/>
              <a:t>Ujbtej</a:t>
            </a:r>
            <a:r>
              <a:rPr lang="cs-CZ" sz="1800" dirty="0"/>
              <a:t> je na ženský extra </a:t>
            </a:r>
            <a:r>
              <a:rPr lang="cs-CZ" sz="1800" dirty="0" err="1"/>
              <a:t>kábr</a:t>
            </a:r>
            <a:r>
              <a:rPr lang="cs-CZ" sz="1800" dirty="0"/>
              <a:t>.“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— František </a:t>
            </a:r>
            <a:r>
              <a:rPr lang="cs-CZ" sz="1800" dirty="0" err="1"/>
              <a:t>Jungwirth</a:t>
            </a:r>
            <a:r>
              <a:rPr lang="cs-CZ" sz="1800" dirty="0"/>
              <a:t> / Jan Zábrana (N. </a:t>
            </a:r>
            <a:r>
              <a:rPr lang="cs-CZ" sz="1800" dirty="0" err="1"/>
              <a:t>Algren</a:t>
            </a:r>
            <a:r>
              <a:rPr lang="cs-CZ" sz="1800" dirty="0"/>
              <a:t>: Neónová divočina)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i="1" dirty="0"/>
              <a:t>kos,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Rázem se měli rádi, protože tatínek byl taky kos. Dovedl dát hlupákům přes hubu jako Prošek.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— Ota Pavel: Jak jsem potkal ryby 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i="1" dirty="0" err="1"/>
              <a:t>frajer,sekáč</a:t>
            </a:r>
            <a:r>
              <a:rPr lang="cs-CZ" sz="1800" i="1" dirty="0"/>
              <a:t>,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Vykládal, </a:t>
            </a:r>
            <a:r>
              <a:rPr lang="cs-CZ" sz="1800" dirty="0" err="1"/>
              <a:t>jakej</a:t>
            </a:r>
            <a:r>
              <a:rPr lang="cs-CZ" sz="1800" dirty="0"/>
              <a:t> je kanón, </a:t>
            </a:r>
            <a:r>
              <a:rPr lang="cs-CZ" sz="1800" dirty="0" err="1"/>
              <a:t>jakej</a:t>
            </a:r>
            <a:r>
              <a:rPr lang="cs-CZ" sz="1800" dirty="0"/>
              <a:t> je sekáč a tak, načež zničehonic se jeden kluk příšerně </a:t>
            </a:r>
            <a:r>
              <a:rPr lang="cs-CZ" sz="1800" dirty="0" err="1"/>
              <a:t>uříz</a:t>
            </a:r>
            <a:r>
              <a:rPr lang="cs-CZ" sz="1800" dirty="0"/>
              <a:t>.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— Luba a Rudolf </a:t>
            </a:r>
            <a:r>
              <a:rPr lang="cs-CZ" sz="1800" dirty="0" err="1"/>
              <a:t>Pellarovi</a:t>
            </a:r>
            <a:r>
              <a:rPr lang="cs-CZ" sz="1800" dirty="0"/>
              <a:t> (J. D. </a:t>
            </a:r>
            <a:r>
              <a:rPr lang="cs-CZ" sz="1800" dirty="0" err="1"/>
              <a:t>Salinger</a:t>
            </a:r>
            <a:r>
              <a:rPr lang="cs-CZ" sz="1800" dirty="0"/>
              <a:t>: Kdo chytá v ž i t ě)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i="1" dirty="0"/>
              <a:t>šoumen, démon, </a:t>
            </a:r>
            <a:r>
              <a:rPr lang="cs-CZ" sz="1800" i="1" dirty="0" err="1"/>
              <a:t>vodvaz</a:t>
            </a:r>
            <a:r>
              <a:rPr lang="cs-CZ" sz="1800" i="1" dirty="0"/>
              <a:t>, klasa, třída, jednička,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Ale </a:t>
            </a:r>
            <a:r>
              <a:rPr lang="cs-CZ" sz="1800" dirty="0" err="1"/>
              <a:t>Bogan</a:t>
            </a:r>
            <a:r>
              <a:rPr lang="cs-CZ" sz="1800" dirty="0"/>
              <a:t> byl přes </a:t>
            </a:r>
            <a:r>
              <a:rPr lang="cs-CZ" sz="1800" dirty="0" err="1"/>
              <a:t>takovýdle</a:t>
            </a:r>
            <a:r>
              <a:rPr lang="cs-CZ" sz="1800" dirty="0"/>
              <a:t> nápady kardinální jednička a nikdo se mu nemohl vyrovnat.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— Václav Dušek: Tuláci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i="1" dirty="0"/>
              <a:t>eso, hvězda, king, prezident, lupen, kousek, </a:t>
            </a:r>
            <a:r>
              <a:rPr lang="cs-CZ" sz="1800" i="1" dirty="0" err="1"/>
              <a:t>kousánek</a:t>
            </a:r>
            <a:r>
              <a:rPr lang="cs-CZ" sz="1800" i="1" dirty="0"/>
              <a:t>, matroš, </a:t>
            </a:r>
            <a:r>
              <a:rPr lang="cs-CZ" sz="1800" i="1" dirty="0" err="1"/>
              <a:t>štráda</a:t>
            </a:r>
            <a:r>
              <a:rPr lang="cs-CZ" sz="1800" i="1" dirty="0"/>
              <a:t> chlap.</a:t>
            </a:r>
            <a:endParaRPr sz="1800" dirty="0"/>
          </a:p>
          <a:p>
            <a:pPr marL="4572000" lvl="0" indent="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800" dirty="0"/>
              <a:t>			→ CHYTRÝ</a:t>
            </a:r>
            <a:endParaRPr sz="18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endParaRPr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594</Words>
  <Application>Microsoft Office PowerPoint</Application>
  <PresentationFormat>Širokoúhlá obrazovka</PresentationFormat>
  <Paragraphs>71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Šmírbuch jazyka českého</vt:lpstr>
      <vt:lpstr>První vydání</vt:lpstr>
      <vt:lpstr>Druhé vydání</vt:lpstr>
      <vt:lpstr>Třetí vydání</vt:lpstr>
      <vt:lpstr>Čtvrté vydání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Šmírbuch jazyka českého</dc:title>
  <cp:lastModifiedBy>Baroch, Patrik</cp:lastModifiedBy>
  <cp:revision>4</cp:revision>
  <dcterms:modified xsi:type="dcterms:W3CDTF">2018-12-19T11:19:39Z</dcterms:modified>
</cp:coreProperties>
</file>