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0039B60-30B9-4055-842E-8D1EC619E4DE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6BBA9DB-5010-4F8A-BD5C-6495176AF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Manipulace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Manipulací rozumíme vědomé nebo i bezděčné (nevědomé) použití jistých způsobů jednání (tedy i řečového jednání), jejichž cílem je přimět jiné osoby k tomu, aby proti své vůli a eventuálně i proti svým zájmům přijaly stanoviska a argumenty, které jsou jim předkládány.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prosazování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Manipulátor chce za každou cenu dosáhnout svého cíle.</a:t>
            </a:r>
          </a:p>
          <a:p>
            <a:endParaRPr lang="cs-CZ" dirty="0" smtClean="0"/>
          </a:p>
          <a:p>
            <a:r>
              <a:rPr lang="cs-CZ" dirty="0" smtClean="0"/>
              <a:t>Lhaní, vyvolávání pocitů nejistoty, ponižování</a:t>
            </a:r>
          </a:p>
          <a:p>
            <a:endParaRPr lang="cs-CZ" dirty="0" smtClean="0"/>
          </a:p>
          <a:p>
            <a:r>
              <a:rPr lang="cs-CZ" dirty="0" smtClean="0"/>
              <a:t>Lichocení, izolování osoby od ostatních, přemlouvání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sabotáže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Manipulátor si přeje, aby došlo ke konfliktu, ale nechce vypadat jako ten, kdo konflikt způsobil. </a:t>
            </a:r>
          </a:p>
          <a:p>
            <a:endParaRPr lang="cs-CZ" dirty="0" smtClean="0"/>
          </a:p>
          <a:p>
            <a:r>
              <a:rPr lang="cs-CZ" dirty="0" smtClean="0"/>
              <a:t>Urážení, nadávky, provokace, předstírání neporozumění</a:t>
            </a:r>
          </a:p>
          <a:p>
            <a:endParaRPr lang="cs-CZ" dirty="0" smtClean="0"/>
          </a:p>
          <a:p>
            <a:r>
              <a:rPr lang="cs-CZ" dirty="0" smtClean="0"/>
              <a:t>Nedat partnerovi prostor </a:t>
            </a:r>
            <a:r>
              <a:rPr lang="cs-CZ" smtClean="0"/>
              <a:t>k vyjádření 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role manipulátora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3600" dirty="0" smtClean="0"/>
              <a:t>role kata</a:t>
            </a:r>
          </a:p>
          <a:p>
            <a:pPr lvl="0">
              <a:lnSpc>
                <a:spcPct val="150000"/>
              </a:lnSpc>
            </a:pPr>
            <a:r>
              <a:rPr lang="cs-CZ" sz="3600" dirty="0" smtClean="0"/>
              <a:t>role oběti</a:t>
            </a:r>
          </a:p>
          <a:p>
            <a:pPr lvl="0">
              <a:lnSpc>
                <a:spcPct val="150000"/>
              </a:lnSpc>
            </a:pPr>
            <a:r>
              <a:rPr lang="cs-CZ" sz="3600" dirty="0" smtClean="0"/>
              <a:t>role zachránce</a:t>
            </a:r>
          </a:p>
          <a:p>
            <a:pPr lvl="0">
              <a:lnSpc>
                <a:spcPct val="150000"/>
              </a:lnSpc>
            </a:pPr>
            <a:r>
              <a:rPr lang="cs-CZ" sz="3600" dirty="0" smtClean="0"/>
              <a:t>role lichotníka</a:t>
            </a:r>
          </a:p>
          <a:p>
            <a:pPr>
              <a:lnSpc>
                <a:spcPct val="150000"/>
              </a:lnSpc>
              <a:buNone/>
            </a:pPr>
            <a:endParaRPr lang="cs-CZ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Vyhrožování (argumentace ad </a:t>
            </a:r>
            <a:r>
              <a:rPr lang="cs-CZ" dirty="0" err="1" smtClean="0"/>
              <a:t>baculum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Produktor</a:t>
            </a:r>
            <a:r>
              <a:rPr lang="cs-CZ" dirty="0" smtClean="0"/>
              <a:t> adresátovi přímo vyhrožuje. </a:t>
            </a:r>
          </a:p>
          <a:p>
            <a:r>
              <a:rPr lang="cs-CZ" dirty="0" smtClean="0"/>
              <a:t>Adresátovi hrozí v případě nesplnění </a:t>
            </a:r>
            <a:r>
              <a:rPr lang="cs-CZ" dirty="0" err="1" smtClean="0"/>
              <a:t>produktorových</a:t>
            </a:r>
            <a:r>
              <a:rPr lang="cs-CZ" dirty="0" smtClean="0"/>
              <a:t> požadavků sankce. </a:t>
            </a:r>
          </a:p>
          <a:p>
            <a:endParaRPr lang="cs-CZ" dirty="0" smtClean="0"/>
          </a:p>
          <a:p>
            <a:pPr lvl="0"/>
            <a:r>
              <a:rPr lang="cs-CZ" i="1" dirty="0" smtClean="0"/>
              <a:t>„Když neuděláš, co ti říkám, tak…“ </a:t>
            </a:r>
          </a:p>
          <a:p>
            <a:pPr lvl="0"/>
            <a:r>
              <a:rPr lang="cs-CZ" i="1" dirty="0" smtClean="0"/>
              <a:t>„Rozhodni se úplně svobodně. Buď tu kaši sníš, nebo ti nařežu.“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Citové vydírání (argumentace ad </a:t>
            </a:r>
            <a:r>
              <a:rPr lang="cs-CZ" dirty="0" err="1" smtClean="0"/>
              <a:t>misericordiam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Produktor</a:t>
            </a:r>
            <a:r>
              <a:rPr lang="cs-CZ" dirty="0" smtClean="0"/>
              <a:t> apeluje na city adresáta, snaží se vzbudit soucit. Jedná se o citové vydírání.</a:t>
            </a:r>
          </a:p>
          <a:p>
            <a:pPr lvl="0"/>
            <a:r>
              <a:rPr lang="cs-CZ" dirty="0" err="1" smtClean="0"/>
              <a:t>P</a:t>
            </a:r>
            <a:r>
              <a:rPr lang="cs-CZ" dirty="0" err="1" smtClean="0"/>
              <a:t>roduktor</a:t>
            </a:r>
            <a:r>
              <a:rPr lang="cs-CZ" dirty="0" smtClean="0"/>
              <a:t> </a:t>
            </a:r>
            <a:r>
              <a:rPr lang="cs-CZ" dirty="0" smtClean="0"/>
              <a:t>často volí i neverbální prostředky – např. pláč.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 </a:t>
            </a:r>
            <a:r>
              <a:rPr lang="cs-CZ" i="1" dirty="0" smtClean="0"/>
              <a:t>„Ty už mě nemáš rád.“ </a:t>
            </a:r>
          </a:p>
          <a:p>
            <a:pPr lvl="0"/>
            <a:r>
              <a:rPr lang="cs-CZ" i="1" dirty="0" smtClean="0"/>
              <a:t>„Přece mě tady nemůžeš nechat.“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Apel na příslušnost ke skupině (argumentace ad </a:t>
            </a:r>
            <a:r>
              <a:rPr lang="cs-CZ" dirty="0" err="1" smtClean="0"/>
              <a:t>populum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Manipulace větší skupinou lidí (veřejností) využívá faktu, že IQ davu je pod úrovní inteligence jednotlivců tvořících dav. </a:t>
            </a:r>
            <a:r>
              <a:rPr lang="cs-CZ" dirty="0" err="1" smtClean="0"/>
              <a:t>Produktor</a:t>
            </a:r>
            <a:r>
              <a:rPr lang="cs-CZ" dirty="0" smtClean="0"/>
              <a:t> prezentuje skutečnost černobíle.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 „</a:t>
            </a:r>
            <a:r>
              <a:rPr lang="cs-CZ" i="1" dirty="0" smtClean="0"/>
              <a:t>Ty jako Čech musíš…“</a:t>
            </a:r>
          </a:p>
          <a:p>
            <a:pPr lvl="0"/>
            <a:r>
              <a:rPr lang="cs-CZ" i="1" dirty="0" smtClean="0"/>
              <a:t> „Ty jako příslušník našeho hnutí s námi musíš táhnout za jeden provaz.“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míru (argumentace ad </a:t>
            </a:r>
            <a:r>
              <a:rPr lang="cs-CZ" dirty="0" err="1" smtClean="0"/>
              <a:t>hominem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Obratní manipulátoři šijí svou manipulaci na míru protivníka. Manipulátor prezentuje určité vlastnosti jako slabosti. </a:t>
            </a:r>
          </a:p>
          <a:p>
            <a:pPr lvl="0"/>
            <a:r>
              <a:rPr lang="cs-CZ" dirty="0" smtClean="0"/>
              <a:t>Racionálně orientovanému člověku vytýká necitelnost, naopak emocionálnímu člověku je vytýkána přecitlivělost.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nesmělost (argumentace ad </a:t>
            </a:r>
            <a:r>
              <a:rPr lang="cs-CZ" dirty="0" err="1" smtClean="0"/>
              <a:t>verecundiam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Produktor</a:t>
            </a:r>
            <a:r>
              <a:rPr lang="cs-CZ" dirty="0" smtClean="0"/>
              <a:t> využívá nevědomosti adresáta. Cituje neexistující autority nebo autoritu, kterou ostatní nemohou znát. Vymýšlí si falešné statistiky, aby získal falešné argumenty pro svá tvrzení. </a:t>
            </a:r>
          </a:p>
          <a:p>
            <a:endParaRPr lang="cs-CZ" dirty="0" smtClean="0"/>
          </a:p>
          <a:p>
            <a:r>
              <a:rPr lang="cs-CZ" dirty="0" smtClean="0"/>
              <a:t>„</a:t>
            </a:r>
            <a:r>
              <a:rPr lang="cs-CZ" i="1" dirty="0" smtClean="0"/>
              <a:t>To ví přece každé malé dítě…“</a:t>
            </a:r>
          </a:p>
          <a:p>
            <a:r>
              <a:rPr lang="cs-CZ" i="1" dirty="0" smtClean="0"/>
              <a:t>„Vy neznáte profesora XY? To není možné!“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Strategie blokády</a:t>
            </a:r>
          </a:p>
          <a:p>
            <a:endParaRPr lang="cs-CZ" sz="3200" dirty="0" smtClean="0"/>
          </a:p>
          <a:p>
            <a:r>
              <a:rPr lang="cs-CZ" sz="3200" dirty="0" smtClean="0"/>
              <a:t>Strategie prosazování </a:t>
            </a:r>
          </a:p>
          <a:p>
            <a:endParaRPr lang="cs-CZ" sz="3200" dirty="0" smtClean="0"/>
          </a:p>
          <a:p>
            <a:r>
              <a:rPr lang="cs-CZ" sz="3200" dirty="0" smtClean="0"/>
              <a:t>Strategie sabotáže</a:t>
            </a:r>
            <a:endParaRPr lang="cs-CZ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blokády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Manipulátor chce zamezit, aby adresát dosáhl svého cíle, přitom nemusí sledovat cíl vlastní.</a:t>
            </a:r>
          </a:p>
          <a:p>
            <a:endParaRPr lang="cs-CZ" dirty="0" smtClean="0"/>
          </a:p>
          <a:p>
            <a:r>
              <a:rPr lang="cs-CZ" dirty="0" smtClean="0"/>
              <a:t>Kritika, posměch, vyvolávání pocitů provinilosti</a:t>
            </a:r>
          </a:p>
          <a:p>
            <a:r>
              <a:rPr lang="cs-CZ" dirty="0" smtClean="0"/>
              <a:t>Mlžení, neetické argumenty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88</TotalTime>
  <Words>339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Bohatý</vt:lpstr>
      <vt:lpstr>Manipulace</vt:lpstr>
      <vt:lpstr>Základní role manipulátora </vt:lpstr>
      <vt:lpstr>Vyhrožování (argumentace ad baculum)</vt:lpstr>
      <vt:lpstr>Citové vydírání (argumentace ad misericordiam)</vt:lpstr>
      <vt:lpstr>Apel na příslušnost ke skupině (argumentace ad populum)</vt:lpstr>
      <vt:lpstr>Na míru (argumentace ad hominem)</vt:lpstr>
      <vt:lpstr>Na nesmělost (argumentace ad verecundiam)</vt:lpstr>
      <vt:lpstr>strategie</vt:lpstr>
      <vt:lpstr>Strategie blokády</vt:lpstr>
      <vt:lpstr>Strategie prosazování</vt:lpstr>
      <vt:lpstr>Strategie sabotáže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Acer</dc:creator>
  <cp:lastModifiedBy>Pavla</cp:lastModifiedBy>
  <cp:revision>11</cp:revision>
  <dcterms:created xsi:type="dcterms:W3CDTF">2013-10-31T15:28:24Z</dcterms:created>
  <dcterms:modified xsi:type="dcterms:W3CDTF">2013-11-05T13:18:32Z</dcterms:modified>
</cp:coreProperties>
</file>