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14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39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75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346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9079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293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23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60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40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77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90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95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98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79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87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0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5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orpus.cz/proskoly" TargetMode="External"/><Relationship Id="rId2" Type="http://schemas.openxmlformats.org/officeDocument/2006/relationships/hyperlink" Target="https://docs.google.com/forms/d/e/1FAIpQLScp1N12qpogriLlv4p0ftDTkJJ4R4NoFybOUFffwY7Ct1m_OA/viewfor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KonText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725144"/>
            <a:ext cx="7086600" cy="165618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cs-CZ" sz="2900" dirty="0">
                <a:latin typeface="Trebuchet MS" panose="020B0603020202020204" pitchFamily="34" charset="0"/>
              </a:rPr>
              <a:t>Kurz: Korpusy ve výuce češtiny jako cizího jazyka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Projekt: Zvýšení kvality vzdělávání a začleňování žáků s OMJ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Autorky kurzu: 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	Mgr. Barbora Kukrechtová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	Mgr. Věra Hejhalová, Ph.D.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	Mgr. Lucie Lukešová, Ph.D.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ve výuce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412776"/>
            <a:ext cx="6554689" cy="4835624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KonText</a:t>
            </a:r>
            <a:r>
              <a:rPr lang="cs-CZ" dirty="0"/>
              <a:t> lze použít mnoha způsoby. Žáci pomocí tohoto vyhledávače mohou získat informace o všech jazykových rovinách:</a:t>
            </a:r>
          </a:p>
          <a:p>
            <a:pPr lvl="1"/>
            <a:r>
              <a:rPr lang="cs-CZ" dirty="0"/>
              <a:t>na základě pozorování slov užitých v kontextu vět mohou např. usuzovat na jejich </a:t>
            </a:r>
            <a:r>
              <a:rPr lang="cs-CZ" b="1" dirty="0"/>
              <a:t>význam</a:t>
            </a:r>
            <a:r>
              <a:rPr lang="cs-CZ" dirty="0"/>
              <a:t> (pracovní list „</a:t>
            </a:r>
            <a:r>
              <a:rPr lang="cs-CZ" dirty="0" err="1"/>
              <a:t>zdravý_zdravotní_zdravotnický</a:t>
            </a:r>
            <a:r>
              <a:rPr lang="cs-CZ" dirty="0"/>
              <a:t>“)</a:t>
            </a:r>
          </a:p>
          <a:p>
            <a:pPr lvl="1"/>
            <a:r>
              <a:rPr lang="cs-CZ" dirty="0"/>
              <a:t>v korpusu najdou typické </a:t>
            </a:r>
            <a:r>
              <a:rPr lang="cs-CZ" b="1" dirty="0"/>
              <a:t>kolokace</a:t>
            </a:r>
            <a:r>
              <a:rPr lang="cs-CZ" dirty="0"/>
              <a:t>, slova se tak naučí vhodně spojovat (pracovní list „</a:t>
            </a:r>
            <a:r>
              <a:rPr lang="cs-CZ" dirty="0" err="1"/>
              <a:t>zdravý-zdravotní</a:t>
            </a:r>
            <a:r>
              <a:rPr lang="cs-CZ" dirty="0"/>
              <a:t>“) </a:t>
            </a:r>
          </a:p>
          <a:p>
            <a:pPr lvl="1"/>
            <a:r>
              <a:rPr lang="cs-CZ" dirty="0"/>
              <a:t>v korpusu mohou sami aktivně dohledávat a doplňovat části </a:t>
            </a:r>
            <a:r>
              <a:rPr lang="cs-CZ" b="1" dirty="0"/>
              <a:t>idiomů </a:t>
            </a:r>
            <a:r>
              <a:rPr lang="cs-CZ" dirty="0"/>
              <a:t>(pracovní list „idiomy“)</a:t>
            </a:r>
          </a:p>
          <a:p>
            <a:pPr lvl="1"/>
            <a:r>
              <a:rPr lang="cs-CZ" dirty="0"/>
              <a:t>korpus může sloužit jako zdroj jazykového materiálu pro upevňování </a:t>
            </a:r>
            <a:r>
              <a:rPr lang="cs-CZ" b="1" dirty="0"/>
              <a:t>gramatických struktur </a:t>
            </a:r>
            <a:r>
              <a:rPr lang="cs-CZ" dirty="0"/>
              <a:t>(pracovní listy „</a:t>
            </a:r>
            <a:r>
              <a:rPr lang="cs-CZ" dirty="0" err="1"/>
              <a:t>mít+příčestí</a:t>
            </a:r>
            <a:r>
              <a:rPr lang="cs-CZ" dirty="0"/>
              <a:t> trpné“ a „akuzativ“); žáci mohou na gramatická pravidla také sami přicházet (dle zakončení adjektiv usuzovat na gramatický rod, pomocí dotazů CQL najít pádové koncovky, hledat slova, která se často používají nebo vůbec nepoužívají v plurálu…)</a:t>
            </a:r>
          </a:p>
          <a:p>
            <a:pPr lvl="1"/>
            <a:r>
              <a:rPr lang="cs-CZ" dirty="0"/>
              <a:t>žáci mohou pomocí funkce „omezit hledání“ vyhledávat také v textech podle žánrů a najít např. typická adjektiva v publicistice</a:t>
            </a:r>
          </a:p>
          <a:p>
            <a:pPr lvl="1"/>
            <a:r>
              <a:rPr lang="cs-CZ" dirty="0"/>
              <a:t>analyzovat mohou také mluvený jazyk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BA521-6887-4A34-8B8F-BE7117FFA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ve výuce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4A28F7-D09E-41C1-9113-D069EF034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učitel může v korpusu najít jazykový materiál pro cvičení nejrůznějšího typu, při výběru mu může pomoci funkce „frekvence“</a:t>
            </a:r>
          </a:p>
          <a:p>
            <a:r>
              <a:rPr lang="cs-CZ" dirty="0"/>
              <a:t>výhodou je zobrazení slov v delším kontextu</a:t>
            </a:r>
          </a:p>
          <a:p>
            <a:r>
              <a:rPr lang="cs-CZ" dirty="0"/>
              <a:t>jazykový materiál je vždy autentický</a:t>
            </a:r>
          </a:p>
          <a:p>
            <a:pPr lvl="1"/>
            <a:r>
              <a:rPr lang="cs-CZ" dirty="0"/>
              <a:t>výhoda, ale pro méně pokročilé mohou být konkordance matoucí</a:t>
            </a:r>
          </a:p>
          <a:p>
            <a:pPr lvl="1"/>
            <a:r>
              <a:rPr lang="cs-CZ" dirty="0"/>
              <a:t>důležité je přizpůsobit vybraný materiál úrovni žáků</a:t>
            </a:r>
          </a:p>
          <a:p>
            <a:r>
              <a:rPr lang="cs-CZ" dirty="0"/>
              <a:t>pro nerodilé mluvčí je vhodné pracovat s reprezentativními korpusy současného jazyka (řady SYN a ORAL)</a:t>
            </a:r>
          </a:p>
          <a:p>
            <a:r>
              <a:rPr lang="cs-CZ" dirty="0"/>
              <a:t>cvičení lze připravit pro použití </a:t>
            </a:r>
            <a:r>
              <a:rPr lang="cs-CZ" dirty="0" err="1"/>
              <a:t>hands</a:t>
            </a:r>
            <a:r>
              <a:rPr lang="cs-CZ" dirty="0"/>
              <a:t>-on i </a:t>
            </a:r>
            <a:r>
              <a:rPr lang="cs-CZ" dirty="0" err="1"/>
              <a:t>hands-off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051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28446-E7E8-45C3-8414-A164B1FAB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listy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42E7D2-1156-4771-A222-9EF3D5519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/>
          </a:bodyPr>
          <a:lstStyle/>
          <a:p>
            <a:r>
              <a:rPr lang="cs-CZ" dirty="0"/>
              <a:t>Pracovní listy obsahují čtyři části. Na první straně naleznete anotaci a popsaný postup práce s pracovním listem. Druhou stranu tvoří samotný pracovní list, který lze namnožit a rozdat žákům. Po pracovním listu následuje popis práce s korpusem s názornými snímky obrazovky. Na konec je zařazeno řešení úkolů.</a:t>
            </a:r>
          </a:p>
          <a:p>
            <a:r>
              <a:rPr lang="cs-CZ" dirty="0"/>
              <a:t>Pracovní listy obsahují jak cvičení, která vyžadují přímou práci s korpusem během lekce nebo jako domácí úkol (</a:t>
            </a:r>
            <a:r>
              <a:rPr lang="cs-CZ" dirty="0" err="1"/>
              <a:t>hands</a:t>
            </a:r>
            <a:r>
              <a:rPr lang="cs-CZ" dirty="0"/>
              <a:t>-on), tak cvičení, ve kterých si žáci na základě příkladů z korpusu připravených učitelem uvědomují jazykový systém češtiny (</a:t>
            </a:r>
            <a:r>
              <a:rPr lang="cs-CZ" dirty="0" err="1"/>
              <a:t>hands-off</a:t>
            </a:r>
            <a:r>
              <a:rPr lang="cs-CZ" dirty="0"/>
              <a:t>).</a:t>
            </a:r>
          </a:p>
          <a:p>
            <a:r>
              <a:rPr lang="cs-CZ" dirty="0"/>
              <a:t>Pracovní listy mají sloužit jako inspirace pro tvorbu vlastních korpusových cvičení.</a:t>
            </a:r>
          </a:p>
        </p:txBody>
      </p:sp>
    </p:spTree>
    <p:extLst>
      <p:ext uri="{BB962C8B-B14F-4D97-AF65-F5344CB8AC3E}">
        <p14:creationId xmlns:p14="http://schemas.microsoft.com/office/powerpoint/2010/main" val="3254518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6C353-B1D0-4F21-A3B3-24ECD145A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CC0825-7D26-42D5-BE41-8A4518157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/>
              <a:t>Pročtěte si pracovní listy.</a:t>
            </a:r>
          </a:p>
          <a:p>
            <a:pPr lvl="1"/>
            <a:r>
              <a:rPr lang="cs-CZ" dirty="0"/>
              <a:t>Vyberte si jeden a ohodnoťte ho pomocí tohoto </a:t>
            </a:r>
            <a:r>
              <a:rPr lang="cs-CZ" dirty="0">
                <a:hlinkClick r:id="rId2"/>
              </a:rPr>
              <a:t>formuláře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Pokud budete moci, využijte ho ve výuce.</a:t>
            </a:r>
          </a:p>
          <a:p>
            <a:pPr>
              <a:buFont typeface="+mj-lt"/>
              <a:buAutoNum type="arabicPeriod"/>
            </a:pPr>
            <a:r>
              <a:rPr lang="cs-CZ" dirty="0"/>
              <a:t>Vytvořte vlastní pracovní list, ve kterém budou cvičení založená na práci s vyhledávačem </a:t>
            </a:r>
            <a:r>
              <a:rPr lang="cs-CZ" dirty="0" err="1"/>
              <a:t>KonText</a:t>
            </a:r>
            <a:r>
              <a:rPr lang="cs-CZ" dirty="0"/>
              <a:t>. Mohou vyžadovat přímou práci s korpusem ve výuce (</a:t>
            </a:r>
            <a:r>
              <a:rPr lang="cs-CZ" dirty="0" err="1"/>
              <a:t>hands</a:t>
            </a:r>
            <a:r>
              <a:rPr lang="cs-CZ" dirty="0"/>
              <a:t>-on), ale nemusí (</a:t>
            </a:r>
            <a:r>
              <a:rPr lang="cs-CZ" dirty="0" err="1"/>
              <a:t>hands-off</a:t>
            </a:r>
            <a:r>
              <a:rPr lang="cs-CZ" dirty="0"/>
              <a:t>). V rámci jednoho pracovního listu můžete zkombinovat také </a:t>
            </a:r>
            <a:r>
              <a:rPr lang="cs-CZ" dirty="0" err="1"/>
              <a:t>hands</a:t>
            </a:r>
            <a:r>
              <a:rPr lang="cs-CZ" dirty="0"/>
              <a:t>-on a </a:t>
            </a:r>
            <a:r>
              <a:rPr lang="cs-CZ" dirty="0" err="1"/>
              <a:t>hands-off</a:t>
            </a:r>
            <a:r>
              <a:rPr lang="cs-CZ" dirty="0"/>
              <a:t> aktivity. Inspirovat se můžete také předchozí prezentací k vyhledávači </a:t>
            </a:r>
            <a:r>
              <a:rPr lang="cs-CZ" dirty="0" err="1"/>
              <a:t>KonText</a:t>
            </a:r>
            <a:r>
              <a:rPr lang="cs-CZ" dirty="0"/>
              <a:t> nebo na stránkách Pro školy: </a:t>
            </a:r>
            <a:r>
              <a:rPr lang="cs-CZ" dirty="0">
                <a:hlinkClick r:id="rId3"/>
              </a:rPr>
              <a:t>https://korpus.cz/</a:t>
            </a:r>
            <a:r>
              <a:rPr lang="cs-CZ" dirty="0" err="1">
                <a:hlinkClick r:id="rId3"/>
              </a:rPr>
              <a:t>proskoly</a:t>
            </a:r>
            <a:r>
              <a:rPr lang="cs-CZ" dirty="0"/>
              <a:t>.</a:t>
            </a:r>
          </a:p>
          <a:p>
            <a:pP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89695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309</TotalTime>
  <Words>472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Fazeta</vt:lpstr>
      <vt:lpstr>KonText</vt:lpstr>
      <vt:lpstr>Využití ve výuce</vt:lpstr>
      <vt:lpstr>Využití ve výuce II</vt:lpstr>
      <vt:lpstr>Pracovní listy</vt:lpstr>
      <vt:lpstr>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SyD</dc:title>
  <dc:creator>Věra Hejhalová</dc:creator>
  <cp:lastModifiedBy>Barbora Kukrechtová</cp:lastModifiedBy>
  <cp:revision>17</cp:revision>
  <dcterms:created xsi:type="dcterms:W3CDTF">2018-11-02T09:16:53Z</dcterms:created>
  <dcterms:modified xsi:type="dcterms:W3CDTF">2019-03-12T18:15:44Z</dcterms:modified>
</cp:coreProperties>
</file>