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56" r:id="rId3"/>
    <p:sldId id="269" r:id="rId4"/>
    <p:sldId id="267" r:id="rId5"/>
    <p:sldId id="257" r:id="rId6"/>
    <p:sldId id="265" r:id="rId7"/>
    <p:sldId id="261" r:id="rId8"/>
    <p:sldId id="258" r:id="rId9"/>
    <p:sldId id="268" r:id="rId10"/>
    <p:sldId id="259" r:id="rId11"/>
    <p:sldId id="260" r:id="rId12"/>
    <p:sldId id="262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3F79089-8DA3-4077-8945-3BEECB0B2E2D}" type="datetimeFigureOut">
              <a:rPr lang="cs-CZ" smtClean="0"/>
              <a:pPr/>
              <a:t>12.12.2022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7FD57A0-E9E8-4DA9-A43F-4538792490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xmlns="" id="{7BC69870-677F-6C9F-B4C1-1F728F184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295" y="261590"/>
            <a:ext cx="6657125" cy="17992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F3342E00-CD59-650C-856A-A1D2B7D03D83}"/>
              </a:ext>
            </a:extLst>
          </p:cNvPr>
          <p:cNvSpPr txBox="1"/>
          <p:nvPr/>
        </p:nvSpPr>
        <p:spPr>
          <a:xfrm>
            <a:off x="466344" y="2276872"/>
            <a:ext cx="82090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Tato prezentace vznikla </a:t>
            </a:r>
            <a:r>
              <a:rPr lang="cs-CZ" sz="2000" kern="15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 rámci projektu „Podpora </a:t>
            </a:r>
            <a:r>
              <a:rPr lang="cs-CZ" sz="2000" kern="15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pregraduálního</a:t>
            </a:r>
            <a:r>
              <a:rPr lang="cs-CZ" sz="2000" kern="15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vzdělávání budoucích učitelů na UK“, registrační číslo projektu CZ.02.3.68/0.0/0.0/19_068/0016093, financovaného prostřednictvím Operačního programu Výzkum, vývoj a vzdělávání.</a:t>
            </a:r>
            <a:endParaRPr lang="cs-CZ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953BC5B-C4F1-E1C4-349F-9263E62B1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495" y="5445224"/>
            <a:ext cx="3510725" cy="11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83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/>
          <a:lstStyle/>
          <a:p>
            <a:r>
              <a:rPr lang="cs-CZ" sz="3600" dirty="0" smtClean="0">
                <a:solidFill>
                  <a:srgbClr val="7030A0"/>
                </a:solidFill>
              </a:rPr>
              <a:t>Příklad propojení složek RVP G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Klíčové kompetence: </a:t>
            </a:r>
          </a:p>
          <a:p>
            <a:r>
              <a:rPr lang="cs-CZ" u="sng" dirty="0" smtClean="0"/>
              <a:t>K. komunikativní </a:t>
            </a:r>
            <a:r>
              <a:rPr lang="cs-CZ" b="1" dirty="0" smtClean="0"/>
              <a:t>: </a:t>
            </a:r>
            <a:r>
              <a:rPr lang="cs-CZ" i="1" dirty="0" smtClean="0"/>
              <a:t>vyjadřuje se v mluvených i psaných projevech jasně, srozumitelně a přiměřeně tomu, komu, co a jak chce sdělit, s jakým záměrem a v jaké situaci komunikuje, je citlivý k míře zkušeností a znalostí a k možným pocitům partnerů v komunikaci</a:t>
            </a:r>
          </a:p>
          <a:p>
            <a:pPr>
              <a:buFontTx/>
              <a:buChar char="-"/>
            </a:pPr>
            <a:r>
              <a:rPr lang="cs-CZ" u="sng" dirty="0" smtClean="0"/>
              <a:t>K. osobnostní a sociální</a:t>
            </a:r>
            <a:r>
              <a:rPr lang="cs-CZ" b="1" dirty="0" smtClean="0"/>
              <a:t>: </a:t>
            </a:r>
          </a:p>
          <a:p>
            <a:pPr>
              <a:buNone/>
            </a:pPr>
            <a:r>
              <a:rPr lang="cs-CZ" b="1" i="1" dirty="0" smtClean="0"/>
              <a:t>	</a:t>
            </a:r>
            <a:r>
              <a:rPr lang="cs-CZ" i="1" dirty="0" smtClean="0">
                <a:latin typeface="Calibri"/>
              </a:rPr>
              <a:t>→</a:t>
            </a:r>
            <a:r>
              <a:rPr lang="cs-CZ" i="1" dirty="0" smtClean="0"/>
              <a:t>přispívá k vytváření a udržování hodnotných mezilidských vztahů založených na vzájemné úctě, toleranci a empatii</a:t>
            </a:r>
          </a:p>
          <a:p>
            <a:pPr>
              <a:buNone/>
            </a:pPr>
            <a:r>
              <a:rPr lang="cs-CZ" i="1" dirty="0" smtClean="0"/>
              <a:t>	</a:t>
            </a:r>
            <a:r>
              <a:rPr lang="cs-CZ" i="1" dirty="0" smtClean="0">
                <a:latin typeface="Calibri"/>
              </a:rPr>
              <a:t>→</a:t>
            </a:r>
            <a:r>
              <a:rPr lang="cs-CZ" dirty="0" smtClean="0"/>
              <a:t> </a:t>
            </a:r>
            <a:r>
              <a:rPr lang="cs-CZ" i="1" dirty="0" smtClean="0"/>
              <a:t>je schopen sebereflexe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Příklad propojení RVP 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b="1" dirty="0" smtClean="0"/>
              <a:t>Výstupy:</a:t>
            </a:r>
          </a:p>
          <a:p>
            <a:pPr>
              <a:buNone/>
            </a:pPr>
            <a:r>
              <a:rPr lang="cs-CZ" sz="2400" i="1" dirty="0" smtClean="0"/>
              <a:t>→</a:t>
            </a:r>
            <a:r>
              <a:rPr lang="cs-CZ" sz="2400" b="1" i="1" dirty="0" smtClean="0"/>
              <a:t> </a:t>
            </a:r>
            <a:r>
              <a:rPr lang="cs-CZ" sz="2400" i="1" dirty="0" smtClean="0"/>
              <a:t>produktivní řečová dovednost →</a:t>
            </a:r>
            <a:r>
              <a:rPr lang="cs-CZ" sz="2400" b="1" i="1" dirty="0" smtClean="0"/>
              <a:t>psaný projev : </a:t>
            </a:r>
            <a:r>
              <a:rPr lang="cs-CZ" sz="2400" i="1" dirty="0" smtClean="0"/>
              <a:t> </a:t>
            </a:r>
          </a:p>
          <a:p>
            <a:pPr>
              <a:buNone/>
            </a:pPr>
            <a:r>
              <a:rPr lang="cs-CZ" sz="2400" i="1" dirty="0" smtClean="0"/>
              <a:t>	logicky a jasně strukturuje středně dlouhý písemný projev, neformální text na běžné téma.</a:t>
            </a:r>
          </a:p>
          <a:p>
            <a:pPr>
              <a:buNone/>
            </a:pPr>
            <a:r>
              <a:rPr lang="cs-CZ" sz="2400" b="1" dirty="0" smtClean="0"/>
              <a:t>Učivo</a:t>
            </a:r>
            <a:r>
              <a:rPr lang="cs-CZ" sz="2400" dirty="0" smtClean="0"/>
              <a:t>: </a:t>
            </a:r>
          </a:p>
          <a:p>
            <a:pPr>
              <a:buNone/>
            </a:pPr>
            <a:r>
              <a:rPr lang="cs-CZ" sz="2400" i="1" dirty="0" smtClean="0">
                <a:latin typeface="Calibri"/>
              </a:rPr>
              <a:t>→ </a:t>
            </a:r>
            <a:r>
              <a:rPr lang="cs-CZ" sz="2400" i="1" u="sng" dirty="0" smtClean="0"/>
              <a:t>typ tex</a:t>
            </a:r>
            <a:r>
              <a:rPr lang="cs-CZ" sz="2400" i="1" dirty="0" smtClean="0"/>
              <a:t>tu - osobní dopis</a:t>
            </a:r>
          </a:p>
          <a:p>
            <a:pPr>
              <a:buNone/>
            </a:pPr>
            <a:r>
              <a:rPr lang="cs-CZ" sz="2400" i="1" dirty="0" smtClean="0">
                <a:latin typeface="Calibri"/>
              </a:rPr>
              <a:t>→ </a:t>
            </a:r>
            <a:r>
              <a:rPr lang="cs-CZ" sz="2400" i="1" u="sng" dirty="0" smtClean="0"/>
              <a:t>oblast</a:t>
            </a:r>
            <a:r>
              <a:rPr lang="cs-CZ" sz="2400" i="1" dirty="0" smtClean="0"/>
              <a:t> osobní –přátelé, emoce (obava, strach)</a:t>
            </a:r>
          </a:p>
          <a:p>
            <a:pPr>
              <a:buNone/>
            </a:pPr>
            <a:r>
              <a:rPr lang="cs-CZ" sz="2400" i="1" dirty="0" smtClean="0">
                <a:latin typeface="Calibri"/>
              </a:rPr>
              <a:t>→</a:t>
            </a:r>
            <a:r>
              <a:rPr lang="cs-CZ" sz="2400" dirty="0" smtClean="0"/>
              <a:t> </a:t>
            </a:r>
            <a:r>
              <a:rPr lang="cs-CZ" sz="2400" i="1" u="sng" dirty="0" smtClean="0"/>
              <a:t>morální postoje </a:t>
            </a:r>
            <a:r>
              <a:rPr lang="cs-CZ" sz="2400" i="1" dirty="0" smtClean="0"/>
              <a:t>– omluva, přiznání</a:t>
            </a:r>
          </a:p>
          <a:p>
            <a:pPr>
              <a:buNone/>
            </a:pPr>
            <a:r>
              <a:rPr lang="cs-CZ" sz="2400" i="1" dirty="0" smtClean="0">
                <a:latin typeface="Calibri"/>
              </a:rPr>
              <a:t>→</a:t>
            </a:r>
            <a:r>
              <a:rPr lang="cs-CZ" sz="2400" i="1" u="sng" dirty="0" smtClean="0"/>
              <a:t>jazykové prostředky</a:t>
            </a:r>
            <a:r>
              <a:rPr lang="cs-CZ" sz="2400" i="1" dirty="0" smtClean="0"/>
              <a:t>: zdvořilostní fráze v neformálním jazyce, struktura dopisu - konektory, vyjádření emocí, slovesné tvary a způsoby s tím související např. použití </a:t>
            </a:r>
            <a:r>
              <a:rPr lang="cs-CZ" sz="2400" i="1" dirty="0" err="1" smtClean="0"/>
              <a:t>subjonctivu</a:t>
            </a:r>
            <a:r>
              <a:rPr lang="cs-CZ" sz="2400" i="1" dirty="0" smtClean="0"/>
              <a:t> (ex. j´</a:t>
            </a:r>
            <a:r>
              <a:rPr lang="cs-CZ" sz="2400" i="1" dirty="0" err="1" smtClean="0"/>
              <a:t>ai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peur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que</a:t>
            </a:r>
            <a:r>
              <a:rPr lang="cs-CZ" sz="2400" i="1" dirty="0" smtClean="0"/>
              <a:t> …..)</a:t>
            </a:r>
          </a:p>
          <a:p>
            <a:pPr>
              <a:buNone/>
            </a:pPr>
            <a:r>
              <a:rPr lang="cs-CZ" sz="2400" i="1" dirty="0" smtClean="0"/>
              <a:t>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Příprava výukové sekvence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Jak by vypadala výuková sekvence naplňující tyto cíle?</a:t>
            </a:r>
          </a:p>
          <a:p>
            <a:pPr>
              <a:buNone/>
            </a:pPr>
            <a:r>
              <a:rPr lang="cs-CZ" dirty="0" smtClean="0"/>
              <a:t>Jak dlouho by trvala?</a:t>
            </a:r>
          </a:p>
          <a:p>
            <a:pPr>
              <a:buNone/>
            </a:pPr>
            <a:r>
              <a:rPr lang="cs-CZ" dirty="0" smtClean="0"/>
              <a:t>Jaké aktivity by obsahovala?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Formulace cílů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cs-CZ" dirty="0" smtClean="0"/>
              <a:t>	Formulace cílů je součástí  plánování a realizace výuky učitelem. Měli bychom si proto klást následující otázky:</a:t>
            </a:r>
          </a:p>
          <a:p>
            <a:pPr lvl="0">
              <a:buNone/>
            </a:pPr>
            <a:endParaRPr lang="cs-CZ" dirty="0" smtClean="0"/>
          </a:p>
          <a:p>
            <a:pPr lvl="1"/>
            <a:r>
              <a:rPr lang="cs-CZ" sz="2800" dirty="0" smtClean="0"/>
              <a:t>Sdělím cíl žákovi či nikoli?</a:t>
            </a:r>
          </a:p>
          <a:p>
            <a:pPr lvl="1"/>
            <a:r>
              <a:rPr lang="cs-CZ" sz="2800" dirty="0" smtClean="0"/>
              <a:t>Přeje si žák dosáhnout cíle? Klade si žák i své cíle?</a:t>
            </a:r>
          </a:p>
          <a:p>
            <a:pPr lvl="1"/>
            <a:r>
              <a:rPr lang="cs-CZ" sz="2800" dirty="0" smtClean="0"/>
              <a:t>Je cíl pro žáka dosažitelný?</a:t>
            </a:r>
          </a:p>
          <a:p>
            <a:pPr lvl="1"/>
            <a:r>
              <a:rPr lang="cs-CZ" sz="2800" dirty="0" smtClean="0"/>
              <a:t>Má cíl pro žáka význam i mimo školu?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Parametry kvalitních cílů výuky</a:t>
            </a:r>
            <a:br>
              <a:rPr lang="cs-CZ" dirty="0" smtClean="0">
                <a:solidFill>
                  <a:srgbClr val="7030A0"/>
                </a:solidFill>
              </a:rPr>
            </a:b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Komplexnost, provázanost</a:t>
            </a:r>
          </a:p>
          <a:p>
            <a:pPr lvl="0" algn="ctr">
              <a:buNone/>
            </a:pPr>
            <a:endParaRPr lang="cs-CZ" dirty="0" smtClean="0"/>
          </a:p>
          <a:p>
            <a:pPr lvl="0" algn="ctr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Konzistentnost (soudržnost)</a:t>
            </a:r>
          </a:p>
          <a:p>
            <a:pPr lvl="0"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Kontrolovatelnost</a:t>
            </a:r>
          </a:p>
          <a:p>
            <a:pPr algn="ctr">
              <a:buNone/>
            </a:pPr>
            <a:endParaRPr lang="cs-CZ" dirty="0" smtClean="0"/>
          </a:p>
          <a:p>
            <a:pPr lvl="0" algn="ctr">
              <a:buNone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Přiměřenost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Chyby při formulaci výukových cílů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70000" lnSpcReduction="20000"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pPr lvl="0"/>
            <a:r>
              <a:rPr lang="cs-CZ" dirty="0" smtClean="0"/>
              <a:t>příliš obecný cíl (nejsou stanoveny podmínky, kvalita nebo jiná kritéria žákova výkonu)</a:t>
            </a:r>
          </a:p>
          <a:p>
            <a:pPr lvl="1"/>
            <a:r>
              <a:rPr lang="cs-CZ" sz="2800" i="1" dirty="0" smtClean="0"/>
              <a:t>Student získá základní vědomosti z francouzské literatury</a:t>
            </a:r>
            <a:endParaRPr lang="cs-CZ" sz="2800" dirty="0" smtClean="0"/>
          </a:p>
          <a:p>
            <a:pPr lvl="1"/>
            <a:r>
              <a:rPr lang="cs-CZ" sz="2800" i="1" dirty="0" smtClean="0"/>
              <a:t>Student se naučí tvůrčím způsobem řešit komunikační problémy....</a:t>
            </a:r>
            <a:endParaRPr lang="cs-CZ" sz="2800" dirty="0" smtClean="0"/>
          </a:p>
          <a:p>
            <a:pPr lvl="1"/>
            <a:r>
              <a:rPr lang="cs-CZ" sz="2800" i="1" dirty="0" smtClean="0"/>
              <a:t>Vyvození pravidel passé </a:t>
            </a:r>
            <a:r>
              <a:rPr lang="cs-CZ" sz="2800" i="1" dirty="0" err="1" smtClean="0"/>
              <a:t>composé</a:t>
            </a:r>
            <a:endParaRPr lang="cs-CZ" sz="2800" dirty="0" smtClean="0"/>
          </a:p>
          <a:p>
            <a:pPr lvl="0"/>
            <a:r>
              <a:rPr lang="cs-CZ" dirty="0" smtClean="0"/>
              <a:t>nahrazení cíle tématem vyučovací hodiny</a:t>
            </a:r>
          </a:p>
          <a:p>
            <a:pPr lvl="1"/>
            <a:r>
              <a:rPr lang="cs-CZ" sz="2900" i="1" dirty="0" smtClean="0"/>
              <a:t>Passé </a:t>
            </a:r>
            <a:r>
              <a:rPr lang="cs-CZ" sz="2900" i="1" dirty="0" err="1" smtClean="0"/>
              <a:t>composé</a:t>
            </a:r>
            <a:endParaRPr lang="cs-CZ" sz="2900" i="1" dirty="0" smtClean="0"/>
          </a:p>
          <a:p>
            <a:pPr lvl="1"/>
            <a:r>
              <a:rPr lang="cs-CZ" sz="2900" i="1" smtClean="0"/>
              <a:t>Médias </a:t>
            </a:r>
            <a:endParaRPr lang="cs-CZ" sz="2900" i="1" dirty="0" smtClean="0"/>
          </a:p>
          <a:p>
            <a:pPr lvl="1"/>
            <a:r>
              <a:rPr lang="cs-CZ" sz="2900" i="1" dirty="0" smtClean="0"/>
              <a:t>La </a:t>
            </a:r>
            <a:r>
              <a:rPr lang="cs-CZ" sz="2900" i="1" dirty="0" err="1" smtClean="0"/>
              <a:t>Révolution</a:t>
            </a:r>
            <a:r>
              <a:rPr lang="cs-CZ" sz="2900" i="1" dirty="0" smtClean="0"/>
              <a:t> </a:t>
            </a:r>
            <a:r>
              <a:rPr lang="cs-CZ" sz="2900" i="1" dirty="0" err="1" smtClean="0"/>
              <a:t>française</a:t>
            </a:r>
            <a:endParaRPr lang="cs-CZ" sz="2900" i="1" dirty="0" smtClean="0"/>
          </a:p>
          <a:p>
            <a:pPr lvl="1"/>
            <a:r>
              <a:rPr lang="cs-CZ" sz="2900" i="1" dirty="0" smtClean="0"/>
              <a:t>Učebnice str. 27 – 30</a:t>
            </a:r>
          </a:p>
          <a:p>
            <a:pPr lvl="0"/>
            <a:r>
              <a:rPr lang="cs-CZ" dirty="0" smtClean="0"/>
              <a:t>nahrazení cíle popisem činnosti učitele</a:t>
            </a:r>
          </a:p>
          <a:p>
            <a:pPr lvl="1"/>
            <a:r>
              <a:rPr lang="cs-CZ" sz="2900" i="1" dirty="0" smtClean="0"/>
              <a:t>Seznámit studenty se základy časování sloves</a:t>
            </a:r>
          </a:p>
          <a:p>
            <a:pPr lvl="1"/>
            <a:r>
              <a:rPr lang="cs-CZ" sz="2900" i="1" dirty="0" smtClean="0"/>
              <a:t>Vysvětlit fungování nepravidelných sloves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Didaktika francouzštiny 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584176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7030A0"/>
                </a:solidFill>
              </a:rPr>
              <a:t>Cíle výuky francouzštiny</a:t>
            </a:r>
          </a:p>
          <a:p>
            <a:r>
              <a:rPr lang="cs-CZ" sz="2800" dirty="0" smtClean="0">
                <a:solidFill>
                  <a:srgbClr val="7030A0"/>
                </a:solidFill>
              </a:rPr>
              <a:t>Práce s cíly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INSERT</a:t>
            </a:r>
            <a:endParaRPr lang="cs-CZ" sz="3600" dirty="0"/>
          </a:p>
        </p:txBody>
      </p:sp>
      <p:pic>
        <p:nvPicPr>
          <p:cNvPr id="5" name="Zástupný symbol pro obsah 4" descr="Metoda INSERT (práce s textem)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5391959" cy="1728192"/>
          </a:xfrm>
        </p:spPr>
      </p:pic>
      <p:pic>
        <p:nvPicPr>
          <p:cNvPr id="20483" name="Picture 3" descr="C:\Users\Madla\Desktop\Modelová lekce - Etika a informace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258546" cy="193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5;p14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99592" y="116632"/>
            <a:ext cx="6192688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Cíle z hlediska aktérů výuky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Proč se učíme francouzsky?</a:t>
            </a:r>
          </a:p>
          <a:p>
            <a:pPr marL="624078" indent="-514350">
              <a:buAutoNum type="arabicParenR"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Komunikativní cíle </a:t>
            </a:r>
            <a:r>
              <a:rPr lang="cs-CZ" dirty="0" smtClean="0"/>
              <a:t>– jazyk jak prostředek komunikace v cizím jazyce</a:t>
            </a:r>
            <a:endParaRPr lang="cs-CZ" b="1" dirty="0" smtClean="0"/>
          </a:p>
          <a:p>
            <a:pPr marL="624078" indent="-514350">
              <a:buAutoNum type="arabicParenR"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Interkulturní cíle </a:t>
            </a:r>
            <a:r>
              <a:rPr lang="cs-CZ" dirty="0" smtClean="0"/>
              <a:t>– jazyk jako prostředek myšlení a výchovy k toleranci a empatii</a:t>
            </a:r>
          </a:p>
          <a:p>
            <a:pPr marL="624078" indent="-514350">
              <a:buAutoNum type="arabicParenR"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Politické cíle </a:t>
            </a:r>
            <a:r>
              <a:rPr lang="cs-CZ" dirty="0" smtClean="0"/>
              <a:t>– jazyk jako prostředek rozšíření zóny vlivu</a:t>
            </a:r>
          </a:p>
          <a:p>
            <a:pPr marL="624078" indent="-51435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7030A0"/>
                </a:solidFill>
              </a:rPr>
              <a:t>R. </a:t>
            </a:r>
            <a:r>
              <a:rPr lang="cs-CZ" sz="3200" dirty="0" err="1" smtClean="0">
                <a:solidFill>
                  <a:srgbClr val="7030A0"/>
                </a:solidFill>
              </a:rPr>
              <a:t>Choděra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i="1" dirty="0" smtClean="0">
                <a:solidFill>
                  <a:srgbClr val="7030A0"/>
                </a:solidFill>
              </a:rPr>
              <a:t>Didaktika cizích jazyků</a:t>
            </a:r>
            <a:r>
              <a:rPr lang="cs-CZ" sz="3200" dirty="0" smtClean="0">
                <a:solidFill>
                  <a:srgbClr val="7030A0"/>
                </a:solidFill>
              </a:rPr>
              <a:t>, 2006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a) Cíl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jazykový</a:t>
            </a:r>
            <a:r>
              <a:rPr lang="cs-CZ" dirty="0" smtClean="0"/>
              <a:t> („komunikativní“, nepřesně „praktický“)</a:t>
            </a:r>
          </a:p>
          <a:p>
            <a:pPr>
              <a:buNone/>
            </a:pPr>
            <a:r>
              <a:rPr lang="cs-CZ" dirty="0" smtClean="0"/>
              <a:t>b) Cíl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vzdělávací</a:t>
            </a:r>
            <a:r>
              <a:rPr lang="cs-CZ" dirty="0" smtClean="0"/>
              <a:t> („poznávací“, „kognitivní“) </a:t>
            </a:r>
          </a:p>
          <a:p>
            <a:pPr>
              <a:buNone/>
            </a:pPr>
            <a:r>
              <a:rPr lang="cs-CZ" dirty="0" smtClean="0"/>
              <a:t>c) Cíl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výchovný</a:t>
            </a:r>
            <a:r>
              <a:rPr lang="cs-CZ" dirty="0" smtClean="0"/>
              <a:t> („formativní“)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13353" y="836713"/>
          <a:ext cx="9157353" cy="5544616"/>
        </p:xfrm>
        <a:graphic>
          <a:graphicData uri="http://schemas.openxmlformats.org/presentationml/2006/ole">
            <p:oleObj spid="_x0000_s1028" name="Acrobat Document" r:id="rId3" imgW="14849208" imgH="76960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435280" cy="1066800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Klíčové kompetence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49424"/>
            <a:ext cx="8363272" cy="4325112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270892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„Klíčové kompetence představují soubor </a:t>
            </a:r>
            <a:r>
              <a:rPr lang="cs-CZ" sz="2000" b="1" dirty="0" smtClean="0"/>
              <a:t>vědomostí</a:t>
            </a:r>
            <a:r>
              <a:rPr lang="cs-CZ" sz="2000" b="1" dirty="0"/>
              <a:t>, dovedností, schopností, postojů a hodnot</a:t>
            </a:r>
            <a:r>
              <a:rPr lang="cs-CZ" sz="2000" dirty="0"/>
              <a:t>, které jsou důležité pro osobní rozvoj jedince, jeho aktivní zapojení do společnosti a budoucí uplatnění v životě</a:t>
            </a:r>
            <a:r>
              <a:rPr lang="cs-CZ" sz="2000" dirty="0" smtClean="0"/>
              <a:t>.“</a:t>
            </a:r>
            <a:endParaRPr lang="cs-CZ" sz="2000" dirty="0"/>
          </a:p>
          <a:p>
            <a:endParaRPr lang="cs-CZ" i="1" dirty="0" smtClean="0"/>
          </a:p>
          <a:p>
            <a:r>
              <a:rPr lang="cs-CZ" i="1" dirty="0" smtClean="0"/>
              <a:t>Rámcový </a:t>
            </a:r>
            <a:r>
              <a:rPr lang="cs-CZ" i="1" dirty="0"/>
              <a:t>vzdělávací program pro gymnázia</a:t>
            </a:r>
            <a:r>
              <a:rPr lang="cs-CZ" dirty="0"/>
              <a:t> (2007), Praha: Výzkumný vzdělávací ústav, s. 8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219700" y="476672"/>
          <a:ext cx="3924300" cy="6120680"/>
        </p:xfrm>
        <a:graphic>
          <a:graphicData uri="http://schemas.openxmlformats.org/presentationml/2006/ole">
            <p:oleObj spid="_x0000_s18434" name="Acrobat Document" r:id="rId3" imgW="3924221" imgH="58006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Jazyk a jazyková komunikace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23528" y="1556792"/>
          <a:ext cx="8424936" cy="5184576"/>
        </p:xfrm>
        <a:graphic>
          <a:graphicData uri="http://schemas.openxmlformats.org/presentationml/2006/ole">
            <p:oleObj spid="_x0000_s19458" name="Acrobat Document" r:id="rId3" imgW="5152786" imgH="3133620" progId="AcroExch.Document.7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368</TotalTime>
  <Words>336</Words>
  <Application>Microsoft Office PowerPoint</Application>
  <PresentationFormat>Předvádění na obrazovce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Urbanistický</vt:lpstr>
      <vt:lpstr>Acrobat Document</vt:lpstr>
      <vt:lpstr>Snímek 1</vt:lpstr>
      <vt:lpstr>Didaktika francouzštiny I.</vt:lpstr>
      <vt:lpstr>INSERT</vt:lpstr>
      <vt:lpstr>Snímek 4</vt:lpstr>
      <vt:lpstr>Cíle z hlediska aktérů výuky</vt:lpstr>
      <vt:lpstr>R. Choděra Didaktika cizích jazyků, 2006</vt:lpstr>
      <vt:lpstr>Snímek 7</vt:lpstr>
      <vt:lpstr>Klíčové kompetence</vt:lpstr>
      <vt:lpstr>Jazyk a jazyková komunikace</vt:lpstr>
      <vt:lpstr>Příklad propojení složek RVP G</vt:lpstr>
      <vt:lpstr>Příklad propojení RVP G</vt:lpstr>
      <vt:lpstr>Příprava výukové sekvence</vt:lpstr>
      <vt:lpstr>Formulace cílů</vt:lpstr>
      <vt:lpstr>Parametry kvalitních cílů výuky </vt:lpstr>
      <vt:lpstr>Chyby při formulaci výukových cílů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I.</dc:title>
  <dc:creator>Madla</dc:creator>
  <cp:lastModifiedBy>Madla</cp:lastModifiedBy>
  <cp:revision>43</cp:revision>
  <dcterms:created xsi:type="dcterms:W3CDTF">2020-12-10T08:52:34Z</dcterms:created>
  <dcterms:modified xsi:type="dcterms:W3CDTF">2022-12-12T13:31:01Z</dcterms:modified>
</cp:coreProperties>
</file>