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98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C5B0592B-25EB-DBC9-4670-BF666E3FE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5CEE48AC-558A-04BC-6229-5658404C7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42B46D20-7821-4C85-A372-543FF144F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4B9A7ABA-D842-6C84-C560-D6148E464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19CA63CF-8C67-CAF2-C0A9-B0059D7B8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12D6ABE7-B934-95BE-B11D-591085207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3BF0F433-E1E7-350F-BA23-CCBE54BC9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3885340B-663C-B136-4849-1825D4231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20751142-EF29-B59A-82D7-5C26BF11F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EDEE242A-300A-77F1-817C-7D94F9037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047069D1-C0E2-738F-9D1D-9DD415868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4EE7FA86-BBDC-8030-C1F6-CD373639EAE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0837" cy="1247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799447CB-0850-CB25-B343-CA5138690A5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7350" cy="409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23F606B5-C4C3-2328-0ACE-B37034E2FC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37E275F-3B5A-C633-1DD6-D9CDDC229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8D7D8B6B-BF5A-7D59-9D53-DBD654AFFE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831682E-6A6E-4480-CA4D-B125860D79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32A4CB-60FB-2AD9-2C77-FF1F36DC5C0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80FA7-A407-B1E7-B3D2-62C75910827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398C73-4C3C-E151-E4F0-1513763A9B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CF31C-3C87-4945-9FB1-F14879B4150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4564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E04C1-147A-3E25-A790-BC89A2DE3F7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99D052-9B85-FC7B-74CA-B7C3A68ED8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565E49-1DB0-D63F-2101-FD33216702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F56FD-70E3-8A4D-B13F-339DBD0C5E6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1790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128588"/>
            <a:ext cx="2052637" cy="5978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5513" cy="5978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803CFE-C713-A102-036D-0DAF9EF74FE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14A64D-C6C2-2DAA-46EF-C1A85350C3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090864-3EA7-7C16-0EAE-1CD63A57EA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AB0FD-7796-6647-9894-2639E1BD161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487922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0550" cy="143351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A5A91C1-2577-B407-BEA8-D3B3B5E5B1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41AE6C-32D2-3B99-F701-92170EE7F8C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F53B8F-E848-7E00-3F2F-E20DC560024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F5188-5BE4-1642-897B-52B402C5229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91663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E98936-1E6B-99E3-153E-28F3DEF0F0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906750-582F-A11F-ED4E-74635EB80B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33CE86-A423-57CD-271C-14915342F8B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8D956-15D5-DD45-909C-B85DCB8D1AC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0063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2D0B43-0F04-598B-C3E7-92D2CA28AB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98F4E3-0714-F053-4929-A97039E8C14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BB01CB-F120-0322-307A-F311DE7D65B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2FE13-1156-084B-BA1F-22D54CF1AA1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41328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8675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0A3B66-9B2A-EAC8-8D69-805C9B551B7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455C8B-55F1-4D85-1E98-650DB2AE46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F1BB1DD-B4FA-7627-72EB-EA3FA2B11A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05F2C-974C-5E45-997C-058E0C2CF7D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49236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21675BD-13BA-5AC6-ADAE-A510C30E37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17CF3E0-4BE4-4EE6-64D1-CB7AAA3FE14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574B3D1-FDBF-31D9-0C4C-D340E2BD50B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FFB5F-AEF6-6D4C-B38B-21547A21BB9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05487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BC38251-68C5-CEB8-CCC5-B581A9F10E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A73B7F-014A-76DF-D417-BE1447AC679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DC1B4A-AFBC-1F2C-0339-33126B452C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1F8CB-B42B-8A49-985C-555C1AF0A2F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2350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42B8B3F-0D04-D1A4-8946-484F8D7BC9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F1B3C4C-C5C7-D180-EE9B-89B12D79277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CA8849-DC64-BB88-6D33-7F5782FFB4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1008C-9275-D540-9BCE-8AC55EEFA07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79574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9E3DF8-8015-E773-6419-560BBE8CF4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E5C7BC7-9053-0A16-C211-D6B7320527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F329EFC-FFCA-147D-FBC3-0361C06643C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1766-8E44-0042-8436-7A060E249D2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5174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EC396B-DA8C-64AA-6E78-E863CC8369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2E37B47-E942-1AB4-EE01-74B7610FED7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E92A67D-8320-8974-7BB8-CFFAACD2EB2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C4D-AB02-394F-A946-0486750E3ED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83189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8D83676-A282-BC61-EA56-D0AFEB1C9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05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47BAEE4-1BCB-D3EB-42C1-8BF1DB4BC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055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7937393-4DB2-EE04-A797-BB82DC423AD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F12C1F-3B03-D903-1205-1E010E4455E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6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B82BA1-603C-A808-A2CF-20DA5B424B5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162F42E-9B14-AF48-979F-ACF9A6B1AE1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68C8B67E-D685-FFD4-FEA7-8DA8922E5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40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Slovanská synchronní kontrastivní a srovnávací jazykověda </a:t>
            </a:r>
            <a:endParaRPr lang="de-CH" altLang="de-DE" sz="4000" b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4861B61-7631-37CB-D154-301B8906924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DE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CFF03AF8-122E-8F11-60D8-B84AB7F0AB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497887" cy="59055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Další možné balkanismy: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zachování vokativu (geneticky asi všude přítomen, zachován vzájemnou podporou?)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stupňování adjektiv pomocí částic (viz bh. a mak. příklady)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foném /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ə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/ (ortograficky bh. {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ъ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}, rum. {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ă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}, alb. {ë}), chybí ve spisovné makedonštině a v řečtině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„zdvojování objektu“, tedy zvýraznění morfologicky ambigního objektu pomocí osobního zájmena: mak.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Гo гледам Ѓорѓи	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„Vidím G.“</a:t>
            </a:r>
            <a:endParaRPr lang="cs-CZ" altLang="ja-JP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„slovanské“ číslovky typu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jeden na deset, dva na deset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atd. v balk. rom. a alb.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33A1DDE2-8B05-3920-5D1B-844926AFB1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424863" cy="61198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Další areálové jevy: narativ/admirativ v balkánské slovanštině, resp. albánštině jako turcismus, není ale řecky ani rumunsky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mnoho společného lexika (přejatá slova, kalky i paralelně rozšířené významy, tzv. „sémantické kalky“) a frazeologie, srov. např.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„jíst“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znamená i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„svědět“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bg. 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яде ме дланта</a:t>
            </a:r>
            <a:r>
              <a:rPr lang="ru-RU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ale spojení s významem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„jíst dřevo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znamenají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„dostat nařezáno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endParaRPr lang="cs-CZ" altLang="ja-JP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Zde hraje jako zdroj výraznou úlohu turečtina, některá materiálově společná slova z oblasti balkánské pastýřské terminologie jsou patrně stará a mohou pocházet ze substrátu, rozšíření často přes románské variety (aromunština)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CA616552-9943-4C20-E338-96167DE331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424863" cy="58324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Typologická interpretace balkanismů?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Postponovaný člen morfologicky aglutinační, syntakticky „neflektivní“ (volný slovosled flektivního typu jako konstruktu dovoluje známou a nově zavedenou informaci vyjádřit jinak)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Analytické slovesné tvary, stupňování pomocí částic, „zdvojování“ objektu – izolační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Ztráta infinitivu – flektivní rys (vedlejší věty) nebo izolační (spojky)? V každém případě „neaglutinační“ (ztráta neurčitého slovesného tvaru)</a:t>
            </a:r>
            <a:endParaRPr lang="cs-CZ" altLang="ja-JP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Zachování vokativu – flektivní rys? NB: problém vokativu jako „pádu“</a:t>
            </a:r>
            <a:endParaRPr lang="cs-CZ" altLang="ja-JP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E4FCE1A5-9611-C159-C8AC-7C0C4F3D34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424863" cy="58324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Splynutí genitivu a dativu – problematické: morfologicky různé, někde izolačně (předložka), někde aglutinačně (sufix), někde flektivně (koncovka). Samotná ztráta sémantické diference mezi adnominálním nominálním atributem a nepřímým objektem se těžce typologicky interpretuje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CAA038FE-DB31-9B7F-C4B9-5082BC228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1662" cy="936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DE" sz="3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Balkánský jazykový svaz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56E4696-FB4D-4896-BCA4-F54379B5F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542337" cy="5545138"/>
          </a:xfrm>
        </p:spPr>
        <p:txBody>
          <a:bodyPr/>
          <a:lstStyle/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Jazykový svaz: skupina nepříbuzných anebo alespoň blíže nepříbuzných jazyků, které vykazují společné inovace, založené na jazykovém kontaktu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Např. Indický jazykový svaz (indoevropské, dravidské, tibeto-birmanské a další jazyky), Baltský jazykový svaz (západoslovanské, baltské, germánské, finské jazyky), Středoevropský jazykový svaz (němčina, maďarština, západoslovanské jazyky), Standard Average European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Balkánský jazykový svaz: jazyky jsou z větší části vzdáleně příbuzné (zejm. ty, které tvoří jádro svazu), jsou to indoevropské jazyky, ale z různých skupin: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0FBBBBAA-6AA2-FE2D-15AF-CDB109F446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497887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slovanské (bulharština, makedonština), románské (rumunština, arumunština, dříve i ladino), albánština, řečtina, balkánské rómské idiomy (geneticky indické), na okraji turečtina jako nepříbuzný jazyk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Nejčastěji uvedené vlastnosti (společné inovace):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postponovaný určitý člen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mak.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вода – вода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а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rum.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lup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-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lup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ul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„vlk“, arumun.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case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case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„domy“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</a:t>
            </a:r>
            <a:r>
              <a:rPr lang="cs-CZ" altLang="ja-JP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alb.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qen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„pes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qen</a:t>
            </a:r>
            <a:r>
              <a:rPr lang="cs-CZ" altLang="ja-JP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i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NB: řečtina, která má asi nejstarší určitý člen v regiónu, ho nemá postponovaný; původ postponovaného členu je nejasný, snad substrát (ilyrský, dácký, trácký?) nebo albánština, možná jsou obě vysvětlení totožná, pokud je albánština pokračováním ilyrštiny atd.</a:t>
            </a:r>
            <a:endParaRPr lang="cs-CZ" altLang="de-DE" sz="2800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F87D23FE-BD58-23F6-810A-7986B08576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3373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stejný tvar pro genitiv a dativ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bg./mak.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 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bg.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ден(ят) </a:t>
            </a:r>
            <a:r>
              <a:rPr lang="ru-RU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бащата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„den otců“, </a:t>
            </a:r>
            <a:r>
              <a:rPr lang="bg-BG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Приятелката ми се харесва </a:t>
            </a:r>
            <a:r>
              <a:rPr lang="bg-BG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</a:t>
            </a:r>
            <a:r>
              <a:rPr lang="bg-BG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баща ми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Moje přítelkyně se líbí mému otci“) , v řečtině synteticky ze starého genitivu, který získal i dativní funkci (starý dativ zanikl) (vedle toho pro dativ i prepozicionální fráze s akuzativem), albánsky synteticky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djalë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„chlapec“,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 djalit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„chlapce“,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djalit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„chlapci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 (v genitivní funkci stojí povinně člen, který je v tomto případě anteponovaný), rumunsky synteticky, ale v rámci členu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tată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„otec“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tatăl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(s urč. členem)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tatăl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u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 „otce/otci“, un tată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(s neurč. členem)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– unui tată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(gen./dat. s neurč. členem); i rumunština dokáže pomocí „posesivního“ členu lišit genitivní od dativní funkce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6284E989-89C9-761F-8F91-F84989C3C6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928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Původ splynutí pádů jako takových je snad řecký, ale konkrétní poměry (a možnosti desambiguizace) jsou v jednotlivých jazycích různé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004067F1-4F58-5E3D-3F1C-A5218C4DD5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928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ztráta infinitivu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viz dřívější příklady z bh. a mak. Zasahuje do jisté míry i srbštinu (viz příklady), na druhé straně je v rumunštině – tak jako v srbštině (a chorvatštině) do velké míry konkurence a geografická distribuce sever (silnější infinitiv) – jih (výraznější ztráta)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Původ je patrně v řečtině, což se ukazuje kromě rané evidence pro začínající ztrátu v samotné řečtině (Nový zákon) zejm. i na tom, že infinitiv byl ztracen i v jihoitalských (románských) nářečích, která jinak balkanismy nevykazují, ale jsou rozšířena v antické „Magna Graecia“, čili na území, kde se v antice do značné míry mluvilo řecky (Joseph 1983)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21D80BCA-8CD3-72D4-ECF0-CAD2321FBC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76250"/>
            <a:ext cx="8424863" cy="6121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Futurum na základu auxiliáru odvozeného od slovesa </a:t>
            </a:r>
            <a:r>
              <a:rPr lang="cs-CZ" altLang="de-DE" sz="2800" i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chtít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poměry jsou opět v detailech různé, protože jádro balkánských jazyků má neměnnou částici (bh.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ще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mak.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ќе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(srov. oproti tomu srbské </a:t>
            </a:r>
            <a:r>
              <a:rPr lang="uk-UA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ћу видети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</a:t>
            </a:r>
            <a:r>
              <a:rPr lang="uk-UA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resp. </a:t>
            </a:r>
            <a:r>
              <a:rPr lang="uk-UA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видећу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 časovaným auxiliárem a infinitivem, vedle toho existuje i model s „vedlejší větou“ </a:t>
            </a:r>
            <a:r>
              <a:rPr lang="uk-UA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ћу да видим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který byl i ve starší bulharštině).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Jazyky, které mají částice, spojují tuto částici buď s prézentem (bh.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ще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видя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mak.</a:t>
            </a:r>
            <a:r>
              <a:rPr lang="ru-RU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ќе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видам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nebo se subjunktivem, tak postupují románské variety, řečtina a jižní albánština (toskština) – severní (gegština), funguje podle „srbského“ modelu, tedy má časovaný auxiliár a infinitiv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D6A54C44-259D-99C8-E6D1-EBD3291B33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353425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Ovšem: různě se futurum s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„chtít“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kombinuje s </a:t>
            </a:r>
            <a:r>
              <a:rPr lang="cs-CZ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„mít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v bulharštině podle negace, viz </a:t>
            </a:r>
            <a:r>
              <a:rPr lang="ru-RU" altLang="ja-JP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няма да видя, видиш, види 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etc. (s modelem „vedlejší věty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Původ auxiliáru s významem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„chtít“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snad řecký (nehledě na to, že to je univerzální gramatikalizační stezka, viz např. angličtinu), auxiliáru s významem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„mít“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asi latinský (románský) (i to je samozřejmě vedle toho běžná gramatikalizační stezka)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EFCAF6A5-B018-45D4-F30B-9B55918896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353425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Posesivní perfektum s auxiliárem „mít“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viz makedonské příklady. Bulharsky ovšem málo gramatikalizováno, řecky jako perfektum s ustrnulým aoristovým infinitivem místo pasivního příčestí, konstrukce s pasivním příčestím existuje také, ale je málo gramatikalizována, takže asi netvoří zdroj silněji gramatikalizovaných konstrukcí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Vlastní posesivní perfektum s auxiliárem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„mít“</a:t>
            </a:r>
            <a:r>
              <a:rPr lang="cs-CZ" altLang="ja-JP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je vedle makedonštiny zejm. v balkánsko-románských a albánských varietách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Původ je snad latinský (románský)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1153</Words>
  <Application>Microsoft Macintosh PowerPoint</Application>
  <PresentationFormat>Bildschirmpräsentation (4:3)</PresentationFormat>
  <Paragraphs>35</Paragraphs>
  <Slides>13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Larissa-Design</vt:lpstr>
      <vt:lpstr>Slovanská synchronní kontrastivní a srovnávací jazykověda </vt:lpstr>
      <vt:lpstr>Balkánský jazykový svaz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2728</cp:revision>
  <cp:lastPrinted>2015-01-08T21:16:21Z</cp:lastPrinted>
  <dcterms:created xsi:type="dcterms:W3CDTF">2010-03-17T05:32:37Z</dcterms:created>
  <dcterms:modified xsi:type="dcterms:W3CDTF">2025-01-10T09:54:00Z</dcterms:modified>
</cp:coreProperties>
</file>