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670" r:id="rId2"/>
    <p:sldMasterId id="2147483662" r:id="rId3"/>
    <p:sldMasterId id="2147483665" r:id="rId4"/>
    <p:sldMasterId id="2147483663" r:id="rId5"/>
  </p:sldMasterIdLst>
  <p:notesMasterIdLst>
    <p:notesMasterId r:id="rId27"/>
  </p:notesMasterIdLst>
  <p:handoutMasterIdLst>
    <p:handoutMasterId r:id="rId28"/>
  </p:handoutMasterIdLst>
  <p:sldIdLst>
    <p:sldId id="263" r:id="rId6"/>
    <p:sldId id="296" r:id="rId7"/>
    <p:sldId id="295" r:id="rId8"/>
    <p:sldId id="316" r:id="rId9"/>
    <p:sldId id="282" r:id="rId10"/>
    <p:sldId id="303" r:id="rId11"/>
    <p:sldId id="304" r:id="rId12"/>
    <p:sldId id="276" r:id="rId13"/>
    <p:sldId id="315" r:id="rId14"/>
    <p:sldId id="300" r:id="rId15"/>
    <p:sldId id="277" r:id="rId16"/>
    <p:sldId id="305" r:id="rId17"/>
    <p:sldId id="307" r:id="rId18"/>
    <p:sldId id="317" r:id="rId19"/>
    <p:sldId id="314" r:id="rId20"/>
    <p:sldId id="298" r:id="rId21"/>
    <p:sldId id="310" r:id="rId22"/>
    <p:sldId id="311" r:id="rId23"/>
    <p:sldId id="281" r:id="rId24"/>
    <p:sldId id="293" r:id="rId25"/>
    <p:sldId id="29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0"/>
    <a:srgbClr val="616468"/>
    <a:srgbClr val="202321"/>
    <a:srgbClr val="F18700"/>
    <a:srgbClr val="DC0D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25" autoAdjust="0"/>
    <p:restoredTop sz="95238" autoAdjust="0"/>
  </p:normalViewPr>
  <p:slideViewPr>
    <p:cSldViewPr snapToGrid="0" snapToObjects="1" showGuides="1">
      <p:cViewPr varScale="1">
        <p:scale>
          <a:sx n="73" d="100"/>
          <a:sy n="73" d="100"/>
        </p:scale>
        <p:origin x="208" y="11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66" d="100"/>
          <a:sy n="66" d="100"/>
        </p:scale>
        <p:origin x="3134" y="3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3D6EB26-41B6-4E19-83EC-E73738E884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latin typeface="Arial" panose="020B0604020202020204" pitchFamily="34" charset="0"/>
              <a:cs typeface="Arial" panose="020B0604020202020204" pitchFamily="34" charset="0"/>
            </a:endParaRPr>
          </a:p>
        </p:txBody>
      </p:sp>
      <p:sp>
        <p:nvSpPr>
          <p:cNvPr id="3" name="Datumsplatzhalter 2">
            <a:extLst>
              <a:ext uri="{FF2B5EF4-FFF2-40B4-BE49-F238E27FC236}">
                <a16:creationId xmlns:a16="http://schemas.microsoft.com/office/drawing/2014/main" id="{A19D0FE7-2B93-4C58-A1DB-4617AFF6CC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DFB590-A5F8-45EA-AB8E-CD3CA1FFE559}" type="datetimeFigureOut">
              <a:rPr lang="de-DE" smtClean="0">
                <a:latin typeface="Arial" panose="020B0604020202020204" pitchFamily="34" charset="0"/>
                <a:cs typeface="Arial" panose="020B0604020202020204" pitchFamily="34" charset="0"/>
              </a:rPr>
              <a:t>04.11.23</a:t>
            </a:fld>
            <a:endParaRPr lang="de-DE"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3C6C06B4-579F-4E55-B0ED-E501BEC306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latin typeface="Arial" panose="020B0604020202020204" pitchFamily="34" charset="0"/>
              <a:cs typeface="Arial" panose="020B0604020202020204" pitchFamily="34" charset="0"/>
            </a:endParaRPr>
          </a:p>
        </p:txBody>
      </p:sp>
      <p:sp>
        <p:nvSpPr>
          <p:cNvPr id="5" name="Foliennummernplatzhalter 4">
            <a:extLst>
              <a:ext uri="{FF2B5EF4-FFF2-40B4-BE49-F238E27FC236}">
                <a16:creationId xmlns:a16="http://schemas.microsoft.com/office/drawing/2014/main" id="{02145B85-05F0-4185-9F6F-AE416F8A75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BA10E1-8931-4664-8B15-CAB9FC81E556}" type="slidenum">
              <a:rPr lang="de-DE" smtClean="0">
                <a:latin typeface="Arial" panose="020B0604020202020204" pitchFamily="34" charset="0"/>
                <a:cs typeface="Arial" panose="020B0604020202020204" pitchFamily="34" charset="0"/>
              </a:rPr>
              <a:t>‹#›</a:t>
            </a:fld>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508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41C3ABC7-27AC-6D40-86E4-0C355E54A764}" type="datetimeFigureOut">
              <a:rPr lang="de-DE" smtClean="0"/>
              <a:pPr/>
              <a:t>03.11.23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E1CAD0D-262D-F145-A422-6EFA995C3514}" type="slidenum">
              <a:rPr lang="de-DE" smtClean="0"/>
              <a:pPr/>
              <a:t>‹#›</a:t>
            </a:fld>
            <a:endParaRPr lang="de-DE" dirty="0"/>
          </a:p>
        </p:txBody>
      </p:sp>
    </p:spTree>
    <p:extLst>
      <p:ext uri="{BB962C8B-B14F-4D97-AF65-F5344CB8AC3E}">
        <p14:creationId xmlns:p14="http://schemas.microsoft.com/office/powerpoint/2010/main" val="364863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äsentationstitel, LMU">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F51A07C-FE1A-F540-8B1D-0E34068DA5FD}"/>
              </a:ext>
            </a:extLst>
          </p:cNvPr>
          <p:cNvPicPr>
            <a:picLocks noChangeAspect="1"/>
          </p:cNvPicPr>
          <p:nvPr userDrawn="1"/>
        </p:nvPicPr>
        <p:blipFill rotWithShape="1">
          <a:blip r:embed="rId2">
            <a:alphaModFix amt="14000"/>
          </a:blip>
          <a:srcRect t="8872" b="1720"/>
          <a:stretch/>
        </p:blipFill>
        <p:spPr>
          <a:xfrm>
            <a:off x="10963933" y="449575"/>
            <a:ext cx="776688" cy="806400"/>
          </a:xfrm>
          <a:prstGeom prst="rect">
            <a:avLst/>
          </a:prstGeom>
        </p:spPr>
      </p:pic>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sp>
        <p:nvSpPr>
          <p:cNvPr id="10" name="Textplatzhalter 4">
            <a:extLst>
              <a:ext uri="{FF2B5EF4-FFF2-40B4-BE49-F238E27FC236}">
                <a16:creationId xmlns:a16="http://schemas.microsoft.com/office/drawing/2014/main" id="{32C0B7F7-E1DB-3246-A459-8E85B8A521F5}"/>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Untertitel</a:t>
            </a:r>
          </a:p>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00.00.2020</a:t>
            </a:r>
            <a:endParaRPr lang="de-DE" dirty="0">
              <a:effectLst/>
              <a:latin typeface="Arial" panose="020B0604020202020204" pitchFamily="34" charset="0"/>
            </a:endParaRPr>
          </a:p>
        </p:txBody>
      </p:sp>
      <p:sp>
        <p:nvSpPr>
          <p:cNvPr id="8" name="Titel 1">
            <a:extLst>
              <a:ext uri="{FF2B5EF4-FFF2-40B4-BE49-F238E27FC236}">
                <a16:creationId xmlns:a16="http://schemas.microsoft.com/office/drawing/2014/main" id="{82BFC629-71E6-471E-8487-188A0F977CE1}"/>
              </a:ext>
            </a:extLst>
          </p:cNvPr>
          <p:cNvSpPr>
            <a:spLocks noGrp="1"/>
          </p:cNvSpPr>
          <p:nvPr>
            <p:ph type="title" hasCustomPrompt="1"/>
          </p:nvPr>
        </p:nvSpPr>
        <p:spPr>
          <a:xfrm>
            <a:off x="442913" y="2189713"/>
            <a:ext cx="4513400" cy="1463042"/>
          </a:xfrm>
          <a:prstGeom prst="rect">
            <a:avLst/>
          </a:prstGeom>
        </p:spPr>
        <p:txBody>
          <a:bodyPr/>
          <a:lstStyle>
            <a:lvl1pPr>
              <a:defRPr sz="2800" b="1">
                <a:solidFill>
                  <a:schemeClr val="bg1"/>
                </a:solidFill>
              </a:defRPr>
            </a:lvl1pPr>
          </a:lstStyle>
          <a:p>
            <a:r>
              <a:rPr lang="de-DE" dirty="0"/>
              <a:t>Präsentationstitel</a:t>
            </a:r>
          </a:p>
        </p:txBody>
      </p:sp>
      <p:sp>
        <p:nvSpPr>
          <p:cNvPr id="4" name="Textplatzhalter 3">
            <a:extLst>
              <a:ext uri="{FF2B5EF4-FFF2-40B4-BE49-F238E27FC236}">
                <a16:creationId xmlns:a16="http://schemas.microsoft.com/office/drawing/2014/main" id="{6B23C141-9C08-4C77-B8A1-5F3A1981A0FE}"/>
              </a:ext>
            </a:extLst>
          </p:cNvPr>
          <p:cNvSpPr>
            <a:spLocks noGrp="1"/>
          </p:cNvSpPr>
          <p:nvPr>
            <p:ph type="body" sz="quarter" idx="15" hasCustomPrompt="1"/>
          </p:nvPr>
        </p:nvSpPr>
        <p:spPr>
          <a:xfrm>
            <a:off x="2286000" y="440471"/>
            <a:ext cx="7720013" cy="806450"/>
          </a:xfrm>
          <a:prstGeom prst="rect">
            <a:avLst/>
          </a:prstGeom>
        </p:spPr>
        <p:txBody>
          <a:bodyPr anchor="b"/>
          <a:lstStyle>
            <a:lvl1pPr marL="0" indent="0">
              <a:lnSpc>
                <a:spcPct val="100000"/>
              </a:lnSpc>
              <a:buNone/>
              <a:defRPr sz="680" b="1" cap="all" spc="80" baseline="0"/>
            </a:lvl1pPr>
          </a:lstStyle>
          <a:p>
            <a:pPr lvl="0"/>
            <a:r>
              <a:rPr lang="de-DE" dirty="0"/>
              <a:t>Überschrift / Titel / Einrichtung XY</a:t>
            </a:r>
          </a:p>
        </p:txBody>
      </p:sp>
      <p:pic>
        <p:nvPicPr>
          <p:cNvPr id="11" name="Bildplatzhalter 11">
            <a:extLst>
              <a:ext uri="{FF2B5EF4-FFF2-40B4-BE49-F238E27FC236}">
                <a16:creationId xmlns:a16="http://schemas.microsoft.com/office/drawing/2014/main" id="{78077E49-BB75-47DD-A564-32F635D2129E}"/>
              </a:ext>
            </a:extLst>
          </p:cNvPr>
          <p:cNvPicPr>
            <a:picLocks noChangeAspect="1"/>
          </p:cNvPicPr>
          <p:nvPr userDrawn="1"/>
        </p:nvPicPr>
        <p:blipFill>
          <a:blip r:embed="rId3"/>
          <a:srcRect t="5" b="5"/>
          <a:stretch>
            <a:fillRect/>
          </a:stretch>
        </p:blipFill>
        <p:spPr>
          <a:xfrm>
            <a:off x="5372100" y="1493641"/>
            <a:ext cx="6819900" cy="5373687"/>
          </a:xfrm>
          <a:prstGeom prst="rect">
            <a:avLst/>
          </a:prstGeom>
        </p:spPr>
      </p:pic>
    </p:spTree>
    <p:extLst>
      <p:ext uri="{BB962C8B-B14F-4D97-AF65-F5344CB8AC3E}">
        <p14:creationId xmlns:p14="http://schemas.microsoft.com/office/powerpoint/2010/main" val="309801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rbübersicht">
    <p:spTree>
      <p:nvGrpSpPr>
        <p:cNvPr id="1" name=""/>
        <p:cNvGrpSpPr/>
        <p:nvPr/>
      </p:nvGrpSpPr>
      <p:grpSpPr>
        <a:xfrm>
          <a:off x="0" y="0"/>
          <a:ext cx="0" cy="0"/>
          <a:chOff x="0" y="0"/>
          <a:chExt cx="0" cy="0"/>
        </a:xfrm>
      </p:grpSpPr>
      <p:sp>
        <p:nvSpPr>
          <p:cNvPr id="3" name="Foliennummernplatzhalter 5">
            <a:extLst>
              <a:ext uri="{FF2B5EF4-FFF2-40B4-BE49-F238E27FC236}">
                <a16:creationId xmlns:a16="http://schemas.microsoft.com/office/drawing/2014/main" id="{F2973FF0-2276-5A4B-B95B-42413B8BD476}"/>
              </a:ext>
            </a:extLst>
          </p:cNvPr>
          <p:cNvSpPr>
            <a:spLocks noGrp="1"/>
          </p:cNvSpPr>
          <p:nvPr>
            <p:ph type="sldNum" sz="quarter" idx="4"/>
          </p:nvPr>
        </p:nvSpPr>
        <p:spPr>
          <a:xfrm>
            <a:off x="44640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a:t>
            </a:fld>
            <a:endParaRPr lang="de-DE" dirty="0"/>
          </a:p>
        </p:txBody>
      </p:sp>
      <p:sp>
        <p:nvSpPr>
          <p:cNvPr id="52" name="Rechteck 51">
            <a:extLst>
              <a:ext uri="{FF2B5EF4-FFF2-40B4-BE49-F238E27FC236}">
                <a16:creationId xmlns:a16="http://schemas.microsoft.com/office/drawing/2014/main" id="{FF3871DC-3AE6-0046-9798-2B74B19887B1}"/>
              </a:ext>
            </a:extLst>
          </p:cNvPr>
          <p:cNvSpPr/>
          <p:nvPr userDrawn="1"/>
        </p:nvSpPr>
        <p:spPr>
          <a:xfrm>
            <a:off x="442800" y="1484313"/>
            <a:ext cx="832193" cy="685829"/>
          </a:xfrm>
          <a:prstGeom prst="rect">
            <a:avLst/>
          </a:prstGeom>
          <a:solidFill>
            <a:schemeClr val="tx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0</a:t>
            </a:r>
          </a:p>
          <a:p>
            <a:r>
              <a:rPr lang="de-DE" sz="915" b="1" baseline="0" dirty="0">
                <a:solidFill>
                  <a:schemeClr val="bg1"/>
                </a:solidFill>
                <a:effectLst/>
                <a:latin typeface="LMU CompatilFact" panose="02000500060000020003" pitchFamily="2" charset="0"/>
              </a:rPr>
              <a:t>G 136</a:t>
            </a:r>
          </a:p>
          <a:p>
            <a:r>
              <a:rPr lang="de-DE" sz="915" b="1" baseline="0" dirty="0">
                <a:solidFill>
                  <a:schemeClr val="bg1"/>
                </a:solidFill>
                <a:effectLst/>
                <a:latin typeface="LMU CompatilFact" panose="02000500060000020003" pitchFamily="2" charset="0"/>
              </a:rPr>
              <a:t>B 58</a:t>
            </a:r>
            <a:endParaRPr lang="de-DE" sz="915" baseline="0" dirty="0">
              <a:solidFill>
                <a:schemeClr val="bg1"/>
              </a:solidFill>
              <a:effectLst/>
              <a:latin typeface="LMU CompatilFact" panose="02000500060000020003" pitchFamily="2" charset="0"/>
            </a:endParaRPr>
          </a:p>
        </p:txBody>
      </p:sp>
      <p:sp>
        <p:nvSpPr>
          <p:cNvPr id="53" name="Rechteck 52">
            <a:extLst>
              <a:ext uri="{FF2B5EF4-FFF2-40B4-BE49-F238E27FC236}">
                <a16:creationId xmlns:a16="http://schemas.microsoft.com/office/drawing/2014/main" id="{323A9624-D6DE-C345-9C75-F17A8B2EFEFC}"/>
              </a:ext>
            </a:extLst>
          </p:cNvPr>
          <p:cNvSpPr/>
          <p:nvPr userDrawn="1"/>
        </p:nvSpPr>
        <p:spPr>
          <a:xfrm>
            <a:off x="2820756" y="1484313"/>
            <a:ext cx="832193" cy="685829"/>
          </a:xfrm>
          <a:prstGeom prst="rect">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tx2"/>
                </a:solidFill>
                <a:effectLst/>
                <a:latin typeface="LMU CompatilFact" panose="02000500060000020003" pitchFamily="2" charset="0"/>
              </a:rPr>
              <a:t>R 255</a:t>
            </a:r>
          </a:p>
          <a:p>
            <a:r>
              <a:rPr lang="de-DE" sz="915" b="1" baseline="0" dirty="0">
                <a:solidFill>
                  <a:schemeClr val="tx2"/>
                </a:solidFill>
                <a:effectLst/>
                <a:latin typeface="LMU CompatilFact" panose="02000500060000020003" pitchFamily="2" charset="0"/>
              </a:rPr>
              <a:t>G 255</a:t>
            </a:r>
          </a:p>
          <a:p>
            <a:r>
              <a:rPr lang="de-DE" sz="915" b="1" baseline="0" dirty="0">
                <a:solidFill>
                  <a:schemeClr val="tx2"/>
                </a:solidFill>
                <a:effectLst/>
                <a:latin typeface="LMU CompatilFact" panose="02000500060000020003" pitchFamily="2" charset="0"/>
              </a:rPr>
              <a:t>B 255</a:t>
            </a:r>
            <a:endParaRPr lang="de-DE" sz="915" baseline="0" dirty="0">
              <a:solidFill>
                <a:schemeClr val="tx2"/>
              </a:solidFill>
              <a:effectLst/>
              <a:latin typeface="LMU CompatilFact" panose="02000500060000020003" pitchFamily="2" charset="0"/>
            </a:endParaRPr>
          </a:p>
        </p:txBody>
      </p:sp>
      <p:sp>
        <p:nvSpPr>
          <p:cNvPr id="54" name="Rechteck 53">
            <a:extLst>
              <a:ext uri="{FF2B5EF4-FFF2-40B4-BE49-F238E27FC236}">
                <a16:creationId xmlns:a16="http://schemas.microsoft.com/office/drawing/2014/main" id="{7699AD87-10CD-5C43-A6B2-3E71A6C1E6A5}"/>
              </a:ext>
            </a:extLst>
          </p:cNvPr>
          <p:cNvSpPr/>
          <p:nvPr userDrawn="1"/>
        </p:nvSpPr>
        <p:spPr>
          <a:xfrm>
            <a:off x="1631778" y="1484313"/>
            <a:ext cx="832193" cy="685829"/>
          </a:xfrm>
          <a:prstGeom prst="rect">
            <a:avLst/>
          </a:prstGeom>
          <a:solidFill>
            <a:schemeClr val="tx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35</a:t>
            </a:r>
          </a:p>
          <a:p>
            <a:r>
              <a:rPr lang="de-DE" sz="915" b="1" baseline="0" dirty="0">
                <a:solidFill>
                  <a:schemeClr val="bg1"/>
                </a:solidFill>
                <a:effectLst/>
                <a:latin typeface="LMU CompatilFact" panose="02000500060000020003" pitchFamily="2" charset="0"/>
              </a:rPr>
              <a:t>G 35</a:t>
            </a:r>
          </a:p>
          <a:p>
            <a:r>
              <a:rPr lang="de-DE" sz="915" b="1" baseline="0" dirty="0">
                <a:solidFill>
                  <a:schemeClr val="bg1"/>
                </a:solidFill>
                <a:effectLst/>
                <a:latin typeface="LMU CompatilFact" panose="02000500060000020003" pitchFamily="2" charset="0"/>
              </a:rPr>
              <a:t>B 35</a:t>
            </a:r>
            <a:endParaRPr lang="de-DE" sz="915" baseline="0" dirty="0">
              <a:solidFill>
                <a:schemeClr val="bg1"/>
              </a:solidFill>
              <a:effectLst/>
              <a:latin typeface="LMU CompatilFact" panose="02000500060000020003" pitchFamily="2" charset="0"/>
            </a:endParaRPr>
          </a:p>
        </p:txBody>
      </p:sp>
      <p:sp>
        <p:nvSpPr>
          <p:cNvPr id="55" name="Rechteck 54">
            <a:extLst>
              <a:ext uri="{FF2B5EF4-FFF2-40B4-BE49-F238E27FC236}">
                <a16:creationId xmlns:a16="http://schemas.microsoft.com/office/drawing/2014/main" id="{7E6E40C0-B5CF-3040-971F-4D8BB55D0746}"/>
              </a:ext>
            </a:extLst>
          </p:cNvPr>
          <p:cNvSpPr/>
          <p:nvPr userDrawn="1"/>
        </p:nvSpPr>
        <p:spPr>
          <a:xfrm>
            <a:off x="442802" y="2240393"/>
            <a:ext cx="832193"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LMU Grün </a:t>
            </a:r>
            <a:br>
              <a:rPr lang="de-DE" sz="800" b="1" baseline="0" dirty="0">
                <a:solidFill>
                  <a:schemeClr val="tx2"/>
                </a:solidFill>
                <a:effectLst/>
                <a:latin typeface="Arial" panose="020B0604020202020204" pitchFamily="34" charset="0"/>
              </a:rPr>
            </a:br>
            <a:endParaRPr lang="de-DE" sz="800" baseline="0" dirty="0">
              <a:solidFill>
                <a:schemeClr val="tx2"/>
              </a:solidFill>
              <a:effectLst/>
              <a:latin typeface="Arial" panose="020B0604020202020204" pitchFamily="34" charset="0"/>
            </a:endParaRPr>
          </a:p>
        </p:txBody>
      </p:sp>
      <p:sp>
        <p:nvSpPr>
          <p:cNvPr id="56" name="Rechteck 55">
            <a:extLst>
              <a:ext uri="{FF2B5EF4-FFF2-40B4-BE49-F238E27FC236}">
                <a16:creationId xmlns:a16="http://schemas.microsoft.com/office/drawing/2014/main" id="{5A2A488E-BCE0-BB4B-959A-3AC0A2CF9AFD}"/>
              </a:ext>
            </a:extLst>
          </p:cNvPr>
          <p:cNvSpPr/>
          <p:nvPr userDrawn="1"/>
        </p:nvSpPr>
        <p:spPr>
          <a:xfrm>
            <a:off x="442800" y="3144823"/>
            <a:ext cx="607189" cy="500399"/>
          </a:xfrm>
          <a:prstGeom prst="rect">
            <a:avLst/>
          </a:prstGeom>
          <a:solidFill>
            <a:schemeClr val="bg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98</a:t>
            </a:r>
          </a:p>
          <a:p>
            <a:r>
              <a:rPr lang="de-DE" sz="915" b="1" baseline="0" dirty="0">
                <a:solidFill>
                  <a:schemeClr val="bg1"/>
                </a:solidFill>
                <a:effectLst/>
                <a:latin typeface="LMU CompatilFact" panose="02000500060000020003" pitchFamily="2" charset="0"/>
              </a:rPr>
              <a:t>G 100</a:t>
            </a:r>
          </a:p>
          <a:p>
            <a:r>
              <a:rPr lang="de-DE" sz="915" b="1" baseline="0" dirty="0">
                <a:solidFill>
                  <a:schemeClr val="bg1"/>
                </a:solidFill>
                <a:effectLst/>
                <a:latin typeface="LMU CompatilFact" panose="02000500060000020003" pitchFamily="2" charset="0"/>
              </a:rPr>
              <a:t>B 104</a:t>
            </a:r>
            <a:endParaRPr lang="de-DE" sz="915" baseline="0" dirty="0">
              <a:solidFill>
                <a:schemeClr val="bg1"/>
              </a:solidFill>
              <a:effectLst/>
              <a:latin typeface="LMU CompatilFact" panose="02000500060000020003" pitchFamily="2" charset="0"/>
            </a:endParaRPr>
          </a:p>
        </p:txBody>
      </p:sp>
      <p:sp>
        <p:nvSpPr>
          <p:cNvPr id="57" name="Rechteck 56">
            <a:extLst>
              <a:ext uri="{FF2B5EF4-FFF2-40B4-BE49-F238E27FC236}">
                <a16:creationId xmlns:a16="http://schemas.microsoft.com/office/drawing/2014/main" id="{BAF76B9D-1CB6-774E-B88E-0CACB598FEF6}"/>
              </a:ext>
            </a:extLst>
          </p:cNvPr>
          <p:cNvSpPr/>
          <p:nvPr userDrawn="1"/>
        </p:nvSpPr>
        <p:spPr>
          <a:xfrm>
            <a:off x="2177818" y="3144823"/>
            <a:ext cx="607189" cy="500399"/>
          </a:xfrm>
          <a:prstGeom prst="rect">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230</a:t>
            </a:r>
          </a:p>
          <a:p>
            <a:r>
              <a:rPr lang="de-DE" sz="915" b="1" baseline="0" dirty="0">
                <a:solidFill>
                  <a:schemeClr val="bg1"/>
                </a:solidFill>
                <a:effectLst/>
                <a:latin typeface="LMU CompatilFact" panose="02000500060000020003" pitchFamily="2" charset="0"/>
              </a:rPr>
              <a:t>G 230</a:t>
            </a:r>
          </a:p>
          <a:p>
            <a:r>
              <a:rPr lang="de-DE" sz="915" b="1" baseline="0" dirty="0">
                <a:solidFill>
                  <a:schemeClr val="bg1"/>
                </a:solidFill>
                <a:effectLst/>
                <a:latin typeface="LMU CompatilFact" panose="02000500060000020003" pitchFamily="2" charset="0"/>
              </a:rPr>
              <a:t>B 231</a:t>
            </a:r>
            <a:endParaRPr lang="de-DE" sz="915" baseline="0" dirty="0">
              <a:solidFill>
                <a:schemeClr val="bg1"/>
              </a:solidFill>
              <a:effectLst/>
              <a:latin typeface="LMU CompatilFact" panose="02000500060000020003" pitchFamily="2" charset="0"/>
            </a:endParaRPr>
          </a:p>
        </p:txBody>
      </p:sp>
      <p:sp>
        <p:nvSpPr>
          <p:cNvPr id="58" name="Rechteck 57">
            <a:extLst>
              <a:ext uri="{FF2B5EF4-FFF2-40B4-BE49-F238E27FC236}">
                <a16:creationId xmlns:a16="http://schemas.microsoft.com/office/drawing/2014/main" id="{D45CC143-00CB-E043-9C6B-880F634668A7}"/>
              </a:ext>
            </a:extLst>
          </p:cNvPr>
          <p:cNvSpPr/>
          <p:nvPr userDrawn="1"/>
        </p:nvSpPr>
        <p:spPr>
          <a:xfrm>
            <a:off x="1310310" y="3144823"/>
            <a:ext cx="607189" cy="500399"/>
          </a:xfrm>
          <a:prstGeom prst="rect">
            <a:avLst/>
          </a:prstGeom>
          <a:solidFill>
            <a:schemeClr val="accent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192</a:t>
            </a:r>
          </a:p>
          <a:p>
            <a:r>
              <a:rPr lang="de-DE" sz="915" b="1" baseline="0" dirty="0">
                <a:solidFill>
                  <a:schemeClr val="bg1"/>
                </a:solidFill>
                <a:effectLst/>
                <a:latin typeface="LMU CompatilFact" panose="02000500060000020003" pitchFamily="2" charset="0"/>
              </a:rPr>
              <a:t>G 193</a:t>
            </a:r>
          </a:p>
          <a:p>
            <a:r>
              <a:rPr lang="de-DE" sz="915" b="1" baseline="0" dirty="0">
                <a:solidFill>
                  <a:schemeClr val="bg1"/>
                </a:solidFill>
                <a:effectLst/>
                <a:latin typeface="LMU CompatilFact" panose="02000500060000020003" pitchFamily="2" charset="0"/>
              </a:rPr>
              <a:t>B 195</a:t>
            </a:r>
            <a:endParaRPr lang="de-DE" sz="915" baseline="0" dirty="0">
              <a:solidFill>
                <a:schemeClr val="bg1"/>
              </a:solidFill>
              <a:effectLst/>
              <a:latin typeface="LMU CompatilFact" panose="02000500060000020003" pitchFamily="2" charset="0"/>
            </a:endParaRPr>
          </a:p>
        </p:txBody>
      </p:sp>
      <p:sp>
        <p:nvSpPr>
          <p:cNvPr id="59" name="Rechteck 58">
            <a:extLst>
              <a:ext uri="{FF2B5EF4-FFF2-40B4-BE49-F238E27FC236}">
                <a16:creationId xmlns:a16="http://schemas.microsoft.com/office/drawing/2014/main" id="{C2788AA0-4D28-CA47-A881-1819C9B7F2B2}"/>
              </a:ext>
            </a:extLst>
          </p:cNvPr>
          <p:cNvSpPr/>
          <p:nvPr userDrawn="1"/>
        </p:nvSpPr>
        <p:spPr>
          <a:xfrm>
            <a:off x="3045759" y="3144823"/>
            <a:ext cx="607189" cy="500399"/>
          </a:xfrm>
          <a:prstGeom prst="rect">
            <a:avLst/>
          </a:prstGeom>
          <a:solidFill>
            <a:schemeClr val="accent3"/>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tx2"/>
                </a:solidFill>
                <a:effectLst/>
                <a:latin typeface="LMU CompatilFact" panose="02000500060000020003" pitchFamily="2" charset="0"/>
              </a:rPr>
              <a:t>R 245</a:t>
            </a:r>
          </a:p>
          <a:p>
            <a:r>
              <a:rPr lang="de-DE" sz="915" b="1" baseline="0" dirty="0">
                <a:solidFill>
                  <a:schemeClr val="tx2"/>
                </a:solidFill>
                <a:effectLst/>
                <a:latin typeface="LMU CompatilFact" panose="02000500060000020003" pitchFamily="2" charset="0"/>
              </a:rPr>
              <a:t>G 245</a:t>
            </a:r>
          </a:p>
          <a:p>
            <a:r>
              <a:rPr lang="de-DE" sz="915" b="1" baseline="0" dirty="0">
                <a:solidFill>
                  <a:schemeClr val="tx2"/>
                </a:solidFill>
                <a:effectLst/>
                <a:latin typeface="LMU CompatilFact" panose="02000500060000020003" pitchFamily="2" charset="0"/>
              </a:rPr>
              <a:t>B 245</a:t>
            </a:r>
            <a:endParaRPr lang="de-DE" sz="915" baseline="0" dirty="0">
              <a:solidFill>
                <a:schemeClr val="tx2"/>
              </a:solidFill>
              <a:effectLst/>
              <a:latin typeface="LMU CompatilFact" panose="02000500060000020003" pitchFamily="2" charset="0"/>
            </a:endParaRPr>
          </a:p>
        </p:txBody>
      </p:sp>
      <p:sp>
        <p:nvSpPr>
          <p:cNvPr id="60" name="Rechteck 59">
            <a:extLst>
              <a:ext uri="{FF2B5EF4-FFF2-40B4-BE49-F238E27FC236}">
                <a16:creationId xmlns:a16="http://schemas.microsoft.com/office/drawing/2014/main" id="{20A40CC5-176B-9442-82E4-408CAB2349BC}"/>
              </a:ext>
            </a:extLst>
          </p:cNvPr>
          <p:cNvSpPr/>
          <p:nvPr userDrawn="1"/>
        </p:nvSpPr>
        <p:spPr>
          <a:xfrm>
            <a:off x="442802" y="3750534"/>
            <a:ext cx="607188"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Sekundär Dunkelgrau</a:t>
            </a:r>
            <a:endParaRPr lang="de-DE" sz="800" baseline="0" dirty="0">
              <a:solidFill>
                <a:schemeClr val="tx2"/>
              </a:solidFill>
              <a:effectLst/>
              <a:latin typeface="Arial" panose="020B0604020202020204" pitchFamily="34" charset="0"/>
            </a:endParaRPr>
          </a:p>
        </p:txBody>
      </p:sp>
      <p:sp>
        <p:nvSpPr>
          <p:cNvPr id="61" name="Rechteck 60">
            <a:extLst>
              <a:ext uri="{FF2B5EF4-FFF2-40B4-BE49-F238E27FC236}">
                <a16:creationId xmlns:a16="http://schemas.microsoft.com/office/drawing/2014/main" id="{FA56A28D-A369-AD4B-AF9B-25C454F18A4E}"/>
              </a:ext>
            </a:extLst>
          </p:cNvPr>
          <p:cNvSpPr/>
          <p:nvPr userDrawn="1"/>
        </p:nvSpPr>
        <p:spPr>
          <a:xfrm>
            <a:off x="1310310" y="3750534"/>
            <a:ext cx="607188"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Sekundär Mittelgrau</a:t>
            </a:r>
            <a:endParaRPr lang="de-DE" sz="800" baseline="0" dirty="0">
              <a:solidFill>
                <a:schemeClr val="tx2"/>
              </a:solidFill>
              <a:effectLst/>
              <a:latin typeface="Arial" panose="020B0604020202020204" pitchFamily="34" charset="0"/>
            </a:endParaRPr>
          </a:p>
        </p:txBody>
      </p:sp>
      <p:sp>
        <p:nvSpPr>
          <p:cNvPr id="62" name="Rechteck 61">
            <a:extLst>
              <a:ext uri="{FF2B5EF4-FFF2-40B4-BE49-F238E27FC236}">
                <a16:creationId xmlns:a16="http://schemas.microsoft.com/office/drawing/2014/main" id="{7EF2EF5B-E92A-5D4A-8161-D33FFACE7341}"/>
              </a:ext>
            </a:extLst>
          </p:cNvPr>
          <p:cNvSpPr/>
          <p:nvPr userDrawn="1"/>
        </p:nvSpPr>
        <p:spPr>
          <a:xfrm>
            <a:off x="2187234" y="3750534"/>
            <a:ext cx="607188"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Sekundär Hellgrau</a:t>
            </a:r>
            <a:endParaRPr lang="de-DE" sz="800" baseline="0" dirty="0">
              <a:solidFill>
                <a:schemeClr val="tx2"/>
              </a:solidFill>
              <a:effectLst/>
              <a:latin typeface="Arial" panose="020B0604020202020204" pitchFamily="34" charset="0"/>
            </a:endParaRPr>
          </a:p>
        </p:txBody>
      </p:sp>
      <p:sp>
        <p:nvSpPr>
          <p:cNvPr id="63" name="Rechteck 62">
            <a:extLst>
              <a:ext uri="{FF2B5EF4-FFF2-40B4-BE49-F238E27FC236}">
                <a16:creationId xmlns:a16="http://schemas.microsoft.com/office/drawing/2014/main" id="{14B21CFC-1C2A-AD4E-82DE-A68CEF4308BE}"/>
              </a:ext>
            </a:extLst>
          </p:cNvPr>
          <p:cNvSpPr/>
          <p:nvPr userDrawn="1"/>
        </p:nvSpPr>
        <p:spPr>
          <a:xfrm>
            <a:off x="3048909" y="3750534"/>
            <a:ext cx="607188"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Sekundär Lichtgrau</a:t>
            </a:r>
            <a:endParaRPr lang="de-DE" sz="800" baseline="0" dirty="0">
              <a:solidFill>
                <a:schemeClr val="tx2"/>
              </a:solidFill>
              <a:effectLst/>
              <a:latin typeface="Arial" panose="020B0604020202020204" pitchFamily="34" charset="0"/>
            </a:endParaRPr>
          </a:p>
        </p:txBody>
      </p:sp>
      <p:sp>
        <p:nvSpPr>
          <p:cNvPr id="64" name="Rechteck 63">
            <a:extLst>
              <a:ext uri="{FF2B5EF4-FFF2-40B4-BE49-F238E27FC236}">
                <a16:creationId xmlns:a16="http://schemas.microsoft.com/office/drawing/2014/main" id="{C73389B4-7374-AB43-B9CD-0CA5B6ED4B02}"/>
              </a:ext>
            </a:extLst>
          </p:cNvPr>
          <p:cNvSpPr/>
          <p:nvPr userDrawn="1"/>
        </p:nvSpPr>
        <p:spPr>
          <a:xfrm>
            <a:off x="1617118" y="2240392"/>
            <a:ext cx="832193"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Schwarz</a:t>
            </a:r>
            <a:endParaRPr lang="de-DE" sz="800" baseline="0" dirty="0">
              <a:solidFill>
                <a:schemeClr val="tx2"/>
              </a:solidFill>
              <a:effectLst/>
              <a:latin typeface="Arial" panose="020B0604020202020204" pitchFamily="34" charset="0"/>
            </a:endParaRPr>
          </a:p>
        </p:txBody>
      </p:sp>
      <p:sp>
        <p:nvSpPr>
          <p:cNvPr id="65" name="Rechteck 64">
            <a:extLst>
              <a:ext uri="{FF2B5EF4-FFF2-40B4-BE49-F238E27FC236}">
                <a16:creationId xmlns:a16="http://schemas.microsoft.com/office/drawing/2014/main" id="{A8E62580-B452-9141-99B8-14D406341FD8}"/>
              </a:ext>
            </a:extLst>
          </p:cNvPr>
          <p:cNvSpPr/>
          <p:nvPr userDrawn="1"/>
        </p:nvSpPr>
        <p:spPr>
          <a:xfrm>
            <a:off x="2821937" y="2240392"/>
            <a:ext cx="832193" cy="123111"/>
          </a:xfrm>
          <a:prstGeom prst="rect">
            <a:avLst/>
          </a:prstGeom>
        </p:spPr>
        <p:txBody>
          <a:bodyPr wrap="square" lIns="0" tIns="0" rIns="0" bIns="0">
            <a:spAutoFit/>
          </a:bodyPr>
          <a:lstStyle/>
          <a:p>
            <a:r>
              <a:rPr lang="de-DE" sz="800" b="1" baseline="0" dirty="0" err="1">
                <a:solidFill>
                  <a:schemeClr val="tx2"/>
                </a:solidFill>
                <a:effectLst/>
                <a:latin typeface="Arial" panose="020B0604020202020204" pitchFamily="34" charset="0"/>
              </a:rPr>
              <a:t>Weiss</a:t>
            </a:r>
            <a:endParaRPr lang="de-DE" sz="800" baseline="0" dirty="0">
              <a:solidFill>
                <a:schemeClr val="tx2"/>
              </a:solidFill>
              <a:effectLst/>
              <a:latin typeface="Arial" panose="020B0604020202020204" pitchFamily="34" charset="0"/>
            </a:endParaRPr>
          </a:p>
        </p:txBody>
      </p:sp>
      <p:sp>
        <p:nvSpPr>
          <p:cNvPr id="66" name="Rechteck 65">
            <a:extLst>
              <a:ext uri="{FF2B5EF4-FFF2-40B4-BE49-F238E27FC236}">
                <a16:creationId xmlns:a16="http://schemas.microsoft.com/office/drawing/2014/main" id="{5C5DB8B7-067A-624F-90A9-5FE69A8819FA}"/>
              </a:ext>
            </a:extLst>
          </p:cNvPr>
          <p:cNvSpPr/>
          <p:nvPr userDrawn="1"/>
        </p:nvSpPr>
        <p:spPr>
          <a:xfrm>
            <a:off x="4619182" y="1485446"/>
            <a:ext cx="607189" cy="500399"/>
          </a:xfrm>
          <a:prstGeom prst="rect">
            <a:avLst/>
          </a:prstGeom>
          <a:solidFill>
            <a:schemeClr val="accent4"/>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15</a:t>
            </a:r>
          </a:p>
          <a:p>
            <a:r>
              <a:rPr lang="de-DE" sz="915" b="1" baseline="0" dirty="0">
                <a:solidFill>
                  <a:schemeClr val="bg1"/>
                </a:solidFill>
                <a:effectLst/>
                <a:latin typeface="LMU CompatilFact" panose="02000500060000020003" pitchFamily="2" charset="0"/>
              </a:rPr>
              <a:t>G 25</a:t>
            </a:r>
          </a:p>
          <a:p>
            <a:r>
              <a:rPr lang="de-DE" sz="915" b="1" baseline="0" dirty="0">
                <a:solidFill>
                  <a:schemeClr val="bg1"/>
                </a:solidFill>
                <a:effectLst/>
                <a:latin typeface="LMU CompatilFact" panose="02000500060000020003" pitchFamily="2" charset="0"/>
              </a:rPr>
              <a:t>B 135</a:t>
            </a:r>
            <a:endParaRPr lang="de-DE" sz="915" baseline="0" dirty="0">
              <a:solidFill>
                <a:schemeClr val="bg1"/>
              </a:solidFill>
              <a:effectLst/>
              <a:latin typeface="LMU CompatilFact" panose="02000500060000020003" pitchFamily="2" charset="0"/>
            </a:endParaRPr>
          </a:p>
        </p:txBody>
      </p:sp>
      <p:sp>
        <p:nvSpPr>
          <p:cNvPr id="67" name="Rechteck 66">
            <a:extLst>
              <a:ext uri="{FF2B5EF4-FFF2-40B4-BE49-F238E27FC236}">
                <a16:creationId xmlns:a16="http://schemas.microsoft.com/office/drawing/2014/main" id="{1A10FA4C-181C-BD41-AD4E-730F52457796}"/>
              </a:ext>
            </a:extLst>
          </p:cNvPr>
          <p:cNvSpPr/>
          <p:nvPr userDrawn="1"/>
        </p:nvSpPr>
        <p:spPr>
          <a:xfrm>
            <a:off x="6354200" y="1485446"/>
            <a:ext cx="607189" cy="500399"/>
          </a:xfrm>
          <a:prstGeom prst="rect">
            <a:avLst/>
          </a:prstGeom>
          <a:solidFill>
            <a:schemeClr val="accent6"/>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140</a:t>
            </a:r>
          </a:p>
          <a:p>
            <a:r>
              <a:rPr lang="de-DE" sz="915" b="1" baseline="0" dirty="0">
                <a:solidFill>
                  <a:schemeClr val="bg1"/>
                </a:solidFill>
                <a:effectLst/>
                <a:latin typeface="LMU CompatilFact" panose="02000500060000020003" pitchFamily="2" charset="0"/>
              </a:rPr>
              <a:t>G 64</a:t>
            </a:r>
          </a:p>
          <a:p>
            <a:r>
              <a:rPr lang="de-DE" sz="915" b="1" baseline="0" dirty="0">
                <a:solidFill>
                  <a:schemeClr val="bg1"/>
                </a:solidFill>
                <a:effectLst/>
                <a:latin typeface="LMU CompatilFact" panose="02000500060000020003" pitchFamily="2" charset="0"/>
              </a:rPr>
              <a:t>B 145</a:t>
            </a:r>
            <a:endParaRPr lang="de-DE" sz="915" baseline="0" dirty="0">
              <a:solidFill>
                <a:schemeClr val="bg1"/>
              </a:solidFill>
              <a:effectLst/>
              <a:latin typeface="LMU CompatilFact" panose="02000500060000020003" pitchFamily="2" charset="0"/>
            </a:endParaRPr>
          </a:p>
        </p:txBody>
      </p:sp>
      <p:sp>
        <p:nvSpPr>
          <p:cNvPr id="68" name="Rechteck 67">
            <a:extLst>
              <a:ext uri="{FF2B5EF4-FFF2-40B4-BE49-F238E27FC236}">
                <a16:creationId xmlns:a16="http://schemas.microsoft.com/office/drawing/2014/main" id="{A2466A38-6ECC-DF4F-869F-B98502E2D6A6}"/>
              </a:ext>
            </a:extLst>
          </p:cNvPr>
          <p:cNvSpPr/>
          <p:nvPr userDrawn="1"/>
        </p:nvSpPr>
        <p:spPr>
          <a:xfrm>
            <a:off x="5486692" y="1485446"/>
            <a:ext cx="607189" cy="500399"/>
          </a:xfrm>
          <a:prstGeom prst="rect">
            <a:avLst/>
          </a:prstGeom>
          <a:solidFill>
            <a:schemeClr val="accent5"/>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100</a:t>
            </a:r>
          </a:p>
          <a:p>
            <a:r>
              <a:rPr lang="de-DE" sz="915" b="1" baseline="0" dirty="0">
                <a:solidFill>
                  <a:schemeClr val="bg1"/>
                </a:solidFill>
                <a:effectLst/>
                <a:latin typeface="LMU CompatilFact" panose="02000500060000020003" pitchFamily="2" charset="0"/>
              </a:rPr>
              <a:t>G 59</a:t>
            </a:r>
          </a:p>
          <a:p>
            <a:r>
              <a:rPr lang="de-DE" sz="915" b="1" baseline="0" dirty="0">
                <a:solidFill>
                  <a:schemeClr val="bg1"/>
                </a:solidFill>
                <a:effectLst/>
                <a:latin typeface="LMU CompatilFact" panose="02000500060000020003" pitchFamily="2" charset="0"/>
              </a:rPr>
              <a:t>B 227</a:t>
            </a:r>
            <a:endParaRPr lang="de-DE" sz="915" baseline="0" dirty="0">
              <a:solidFill>
                <a:schemeClr val="bg1"/>
              </a:solidFill>
              <a:effectLst/>
              <a:latin typeface="LMU CompatilFact" panose="02000500060000020003" pitchFamily="2" charset="0"/>
            </a:endParaRPr>
          </a:p>
        </p:txBody>
      </p:sp>
      <p:sp>
        <p:nvSpPr>
          <p:cNvPr id="69" name="Rechteck 68">
            <a:extLst>
              <a:ext uri="{FF2B5EF4-FFF2-40B4-BE49-F238E27FC236}">
                <a16:creationId xmlns:a16="http://schemas.microsoft.com/office/drawing/2014/main" id="{59F62C27-0EB2-5442-90B6-6A8F0C17931E}"/>
              </a:ext>
            </a:extLst>
          </p:cNvPr>
          <p:cNvSpPr/>
          <p:nvPr userDrawn="1"/>
        </p:nvSpPr>
        <p:spPr>
          <a:xfrm>
            <a:off x="7222141" y="1485446"/>
            <a:ext cx="607189" cy="500399"/>
          </a:xfrm>
          <a:prstGeom prst="rect">
            <a:avLst/>
          </a:prstGeom>
          <a:solidFill>
            <a:srgbClr val="DC0D15"/>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215</a:t>
            </a:r>
          </a:p>
          <a:p>
            <a:r>
              <a:rPr lang="de-DE" sz="915" b="1" baseline="0" dirty="0">
                <a:solidFill>
                  <a:schemeClr val="bg1"/>
                </a:solidFill>
                <a:effectLst/>
                <a:latin typeface="LMU CompatilFact" panose="02000500060000020003" pitchFamily="2" charset="0"/>
              </a:rPr>
              <a:t>G 25</a:t>
            </a:r>
          </a:p>
          <a:p>
            <a:r>
              <a:rPr lang="de-DE" sz="915" b="1" baseline="0" dirty="0">
                <a:solidFill>
                  <a:schemeClr val="bg1"/>
                </a:solidFill>
                <a:effectLst/>
                <a:latin typeface="LMU CompatilFact" panose="02000500060000020003" pitchFamily="2" charset="0"/>
              </a:rPr>
              <a:t>B 25</a:t>
            </a:r>
            <a:endParaRPr lang="de-DE" sz="915" baseline="0" dirty="0">
              <a:solidFill>
                <a:schemeClr val="bg1"/>
              </a:solidFill>
              <a:effectLst/>
              <a:latin typeface="LMU CompatilFact" panose="02000500060000020003" pitchFamily="2" charset="0"/>
            </a:endParaRPr>
          </a:p>
        </p:txBody>
      </p:sp>
      <p:sp>
        <p:nvSpPr>
          <p:cNvPr id="70" name="Rechteck 69">
            <a:extLst>
              <a:ext uri="{FF2B5EF4-FFF2-40B4-BE49-F238E27FC236}">
                <a16:creationId xmlns:a16="http://schemas.microsoft.com/office/drawing/2014/main" id="{5B9B3239-0231-A24D-B42D-624E409B3D20}"/>
              </a:ext>
            </a:extLst>
          </p:cNvPr>
          <p:cNvSpPr/>
          <p:nvPr userDrawn="1"/>
        </p:nvSpPr>
        <p:spPr>
          <a:xfrm>
            <a:off x="4619184" y="2091158"/>
            <a:ext cx="607188"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Blau</a:t>
            </a:r>
            <a:endParaRPr lang="de-DE" sz="800" baseline="0" dirty="0">
              <a:solidFill>
                <a:schemeClr val="tx2"/>
              </a:solidFill>
              <a:effectLst/>
              <a:latin typeface="Arial" panose="020B0604020202020204" pitchFamily="34" charset="0"/>
            </a:endParaRPr>
          </a:p>
        </p:txBody>
      </p:sp>
      <p:sp>
        <p:nvSpPr>
          <p:cNvPr id="71" name="Rechteck 70">
            <a:extLst>
              <a:ext uri="{FF2B5EF4-FFF2-40B4-BE49-F238E27FC236}">
                <a16:creationId xmlns:a16="http://schemas.microsoft.com/office/drawing/2014/main" id="{D90492F4-04D9-0D48-A32F-3E322C29483A}"/>
              </a:ext>
            </a:extLst>
          </p:cNvPr>
          <p:cNvSpPr/>
          <p:nvPr userDrawn="1"/>
        </p:nvSpPr>
        <p:spPr>
          <a:xfrm>
            <a:off x="5486691" y="2091158"/>
            <a:ext cx="705915"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Cyan</a:t>
            </a:r>
            <a:endParaRPr lang="de-DE" sz="800" baseline="0" dirty="0">
              <a:solidFill>
                <a:schemeClr val="tx2"/>
              </a:solidFill>
              <a:effectLst/>
              <a:latin typeface="Arial" panose="020B0604020202020204" pitchFamily="34" charset="0"/>
            </a:endParaRPr>
          </a:p>
        </p:txBody>
      </p:sp>
      <p:sp>
        <p:nvSpPr>
          <p:cNvPr id="72" name="Rechteck 71">
            <a:extLst>
              <a:ext uri="{FF2B5EF4-FFF2-40B4-BE49-F238E27FC236}">
                <a16:creationId xmlns:a16="http://schemas.microsoft.com/office/drawing/2014/main" id="{0C3949AB-62CF-6643-83F3-F76B12005678}"/>
              </a:ext>
            </a:extLst>
          </p:cNvPr>
          <p:cNvSpPr/>
          <p:nvPr userDrawn="1"/>
        </p:nvSpPr>
        <p:spPr>
          <a:xfrm>
            <a:off x="6363616" y="2091157"/>
            <a:ext cx="705914"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Violett</a:t>
            </a:r>
            <a:endParaRPr lang="de-DE" sz="800" baseline="0" dirty="0">
              <a:solidFill>
                <a:schemeClr val="tx2"/>
              </a:solidFill>
              <a:effectLst/>
              <a:latin typeface="Arial" panose="020B0604020202020204" pitchFamily="34" charset="0"/>
            </a:endParaRPr>
          </a:p>
        </p:txBody>
      </p:sp>
      <p:sp>
        <p:nvSpPr>
          <p:cNvPr id="73" name="Rechteck 72">
            <a:extLst>
              <a:ext uri="{FF2B5EF4-FFF2-40B4-BE49-F238E27FC236}">
                <a16:creationId xmlns:a16="http://schemas.microsoft.com/office/drawing/2014/main" id="{3CD1B9CD-D09C-5D4A-B064-6355897E2041}"/>
              </a:ext>
            </a:extLst>
          </p:cNvPr>
          <p:cNvSpPr/>
          <p:nvPr userDrawn="1"/>
        </p:nvSpPr>
        <p:spPr>
          <a:xfrm>
            <a:off x="7225291" y="2091158"/>
            <a:ext cx="607188"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Rot</a:t>
            </a:r>
            <a:endParaRPr lang="de-DE" sz="800" baseline="0" dirty="0">
              <a:solidFill>
                <a:schemeClr val="tx2"/>
              </a:solidFill>
              <a:effectLst/>
              <a:latin typeface="Arial" panose="020B0604020202020204" pitchFamily="34" charset="0"/>
            </a:endParaRPr>
          </a:p>
        </p:txBody>
      </p:sp>
      <p:sp>
        <p:nvSpPr>
          <p:cNvPr id="74" name="Rechteck 73">
            <a:extLst>
              <a:ext uri="{FF2B5EF4-FFF2-40B4-BE49-F238E27FC236}">
                <a16:creationId xmlns:a16="http://schemas.microsoft.com/office/drawing/2014/main" id="{E0B457DF-BD61-044B-ACA4-342889CA02A1}"/>
              </a:ext>
            </a:extLst>
          </p:cNvPr>
          <p:cNvSpPr/>
          <p:nvPr userDrawn="1"/>
        </p:nvSpPr>
        <p:spPr>
          <a:xfrm>
            <a:off x="4619182" y="2490933"/>
            <a:ext cx="607189" cy="500399"/>
          </a:xfrm>
          <a:prstGeom prst="rect">
            <a:avLst/>
          </a:prstGeom>
          <a:solidFill>
            <a:srgbClr val="F18700"/>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241</a:t>
            </a:r>
          </a:p>
          <a:p>
            <a:r>
              <a:rPr lang="de-DE" sz="915" b="1" baseline="0" dirty="0">
                <a:solidFill>
                  <a:schemeClr val="bg1"/>
                </a:solidFill>
                <a:effectLst/>
                <a:latin typeface="LMU CompatilFact" panose="02000500060000020003" pitchFamily="2" charset="0"/>
              </a:rPr>
              <a:t>G 135</a:t>
            </a:r>
          </a:p>
          <a:p>
            <a:r>
              <a:rPr lang="de-DE" sz="915" b="1" baseline="0" dirty="0">
                <a:solidFill>
                  <a:schemeClr val="bg1"/>
                </a:solidFill>
                <a:effectLst/>
                <a:latin typeface="LMU CompatilFact" panose="02000500060000020003" pitchFamily="2" charset="0"/>
              </a:rPr>
              <a:t>B 0</a:t>
            </a:r>
            <a:endParaRPr lang="de-DE" sz="915" baseline="0" dirty="0">
              <a:solidFill>
                <a:schemeClr val="bg1"/>
              </a:solidFill>
              <a:effectLst/>
              <a:latin typeface="LMU CompatilFact" panose="02000500060000020003" pitchFamily="2" charset="0"/>
            </a:endParaRPr>
          </a:p>
        </p:txBody>
      </p:sp>
      <p:sp>
        <p:nvSpPr>
          <p:cNvPr id="75" name="Rechteck 74">
            <a:extLst>
              <a:ext uri="{FF2B5EF4-FFF2-40B4-BE49-F238E27FC236}">
                <a16:creationId xmlns:a16="http://schemas.microsoft.com/office/drawing/2014/main" id="{4931D8B5-D9AB-D547-B4C3-602A0499C239}"/>
              </a:ext>
            </a:extLst>
          </p:cNvPr>
          <p:cNvSpPr/>
          <p:nvPr userDrawn="1"/>
        </p:nvSpPr>
        <p:spPr>
          <a:xfrm>
            <a:off x="4619184" y="3096644"/>
            <a:ext cx="867508"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Orange</a:t>
            </a:r>
          </a:p>
        </p:txBody>
      </p:sp>
      <p:sp>
        <p:nvSpPr>
          <p:cNvPr id="2" name="Titel 1">
            <a:extLst>
              <a:ext uri="{FF2B5EF4-FFF2-40B4-BE49-F238E27FC236}">
                <a16:creationId xmlns:a16="http://schemas.microsoft.com/office/drawing/2014/main" id="{48565346-2219-4849-9A7A-79720DD0362B}"/>
              </a:ext>
            </a:extLst>
          </p:cNvPr>
          <p:cNvSpPr>
            <a:spLocks noGrp="1"/>
          </p:cNvSpPr>
          <p:nvPr>
            <p:ph type="title" hasCustomPrompt="1"/>
          </p:nvPr>
        </p:nvSpPr>
        <p:spPr>
          <a:xfrm>
            <a:off x="2177818" y="444257"/>
            <a:ext cx="9571269" cy="1049985"/>
          </a:xfrm>
          <a:prstGeom prst="rect">
            <a:avLst/>
          </a:prstGeom>
        </p:spPr>
        <p:txBody>
          <a:bodyPr/>
          <a:lstStyle>
            <a:lvl1pPr marL="0" indent="0">
              <a:buFont typeface="Arial" panose="020B0604020202020204" pitchFamily="34" charset="0"/>
              <a:buNone/>
              <a:defRPr sz="2200" b="1"/>
            </a:lvl1pPr>
          </a:lstStyle>
          <a:p>
            <a:r>
              <a:rPr lang="de-DE" dirty="0"/>
              <a:t>Farbübersicht</a:t>
            </a:r>
          </a:p>
        </p:txBody>
      </p:sp>
    </p:spTree>
    <p:extLst>
      <p:ext uri="{BB962C8B-B14F-4D97-AF65-F5344CB8AC3E}">
        <p14:creationId xmlns:p14="http://schemas.microsoft.com/office/powerpoint/2010/main" val="2774680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_mit_Inhalt">
    <p:spTree>
      <p:nvGrpSpPr>
        <p:cNvPr id="1" name=""/>
        <p:cNvGrpSpPr/>
        <p:nvPr/>
      </p:nvGrpSpPr>
      <p:grpSpPr>
        <a:xfrm>
          <a:off x="0" y="0"/>
          <a:ext cx="0" cy="0"/>
          <a:chOff x="0" y="0"/>
          <a:chExt cx="0" cy="0"/>
        </a:xfrm>
      </p:grpSpPr>
      <p:sp>
        <p:nvSpPr>
          <p:cNvPr id="3" name="Foliennummernplatzhalter 5">
            <a:extLst>
              <a:ext uri="{FF2B5EF4-FFF2-40B4-BE49-F238E27FC236}">
                <a16:creationId xmlns:a16="http://schemas.microsoft.com/office/drawing/2014/main" id="{F2973FF0-2276-5A4B-B95B-42413B8BD476}"/>
              </a:ext>
            </a:extLst>
          </p:cNvPr>
          <p:cNvSpPr>
            <a:spLocks noGrp="1"/>
          </p:cNvSpPr>
          <p:nvPr>
            <p:ph type="sldNum" sz="quarter" idx="4"/>
          </p:nvPr>
        </p:nvSpPr>
        <p:spPr>
          <a:xfrm>
            <a:off x="44640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a:t>
            </a:fld>
            <a:endParaRPr lang="de-DE" dirty="0"/>
          </a:p>
        </p:txBody>
      </p:sp>
      <p:sp>
        <p:nvSpPr>
          <p:cNvPr id="2" name="Titel 1">
            <a:extLst>
              <a:ext uri="{FF2B5EF4-FFF2-40B4-BE49-F238E27FC236}">
                <a16:creationId xmlns:a16="http://schemas.microsoft.com/office/drawing/2014/main" id="{48565346-2219-4849-9A7A-79720DD0362B}"/>
              </a:ext>
            </a:extLst>
          </p:cNvPr>
          <p:cNvSpPr>
            <a:spLocks noGrp="1"/>
          </p:cNvSpPr>
          <p:nvPr>
            <p:ph type="title" hasCustomPrompt="1"/>
          </p:nvPr>
        </p:nvSpPr>
        <p:spPr>
          <a:xfrm>
            <a:off x="2180492" y="444257"/>
            <a:ext cx="9568595" cy="1049985"/>
          </a:xfrm>
          <a:prstGeom prst="rect">
            <a:avLst/>
          </a:prstGeom>
        </p:spPr>
        <p:txBody>
          <a:bodyPr/>
          <a:lstStyle>
            <a:lvl1pPr marL="0" indent="0">
              <a:buFont typeface="Arial" panose="020B0604020202020204" pitchFamily="34" charset="0"/>
              <a:buNone/>
              <a:defRPr sz="2200" b="1"/>
            </a:lvl1pPr>
          </a:lstStyle>
          <a:p>
            <a:r>
              <a:rPr lang="de-DE" dirty="0"/>
              <a:t>Titel mit Inhalt</a:t>
            </a:r>
          </a:p>
        </p:txBody>
      </p:sp>
      <p:sp>
        <p:nvSpPr>
          <p:cNvPr id="5" name="Inhaltsplatzhalter 4">
            <a:extLst>
              <a:ext uri="{FF2B5EF4-FFF2-40B4-BE49-F238E27FC236}">
                <a16:creationId xmlns:a16="http://schemas.microsoft.com/office/drawing/2014/main" id="{DBEFC134-44F4-4ACC-9EF7-B0CCCECBE3AE}"/>
              </a:ext>
            </a:extLst>
          </p:cNvPr>
          <p:cNvSpPr>
            <a:spLocks noGrp="1"/>
          </p:cNvSpPr>
          <p:nvPr>
            <p:ph sz="quarter" idx="10"/>
          </p:nvPr>
        </p:nvSpPr>
        <p:spPr>
          <a:xfrm>
            <a:off x="446088" y="1484313"/>
            <a:ext cx="11303000" cy="4929187"/>
          </a:xfrm>
          <a:prstGeom prst="rect">
            <a:avLst/>
          </a:prstGeom>
        </p:spPr>
        <p:txBody>
          <a:bodyPr/>
          <a:lstStyle>
            <a:lvl1pPr>
              <a:buClr>
                <a:schemeClr val="tx1"/>
              </a:buClr>
              <a:defRPr sz="2200">
                <a:solidFill>
                  <a:srgbClr val="616468"/>
                </a:solidFill>
              </a:defRPr>
            </a:lvl1pPr>
            <a:lvl2pPr>
              <a:buClr>
                <a:schemeClr val="tx1"/>
              </a:buClr>
              <a:defRPr sz="2100">
                <a:solidFill>
                  <a:srgbClr val="616468"/>
                </a:solidFill>
              </a:defRPr>
            </a:lvl2pPr>
            <a:lvl3pPr>
              <a:buClr>
                <a:schemeClr val="tx1"/>
              </a:buClr>
              <a:defRPr sz="2000">
                <a:solidFill>
                  <a:srgbClr val="616468"/>
                </a:solidFill>
              </a:defRPr>
            </a:lvl3pPr>
            <a:lvl4pPr>
              <a:buClr>
                <a:schemeClr val="tx1"/>
              </a:buClr>
              <a:defRPr sz="1900">
                <a:solidFill>
                  <a:srgbClr val="616468"/>
                </a:solidFill>
              </a:defRPr>
            </a:lvl4pPr>
            <a:lvl5pPr>
              <a:buClr>
                <a:schemeClr val="tx1"/>
              </a:buClr>
              <a:defRPr sz="1800">
                <a:solidFill>
                  <a:srgbClr val="616468"/>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595358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r_Titel">
    <p:spTree>
      <p:nvGrpSpPr>
        <p:cNvPr id="1" name=""/>
        <p:cNvGrpSpPr/>
        <p:nvPr/>
      </p:nvGrpSpPr>
      <p:grpSpPr>
        <a:xfrm>
          <a:off x="0" y="0"/>
          <a:ext cx="0" cy="0"/>
          <a:chOff x="0" y="0"/>
          <a:chExt cx="0" cy="0"/>
        </a:xfrm>
      </p:grpSpPr>
      <p:sp>
        <p:nvSpPr>
          <p:cNvPr id="3" name="Foliennummernplatzhalter 5">
            <a:extLst>
              <a:ext uri="{FF2B5EF4-FFF2-40B4-BE49-F238E27FC236}">
                <a16:creationId xmlns:a16="http://schemas.microsoft.com/office/drawing/2014/main" id="{F2973FF0-2276-5A4B-B95B-42413B8BD476}"/>
              </a:ext>
            </a:extLst>
          </p:cNvPr>
          <p:cNvSpPr>
            <a:spLocks noGrp="1"/>
          </p:cNvSpPr>
          <p:nvPr>
            <p:ph type="sldNum" sz="quarter" idx="4"/>
          </p:nvPr>
        </p:nvSpPr>
        <p:spPr>
          <a:xfrm>
            <a:off x="44640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a:t>
            </a:fld>
            <a:endParaRPr lang="de-DE" dirty="0"/>
          </a:p>
        </p:txBody>
      </p:sp>
      <p:sp>
        <p:nvSpPr>
          <p:cNvPr id="2" name="Titel 1">
            <a:extLst>
              <a:ext uri="{FF2B5EF4-FFF2-40B4-BE49-F238E27FC236}">
                <a16:creationId xmlns:a16="http://schemas.microsoft.com/office/drawing/2014/main" id="{48565346-2219-4849-9A7A-79720DD0362B}"/>
              </a:ext>
            </a:extLst>
          </p:cNvPr>
          <p:cNvSpPr>
            <a:spLocks noGrp="1"/>
          </p:cNvSpPr>
          <p:nvPr>
            <p:ph type="title" hasCustomPrompt="1"/>
          </p:nvPr>
        </p:nvSpPr>
        <p:spPr>
          <a:xfrm>
            <a:off x="2171700" y="444257"/>
            <a:ext cx="9577387" cy="1049985"/>
          </a:xfrm>
          <a:prstGeom prst="rect">
            <a:avLst/>
          </a:prstGeom>
        </p:spPr>
        <p:txBody>
          <a:bodyPr/>
          <a:lstStyle>
            <a:lvl1pPr marL="0" indent="0">
              <a:buFont typeface="Arial" panose="020B0604020202020204" pitchFamily="34" charset="0"/>
              <a:buNone/>
              <a:defRPr sz="2200" b="1"/>
            </a:lvl1pPr>
          </a:lstStyle>
          <a:p>
            <a:r>
              <a:rPr lang="de-DE" dirty="0"/>
              <a:t>Nur Titel</a:t>
            </a:r>
          </a:p>
        </p:txBody>
      </p:sp>
    </p:spTree>
    <p:extLst>
      <p:ext uri="{BB962C8B-B14F-4D97-AF65-F5344CB8AC3E}">
        <p14:creationId xmlns:p14="http://schemas.microsoft.com/office/powerpoint/2010/main" val="610248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ücktitel">
    <p:spTree>
      <p:nvGrpSpPr>
        <p:cNvPr id="1" name=""/>
        <p:cNvGrpSpPr/>
        <p:nvPr/>
      </p:nvGrpSpPr>
      <p:grpSpPr>
        <a:xfrm>
          <a:off x="0" y="0"/>
          <a:ext cx="0" cy="0"/>
          <a:chOff x="0" y="0"/>
          <a:chExt cx="0" cy="0"/>
        </a:xfrm>
      </p:grpSpPr>
      <p:sp>
        <p:nvSpPr>
          <p:cNvPr id="4" name="Textplatzhalter 4">
            <a:extLst>
              <a:ext uri="{FF2B5EF4-FFF2-40B4-BE49-F238E27FC236}">
                <a16:creationId xmlns:a16="http://schemas.microsoft.com/office/drawing/2014/main" id="{63CEC714-79BB-CB4B-8FB7-5903011CD8B2}"/>
              </a:ext>
            </a:extLst>
          </p:cNvPr>
          <p:cNvSpPr>
            <a:spLocks noGrp="1"/>
          </p:cNvSpPr>
          <p:nvPr>
            <p:ph type="body" sz="quarter" idx="11" hasCustomPrompt="1"/>
          </p:nvPr>
        </p:nvSpPr>
        <p:spPr>
          <a:xfrm>
            <a:off x="446400" y="5184000"/>
            <a:ext cx="5649600"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Absendername </a:t>
            </a:r>
            <a:br>
              <a:rPr lang="de-DE" b="1" dirty="0">
                <a:effectLst/>
                <a:latin typeface="Arial" panose="020B0604020202020204" pitchFamily="34" charset="0"/>
              </a:rPr>
            </a:br>
            <a:r>
              <a:rPr lang="de-DE" b="1" dirty="0">
                <a:effectLst/>
                <a:latin typeface="Arial" panose="020B0604020202020204" pitchFamily="34" charset="0"/>
              </a:rPr>
              <a:t>Musterstraße 00 · 80000 München · Tel. +49 89 0000 0000 </a:t>
            </a:r>
            <a:br>
              <a:rPr lang="de-DE" b="1" dirty="0">
                <a:effectLst/>
                <a:latin typeface="Arial" panose="020B0604020202020204" pitchFamily="34" charset="0"/>
              </a:rPr>
            </a:br>
            <a:r>
              <a:rPr lang="de-DE" b="1" dirty="0" err="1">
                <a:effectLst/>
                <a:latin typeface="Arial" panose="020B0604020202020204" pitchFamily="34" charset="0"/>
              </a:rPr>
              <a:t>info@musterdomain.de</a:t>
            </a:r>
            <a:r>
              <a:rPr lang="de-DE" b="1" dirty="0">
                <a:effectLst/>
                <a:latin typeface="Arial" panose="020B0604020202020204" pitchFamily="34" charset="0"/>
              </a:rPr>
              <a:t> · </a:t>
            </a:r>
            <a:r>
              <a:rPr lang="de-DE" b="1" dirty="0" err="1">
                <a:effectLst/>
                <a:latin typeface="Arial" panose="020B0604020202020204" pitchFamily="34" charset="0"/>
              </a:rPr>
              <a:t>www.musterdomain.de</a:t>
            </a:r>
            <a:endParaRPr lang="de-DE" dirty="0">
              <a:effectLst/>
              <a:latin typeface="Arial" panose="020B0604020202020204" pitchFamily="34" charset="0"/>
            </a:endParaRPr>
          </a:p>
        </p:txBody>
      </p:sp>
      <p:pic>
        <p:nvPicPr>
          <p:cNvPr id="5" name="Grafik 4">
            <a:extLst>
              <a:ext uri="{FF2B5EF4-FFF2-40B4-BE49-F238E27FC236}">
                <a16:creationId xmlns:a16="http://schemas.microsoft.com/office/drawing/2014/main" id="{DCD72F1F-1A49-6848-A8CB-5DD9EC0B6D6C}"/>
              </a:ext>
            </a:extLst>
          </p:cNvPr>
          <p:cNvPicPr>
            <a:picLocks noChangeAspect="1"/>
          </p:cNvPicPr>
          <p:nvPr userDrawn="1"/>
        </p:nvPicPr>
        <p:blipFill>
          <a:blip r:embed="rId2">
            <a:alphaModFix amt="25000"/>
          </a:blip>
          <a:stretch>
            <a:fillRect/>
          </a:stretch>
        </p:blipFill>
        <p:spPr>
          <a:xfrm>
            <a:off x="8648700" y="2743200"/>
            <a:ext cx="3543300" cy="4114800"/>
          </a:xfrm>
          <a:prstGeom prst="rect">
            <a:avLst/>
          </a:prstGeom>
        </p:spPr>
      </p:pic>
    </p:spTree>
    <p:extLst>
      <p:ext uri="{BB962C8B-B14F-4D97-AF65-F5344CB8AC3E}">
        <p14:creationId xmlns:p14="http://schemas.microsoft.com/office/powerpoint/2010/main" val="1908466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räsentationstitel, Bi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F51A07C-FE1A-F540-8B1D-0E34068DA5FD}"/>
              </a:ext>
            </a:extLst>
          </p:cNvPr>
          <p:cNvPicPr>
            <a:picLocks noChangeAspect="1"/>
          </p:cNvPicPr>
          <p:nvPr userDrawn="1"/>
        </p:nvPicPr>
        <p:blipFill rotWithShape="1">
          <a:blip r:embed="rId2">
            <a:alphaModFix amt="14000"/>
          </a:blip>
          <a:srcRect t="8872" b="1720"/>
          <a:stretch/>
        </p:blipFill>
        <p:spPr>
          <a:xfrm>
            <a:off x="10963933" y="449575"/>
            <a:ext cx="776688" cy="806400"/>
          </a:xfrm>
          <a:prstGeom prst="rect">
            <a:avLst/>
          </a:prstGeom>
        </p:spPr>
      </p:pic>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sp>
        <p:nvSpPr>
          <p:cNvPr id="10" name="Textplatzhalter 4">
            <a:extLst>
              <a:ext uri="{FF2B5EF4-FFF2-40B4-BE49-F238E27FC236}">
                <a16:creationId xmlns:a16="http://schemas.microsoft.com/office/drawing/2014/main" id="{32C0B7F7-E1DB-3246-A459-8E85B8A521F5}"/>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Untertitel</a:t>
            </a:r>
          </a:p>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00.00.2020</a:t>
            </a:r>
            <a:endParaRPr lang="de-DE" dirty="0">
              <a:effectLst/>
              <a:latin typeface="Arial" panose="020B0604020202020204" pitchFamily="34" charset="0"/>
            </a:endParaRPr>
          </a:p>
        </p:txBody>
      </p:sp>
      <p:sp>
        <p:nvSpPr>
          <p:cNvPr id="8" name="Titel 1">
            <a:extLst>
              <a:ext uri="{FF2B5EF4-FFF2-40B4-BE49-F238E27FC236}">
                <a16:creationId xmlns:a16="http://schemas.microsoft.com/office/drawing/2014/main" id="{82BFC629-71E6-471E-8487-188A0F977CE1}"/>
              </a:ext>
            </a:extLst>
          </p:cNvPr>
          <p:cNvSpPr>
            <a:spLocks noGrp="1"/>
          </p:cNvSpPr>
          <p:nvPr>
            <p:ph type="title" hasCustomPrompt="1"/>
          </p:nvPr>
        </p:nvSpPr>
        <p:spPr>
          <a:xfrm>
            <a:off x="442913" y="2189713"/>
            <a:ext cx="4513400" cy="1463042"/>
          </a:xfrm>
          <a:prstGeom prst="rect">
            <a:avLst/>
          </a:prstGeom>
        </p:spPr>
        <p:txBody>
          <a:bodyPr/>
          <a:lstStyle>
            <a:lvl1pPr>
              <a:defRPr sz="2800" b="1">
                <a:solidFill>
                  <a:schemeClr val="bg1"/>
                </a:solidFill>
              </a:defRPr>
            </a:lvl1pPr>
          </a:lstStyle>
          <a:p>
            <a:r>
              <a:rPr lang="de-DE" dirty="0"/>
              <a:t>Präsentationstitel</a:t>
            </a:r>
          </a:p>
        </p:txBody>
      </p:sp>
      <p:sp>
        <p:nvSpPr>
          <p:cNvPr id="3" name="Bildplatzhalter 2">
            <a:extLst>
              <a:ext uri="{FF2B5EF4-FFF2-40B4-BE49-F238E27FC236}">
                <a16:creationId xmlns:a16="http://schemas.microsoft.com/office/drawing/2014/main" id="{684D7C6A-4C73-4663-8682-62AF58C8B94E}"/>
              </a:ext>
            </a:extLst>
          </p:cNvPr>
          <p:cNvSpPr>
            <a:spLocks noGrp="1"/>
          </p:cNvSpPr>
          <p:nvPr>
            <p:ph type="pic" sz="quarter" idx="14"/>
          </p:nvPr>
        </p:nvSpPr>
        <p:spPr>
          <a:xfrm>
            <a:off x="5372100" y="1484313"/>
            <a:ext cx="6819900" cy="5373687"/>
          </a:xfrm>
          <a:prstGeom prst="rect">
            <a:avLst/>
          </a:prstGeom>
        </p:spPr>
        <p:txBody>
          <a:bodyPr/>
          <a:lstStyle>
            <a:lvl1pPr marL="0" indent="0">
              <a:buNone/>
              <a:defRPr/>
            </a:lvl1pPr>
          </a:lstStyle>
          <a:p>
            <a:r>
              <a:rPr lang="en-US"/>
              <a:t>Click icon to add picture</a:t>
            </a:r>
            <a:endParaRPr lang="de-DE" dirty="0"/>
          </a:p>
        </p:txBody>
      </p:sp>
      <p:sp>
        <p:nvSpPr>
          <p:cNvPr id="4" name="Textplatzhalter 3">
            <a:extLst>
              <a:ext uri="{FF2B5EF4-FFF2-40B4-BE49-F238E27FC236}">
                <a16:creationId xmlns:a16="http://schemas.microsoft.com/office/drawing/2014/main" id="{6B23C141-9C08-4C77-B8A1-5F3A1981A0FE}"/>
              </a:ext>
            </a:extLst>
          </p:cNvPr>
          <p:cNvSpPr>
            <a:spLocks noGrp="1"/>
          </p:cNvSpPr>
          <p:nvPr>
            <p:ph type="body" sz="quarter" idx="15" hasCustomPrompt="1"/>
          </p:nvPr>
        </p:nvSpPr>
        <p:spPr>
          <a:xfrm>
            <a:off x="2286000" y="440471"/>
            <a:ext cx="7720013" cy="806450"/>
          </a:xfrm>
          <a:prstGeom prst="rect">
            <a:avLst/>
          </a:prstGeom>
        </p:spPr>
        <p:txBody>
          <a:bodyPr anchor="b"/>
          <a:lstStyle>
            <a:lvl1pPr marL="0" indent="0">
              <a:lnSpc>
                <a:spcPct val="100000"/>
              </a:lnSpc>
              <a:buNone/>
              <a:defRPr sz="680" b="1" cap="all" spc="80" baseline="0"/>
            </a:lvl1pPr>
          </a:lstStyle>
          <a:p>
            <a:pPr lvl="0"/>
            <a:r>
              <a:rPr lang="de-DE" dirty="0"/>
              <a:t>Überschrift / Titel / Einrichtung XY</a:t>
            </a:r>
          </a:p>
        </p:txBody>
      </p:sp>
    </p:spTree>
    <p:extLst>
      <p:ext uri="{BB962C8B-B14F-4D97-AF65-F5344CB8AC3E}">
        <p14:creationId xmlns:p14="http://schemas.microsoft.com/office/powerpoint/2010/main" val="22244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ücktitel">
    <p:spTree>
      <p:nvGrpSpPr>
        <p:cNvPr id="1" name=""/>
        <p:cNvGrpSpPr/>
        <p:nvPr/>
      </p:nvGrpSpPr>
      <p:grpSpPr>
        <a:xfrm>
          <a:off x="0" y="0"/>
          <a:ext cx="0" cy="0"/>
          <a:chOff x="0" y="0"/>
          <a:chExt cx="0" cy="0"/>
        </a:xfrm>
      </p:grpSpPr>
      <p:sp>
        <p:nvSpPr>
          <p:cNvPr id="4" name="Textplatzhalter 4">
            <a:extLst>
              <a:ext uri="{FF2B5EF4-FFF2-40B4-BE49-F238E27FC236}">
                <a16:creationId xmlns:a16="http://schemas.microsoft.com/office/drawing/2014/main" id="{63CEC714-79BB-CB4B-8FB7-5903011CD8B2}"/>
              </a:ext>
            </a:extLst>
          </p:cNvPr>
          <p:cNvSpPr>
            <a:spLocks noGrp="1"/>
          </p:cNvSpPr>
          <p:nvPr>
            <p:ph type="body" sz="quarter" idx="11" hasCustomPrompt="1"/>
          </p:nvPr>
        </p:nvSpPr>
        <p:spPr>
          <a:xfrm>
            <a:off x="446400" y="5184000"/>
            <a:ext cx="5649600"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Absendername </a:t>
            </a:r>
            <a:br>
              <a:rPr lang="de-DE" b="1" dirty="0">
                <a:effectLst/>
                <a:latin typeface="Arial" panose="020B0604020202020204" pitchFamily="34" charset="0"/>
              </a:rPr>
            </a:br>
            <a:r>
              <a:rPr lang="de-DE" b="1" dirty="0">
                <a:effectLst/>
                <a:latin typeface="Arial" panose="020B0604020202020204" pitchFamily="34" charset="0"/>
              </a:rPr>
              <a:t>Musterstraße 00 · 80000 München · Tel. +49 89 0000 0000 </a:t>
            </a:r>
            <a:br>
              <a:rPr lang="de-DE" b="1" dirty="0">
                <a:effectLst/>
                <a:latin typeface="Arial" panose="020B0604020202020204" pitchFamily="34" charset="0"/>
              </a:rPr>
            </a:br>
            <a:r>
              <a:rPr lang="de-DE" b="1" dirty="0" err="1">
                <a:effectLst/>
                <a:latin typeface="Arial" panose="020B0604020202020204" pitchFamily="34" charset="0"/>
              </a:rPr>
              <a:t>info@musterdomain.de</a:t>
            </a:r>
            <a:r>
              <a:rPr lang="de-DE" b="1" dirty="0">
                <a:effectLst/>
                <a:latin typeface="Arial" panose="020B0604020202020204" pitchFamily="34" charset="0"/>
              </a:rPr>
              <a:t> · </a:t>
            </a:r>
            <a:r>
              <a:rPr lang="de-DE" b="1" dirty="0" err="1">
                <a:effectLst/>
                <a:latin typeface="Arial" panose="020B0604020202020204" pitchFamily="34" charset="0"/>
              </a:rPr>
              <a:t>www.musterdomain.de</a:t>
            </a:r>
            <a:endParaRPr lang="de-DE" dirty="0">
              <a:effectLst/>
              <a:latin typeface="Arial" panose="020B0604020202020204" pitchFamily="34" charset="0"/>
            </a:endParaRPr>
          </a:p>
        </p:txBody>
      </p:sp>
      <p:pic>
        <p:nvPicPr>
          <p:cNvPr id="5" name="Grafik 4">
            <a:extLst>
              <a:ext uri="{FF2B5EF4-FFF2-40B4-BE49-F238E27FC236}">
                <a16:creationId xmlns:a16="http://schemas.microsoft.com/office/drawing/2014/main" id="{DCD72F1F-1A49-6848-A8CB-5DD9EC0B6D6C}"/>
              </a:ext>
            </a:extLst>
          </p:cNvPr>
          <p:cNvPicPr>
            <a:picLocks noChangeAspect="1"/>
          </p:cNvPicPr>
          <p:nvPr userDrawn="1"/>
        </p:nvPicPr>
        <p:blipFill>
          <a:blip r:embed="rId2">
            <a:alphaModFix amt="25000"/>
          </a:blip>
          <a:stretch>
            <a:fillRect/>
          </a:stretch>
        </p:blipFill>
        <p:spPr>
          <a:xfrm>
            <a:off x="8648700" y="2743200"/>
            <a:ext cx="3543300" cy="4114800"/>
          </a:xfrm>
          <a:prstGeom prst="rect">
            <a:avLst/>
          </a:prstGeom>
        </p:spPr>
      </p:pic>
    </p:spTree>
    <p:extLst>
      <p:ext uri="{BB962C8B-B14F-4D97-AF65-F5344CB8AC3E}">
        <p14:creationId xmlns:p14="http://schemas.microsoft.com/office/powerpoint/2010/main" val="109978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äsentationstitel, Bi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F51A07C-FE1A-F540-8B1D-0E34068DA5FD}"/>
              </a:ext>
            </a:extLst>
          </p:cNvPr>
          <p:cNvPicPr>
            <a:picLocks noChangeAspect="1"/>
          </p:cNvPicPr>
          <p:nvPr userDrawn="1"/>
        </p:nvPicPr>
        <p:blipFill rotWithShape="1">
          <a:blip r:embed="rId2">
            <a:alphaModFix amt="14000"/>
          </a:blip>
          <a:srcRect t="8872" b="1720"/>
          <a:stretch/>
        </p:blipFill>
        <p:spPr>
          <a:xfrm>
            <a:off x="10963933" y="449575"/>
            <a:ext cx="776688" cy="806400"/>
          </a:xfrm>
          <a:prstGeom prst="rect">
            <a:avLst/>
          </a:prstGeom>
        </p:spPr>
      </p:pic>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sp>
        <p:nvSpPr>
          <p:cNvPr id="10" name="Textplatzhalter 4">
            <a:extLst>
              <a:ext uri="{FF2B5EF4-FFF2-40B4-BE49-F238E27FC236}">
                <a16:creationId xmlns:a16="http://schemas.microsoft.com/office/drawing/2014/main" id="{32C0B7F7-E1DB-3246-A459-8E85B8A521F5}"/>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Untertitel</a:t>
            </a:r>
          </a:p>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00.00.2020</a:t>
            </a:r>
            <a:endParaRPr lang="de-DE" dirty="0">
              <a:effectLst/>
              <a:latin typeface="Arial" panose="020B0604020202020204" pitchFamily="34" charset="0"/>
            </a:endParaRPr>
          </a:p>
        </p:txBody>
      </p:sp>
      <p:sp>
        <p:nvSpPr>
          <p:cNvPr id="8" name="Titel 1">
            <a:extLst>
              <a:ext uri="{FF2B5EF4-FFF2-40B4-BE49-F238E27FC236}">
                <a16:creationId xmlns:a16="http://schemas.microsoft.com/office/drawing/2014/main" id="{82BFC629-71E6-471E-8487-188A0F977CE1}"/>
              </a:ext>
            </a:extLst>
          </p:cNvPr>
          <p:cNvSpPr>
            <a:spLocks noGrp="1"/>
          </p:cNvSpPr>
          <p:nvPr>
            <p:ph type="title" hasCustomPrompt="1"/>
          </p:nvPr>
        </p:nvSpPr>
        <p:spPr>
          <a:xfrm>
            <a:off x="442913" y="2189713"/>
            <a:ext cx="4513400" cy="1463042"/>
          </a:xfrm>
          <a:prstGeom prst="rect">
            <a:avLst/>
          </a:prstGeom>
        </p:spPr>
        <p:txBody>
          <a:bodyPr/>
          <a:lstStyle>
            <a:lvl1pPr>
              <a:defRPr sz="2800" b="1">
                <a:solidFill>
                  <a:schemeClr val="bg1"/>
                </a:solidFill>
              </a:defRPr>
            </a:lvl1pPr>
          </a:lstStyle>
          <a:p>
            <a:r>
              <a:rPr lang="de-DE" dirty="0"/>
              <a:t>Präsentationstitel</a:t>
            </a:r>
          </a:p>
        </p:txBody>
      </p:sp>
      <p:sp>
        <p:nvSpPr>
          <p:cNvPr id="3" name="Bildplatzhalter 2">
            <a:extLst>
              <a:ext uri="{FF2B5EF4-FFF2-40B4-BE49-F238E27FC236}">
                <a16:creationId xmlns:a16="http://schemas.microsoft.com/office/drawing/2014/main" id="{684D7C6A-4C73-4663-8682-62AF58C8B94E}"/>
              </a:ext>
            </a:extLst>
          </p:cNvPr>
          <p:cNvSpPr>
            <a:spLocks noGrp="1"/>
          </p:cNvSpPr>
          <p:nvPr>
            <p:ph type="pic" sz="quarter" idx="14"/>
          </p:nvPr>
        </p:nvSpPr>
        <p:spPr>
          <a:xfrm>
            <a:off x="5372100" y="1484313"/>
            <a:ext cx="6819900" cy="5373687"/>
          </a:xfrm>
          <a:prstGeom prst="rect">
            <a:avLst/>
          </a:prstGeom>
        </p:spPr>
        <p:txBody>
          <a:bodyPr/>
          <a:lstStyle>
            <a:lvl1pPr marL="0" indent="0">
              <a:buNone/>
              <a:defRPr/>
            </a:lvl1pPr>
          </a:lstStyle>
          <a:p>
            <a:r>
              <a:rPr lang="en-US"/>
              <a:t>Click icon to add picture</a:t>
            </a:r>
            <a:endParaRPr lang="de-DE" dirty="0"/>
          </a:p>
        </p:txBody>
      </p:sp>
      <p:sp>
        <p:nvSpPr>
          <p:cNvPr id="4" name="Textplatzhalter 3">
            <a:extLst>
              <a:ext uri="{FF2B5EF4-FFF2-40B4-BE49-F238E27FC236}">
                <a16:creationId xmlns:a16="http://schemas.microsoft.com/office/drawing/2014/main" id="{6B23C141-9C08-4C77-B8A1-5F3A1981A0FE}"/>
              </a:ext>
            </a:extLst>
          </p:cNvPr>
          <p:cNvSpPr>
            <a:spLocks noGrp="1"/>
          </p:cNvSpPr>
          <p:nvPr>
            <p:ph type="body" sz="quarter" idx="15" hasCustomPrompt="1"/>
          </p:nvPr>
        </p:nvSpPr>
        <p:spPr>
          <a:xfrm>
            <a:off x="2286000" y="440471"/>
            <a:ext cx="7720013" cy="806450"/>
          </a:xfrm>
          <a:prstGeom prst="rect">
            <a:avLst/>
          </a:prstGeom>
        </p:spPr>
        <p:txBody>
          <a:bodyPr anchor="b"/>
          <a:lstStyle>
            <a:lvl1pPr marL="0" indent="0">
              <a:lnSpc>
                <a:spcPct val="100000"/>
              </a:lnSpc>
              <a:buNone/>
              <a:defRPr sz="680" b="1" cap="all" spc="80" baseline="0"/>
            </a:lvl1pPr>
          </a:lstStyle>
          <a:p>
            <a:pPr lvl="0"/>
            <a:r>
              <a:rPr lang="de-DE" dirty="0"/>
              <a:t>Überschrift / Titel / Einrichtung XY</a:t>
            </a:r>
          </a:p>
        </p:txBody>
      </p:sp>
    </p:spTree>
    <p:extLst>
      <p:ext uri="{BB962C8B-B14F-4D97-AF65-F5344CB8AC3E}">
        <p14:creationId xmlns:p14="http://schemas.microsoft.com/office/powerpoint/2010/main" val="2835232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äsentationstitel, LMU, LogoTeileinheit">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sp>
        <p:nvSpPr>
          <p:cNvPr id="15" name="Bildplatzhalter 6">
            <a:extLst>
              <a:ext uri="{FF2B5EF4-FFF2-40B4-BE49-F238E27FC236}">
                <a16:creationId xmlns:a16="http://schemas.microsoft.com/office/drawing/2014/main" id="{9E3EC0D9-ADF9-484A-8AF7-707A2C63BA89}"/>
              </a:ext>
            </a:extLst>
          </p:cNvPr>
          <p:cNvSpPr>
            <a:spLocks noGrp="1"/>
          </p:cNvSpPr>
          <p:nvPr>
            <p:ph type="pic" sz="quarter" idx="13"/>
          </p:nvPr>
        </p:nvSpPr>
        <p:spPr>
          <a:xfrm>
            <a:off x="10469881" y="613578"/>
            <a:ext cx="886967" cy="455148"/>
          </a:xfrm>
          <a:prstGeom prst="rect">
            <a:avLst/>
          </a:prstGeom>
        </p:spPr>
        <p:txBody>
          <a:bodyPr anchor="ctr" anchorCtr="0"/>
          <a:lstStyle>
            <a:lvl1pPr algn="ctr">
              <a:buFontTx/>
              <a:buNone/>
              <a:defRPr sz="800" baseline="0"/>
            </a:lvl1pPr>
          </a:lstStyle>
          <a:p>
            <a:r>
              <a:rPr lang="en-US"/>
              <a:t>Click icon to add picture</a:t>
            </a:r>
            <a:endParaRPr lang="de-DE" dirty="0"/>
          </a:p>
        </p:txBody>
      </p:sp>
      <p:sp>
        <p:nvSpPr>
          <p:cNvPr id="17" name="Textplatzhalter 4">
            <a:extLst>
              <a:ext uri="{FF2B5EF4-FFF2-40B4-BE49-F238E27FC236}">
                <a16:creationId xmlns:a16="http://schemas.microsoft.com/office/drawing/2014/main" id="{80A05923-C642-2E4E-840A-327720B765D1}"/>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Untertitel</a:t>
            </a:r>
          </a:p>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00.00.2020</a:t>
            </a:r>
            <a:endParaRPr lang="de-DE" dirty="0">
              <a:effectLst/>
              <a:latin typeface="Arial" panose="020B0604020202020204" pitchFamily="34" charset="0"/>
            </a:endParaRPr>
          </a:p>
        </p:txBody>
      </p:sp>
      <p:sp>
        <p:nvSpPr>
          <p:cNvPr id="8" name="Titel 1">
            <a:extLst>
              <a:ext uri="{FF2B5EF4-FFF2-40B4-BE49-F238E27FC236}">
                <a16:creationId xmlns:a16="http://schemas.microsoft.com/office/drawing/2014/main" id="{454D6F9D-B6EB-4F72-A2AF-B87B1D3A9A48}"/>
              </a:ext>
            </a:extLst>
          </p:cNvPr>
          <p:cNvSpPr>
            <a:spLocks noGrp="1"/>
          </p:cNvSpPr>
          <p:nvPr>
            <p:ph type="title" hasCustomPrompt="1"/>
          </p:nvPr>
        </p:nvSpPr>
        <p:spPr>
          <a:xfrm>
            <a:off x="442913" y="2189713"/>
            <a:ext cx="4513400" cy="1463042"/>
          </a:xfrm>
          <a:prstGeom prst="rect">
            <a:avLst/>
          </a:prstGeom>
        </p:spPr>
        <p:txBody>
          <a:bodyPr/>
          <a:lstStyle>
            <a:lvl1pPr>
              <a:defRPr sz="2800" b="1">
                <a:solidFill>
                  <a:schemeClr val="bg1"/>
                </a:solidFill>
              </a:defRPr>
            </a:lvl1pPr>
          </a:lstStyle>
          <a:p>
            <a:r>
              <a:rPr lang="de-DE" dirty="0"/>
              <a:t>Präsentationstitel</a:t>
            </a:r>
          </a:p>
        </p:txBody>
      </p:sp>
      <p:sp>
        <p:nvSpPr>
          <p:cNvPr id="9" name="Textplatzhalter 3">
            <a:extLst>
              <a:ext uri="{FF2B5EF4-FFF2-40B4-BE49-F238E27FC236}">
                <a16:creationId xmlns:a16="http://schemas.microsoft.com/office/drawing/2014/main" id="{4397F4FF-24FF-46A8-9FD5-D8297FC3345C}"/>
              </a:ext>
            </a:extLst>
          </p:cNvPr>
          <p:cNvSpPr>
            <a:spLocks noGrp="1"/>
          </p:cNvSpPr>
          <p:nvPr>
            <p:ph type="body" sz="quarter" idx="16" hasCustomPrompt="1"/>
          </p:nvPr>
        </p:nvSpPr>
        <p:spPr>
          <a:xfrm>
            <a:off x="2286000" y="440471"/>
            <a:ext cx="7720013" cy="806450"/>
          </a:xfrm>
          <a:prstGeom prst="rect">
            <a:avLst/>
          </a:prstGeom>
        </p:spPr>
        <p:txBody>
          <a:bodyPr anchor="b"/>
          <a:lstStyle>
            <a:lvl1pPr marL="0" indent="0">
              <a:lnSpc>
                <a:spcPct val="100000"/>
              </a:lnSpc>
              <a:buNone/>
              <a:defRPr sz="680" b="1" cap="all" spc="80" baseline="0"/>
            </a:lvl1pPr>
          </a:lstStyle>
          <a:p>
            <a:pPr lvl="0"/>
            <a:r>
              <a:rPr lang="de-DE" dirty="0"/>
              <a:t>Überschrift / Titel / Einrichtung XY</a:t>
            </a:r>
          </a:p>
        </p:txBody>
      </p:sp>
      <p:pic>
        <p:nvPicPr>
          <p:cNvPr id="10" name="Bildplatzhalter 11">
            <a:extLst>
              <a:ext uri="{FF2B5EF4-FFF2-40B4-BE49-F238E27FC236}">
                <a16:creationId xmlns:a16="http://schemas.microsoft.com/office/drawing/2014/main" id="{E49330AE-63CD-4FA0-B981-354A53DBEE02}"/>
              </a:ext>
            </a:extLst>
          </p:cNvPr>
          <p:cNvPicPr>
            <a:picLocks noChangeAspect="1"/>
          </p:cNvPicPr>
          <p:nvPr userDrawn="1"/>
        </p:nvPicPr>
        <p:blipFill>
          <a:blip r:embed="rId2"/>
          <a:srcRect t="5" b="5"/>
          <a:stretch>
            <a:fillRect/>
          </a:stretch>
        </p:blipFill>
        <p:spPr>
          <a:xfrm>
            <a:off x="5372100" y="1493641"/>
            <a:ext cx="6819900" cy="5373687"/>
          </a:xfrm>
          <a:prstGeom prst="rect">
            <a:avLst/>
          </a:prstGeom>
        </p:spPr>
      </p:pic>
    </p:spTree>
    <p:extLst>
      <p:ext uri="{BB962C8B-B14F-4D97-AF65-F5344CB8AC3E}">
        <p14:creationId xmlns:p14="http://schemas.microsoft.com/office/powerpoint/2010/main" val="389815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äsentationstitel, Bild, LogoTeileinheit">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sp>
        <p:nvSpPr>
          <p:cNvPr id="15" name="Bildplatzhalter 6">
            <a:extLst>
              <a:ext uri="{FF2B5EF4-FFF2-40B4-BE49-F238E27FC236}">
                <a16:creationId xmlns:a16="http://schemas.microsoft.com/office/drawing/2014/main" id="{9E3EC0D9-ADF9-484A-8AF7-707A2C63BA89}"/>
              </a:ext>
            </a:extLst>
          </p:cNvPr>
          <p:cNvSpPr>
            <a:spLocks noGrp="1"/>
          </p:cNvSpPr>
          <p:nvPr>
            <p:ph type="pic" sz="quarter" idx="13"/>
          </p:nvPr>
        </p:nvSpPr>
        <p:spPr>
          <a:xfrm>
            <a:off x="10469881" y="613578"/>
            <a:ext cx="886967" cy="455148"/>
          </a:xfrm>
          <a:prstGeom prst="rect">
            <a:avLst/>
          </a:prstGeom>
        </p:spPr>
        <p:txBody>
          <a:bodyPr anchor="ctr" anchorCtr="0"/>
          <a:lstStyle>
            <a:lvl1pPr algn="ctr">
              <a:buFontTx/>
              <a:buNone/>
              <a:defRPr sz="800" baseline="0"/>
            </a:lvl1pPr>
          </a:lstStyle>
          <a:p>
            <a:r>
              <a:rPr lang="en-US"/>
              <a:t>Click icon to add picture</a:t>
            </a:r>
            <a:endParaRPr lang="de-DE" dirty="0"/>
          </a:p>
        </p:txBody>
      </p:sp>
      <p:sp>
        <p:nvSpPr>
          <p:cNvPr id="17" name="Textplatzhalter 4">
            <a:extLst>
              <a:ext uri="{FF2B5EF4-FFF2-40B4-BE49-F238E27FC236}">
                <a16:creationId xmlns:a16="http://schemas.microsoft.com/office/drawing/2014/main" id="{80A05923-C642-2E4E-840A-327720B765D1}"/>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Untertitel</a:t>
            </a:r>
          </a:p>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00.00.2020</a:t>
            </a:r>
            <a:endParaRPr lang="de-DE" dirty="0">
              <a:effectLst/>
              <a:latin typeface="Arial" panose="020B0604020202020204" pitchFamily="34" charset="0"/>
            </a:endParaRPr>
          </a:p>
        </p:txBody>
      </p:sp>
      <p:sp>
        <p:nvSpPr>
          <p:cNvPr id="8" name="Titel 1">
            <a:extLst>
              <a:ext uri="{FF2B5EF4-FFF2-40B4-BE49-F238E27FC236}">
                <a16:creationId xmlns:a16="http://schemas.microsoft.com/office/drawing/2014/main" id="{454D6F9D-B6EB-4F72-A2AF-B87B1D3A9A48}"/>
              </a:ext>
            </a:extLst>
          </p:cNvPr>
          <p:cNvSpPr>
            <a:spLocks noGrp="1"/>
          </p:cNvSpPr>
          <p:nvPr>
            <p:ph type="title" hasCustomPrompt="1"/>
          </p:nvPr>
        </p:nvSpPr>
        <p:spPr>
          <a:xfrm>
            <a:off x="442913" y="2189713"/>
            <a:ext cx="4513400" cy="1463042"/>
          </a:xfrm>
          <a:prstGeom prst="rect">
            <a:avLst/>
          </a:prstGeom>
        </p:spPr>
        <p:txBody>
          <a:bodyPr/>
          <a:lstStyle>
            <a:lvl1pPr>
              <a:defRPr sz="2800" b="1">
                <a:solidFill>
                  <a:schemeClr val="bg1"/>
                </a:solidFill>
              </a:defRPr>
            </a:lvl1pPr>
          </a:lstStyle>
          <a:p>
            <a:r>
              <a:rPr lang="de-DE" dirty="0"/>
              <a:t>Präsentationstitel</a:t>
            </a:r>
          </a:p>
        </p:txBody>
      </p:sp>
      <p:sp>
        <p:nvSpPr>
          <p:cNvPr id="3" name="Bildplatzhalter 2">
            <a:extLst>
              <a:ext uri="{FF2B5EF4-FFF2-40B4-BE49-F238E27FC236}">
                <a16:creationId xmlns:a16="http://schemas.microsoft.com/office/drawing/2014/main" id="{78D60EF3-4399-487D-BFA4-B4727760F97A}"/>
              </a:ext>
            </a:extLst>
          </p:cNvPr>
          <p:cNvSpPr>
            <a:spLocks noGrp="1"/>
          </p:cNvSpPr>
          <p:nvPr>
            <p:ph type="pic" sz="quarter" idx="15"/>
          </p:nvPr>
        </p:nvSpPr>
        <p:spPr>
          <a:xfrm>
            <a:off x="5362575" y="1484313"/>
            <a:ext cx="6829425" cy="5373687"/>
          </a:xfrm>
          <a:prstGeom prst="rect">
            <a:avLst/>
          </a:prstGeom>
        </p:spPr>
        <p:txBody>
          <a:bodyPr/>
          <a:lstStyle>
            <a:lvl1pPr marL="0" indent="0">
              <a:buNone/>
              <a:defRPr/>
            </a:lvl1pPr>
          </a:lstStyle>
          <a:p>
            <a:r>
              <a:rPr lang="en-US"/>
              <a:t>Click icon to add picture</a:t>
            </a:r>
            <a:endParaRPr lang="de-DE"/>
          </a:p>
        </p:txBody>
      </p:sp>
      <p:sp>
        <p:nvSpPr>
          <p:cNvPr id="9" name="Textplatzhalter 3">
            <a:extLst>
              <a:ext uri="{FF2B5EF4-FFF2-40B4-BE49-F238E27FC236}">
                <a16:creationId xmlns:a16="http://schemas.microsoft.com/office/drawing/2014/main" id="{4397F4FF-24FF-46A8-9FD5-D8297FC3345C}"/>
              </a:ext>
            </a:extLst>
          </p:cNvPr>
          <p:cNvSpPr>
            <a:spLocks noGrp="1"/>
          </p:cNvSpPr>
          <p:nvPr>
            <p:ph type="body" sz="quarter" idx="16" hasCustomPrompt="1"/>
          </p:nvPr>
        </p:nvSpPr>
        <p:spPr>
          <a:xfrm>
            <a:off x="2286000" y="440471"/>
            <a:ext cx="7720013" cy="806450"/>
          </a:xfrm>
          <a:prstGeom prst="rect">
            <a:avLst/>
          </a:prstGeom>
        </p:spPr>
        <p:txBody>
          <a:bodyPr anchor="b"/>
          <a:lstStyle>
            <a:lvl1pPr marL="0" indent="0">
              <a:lnSpc>
                <a:spcPct val="100000"/>
              </a:lnSpc>
              <a:buNone/>
              <a:defRPr sz="680" b="1" cap="all" spc="80" baseline="0"/>
            </a:lvl1pPr>
          </a:lstStyle>
          <a:p>
            <a:pPr lvl="0"/>
            <a:r>
              <a:rPr lang="de-DE" dirty="0"/>
              <a:t>Überschrift / Titel / Einrichtung XY</a:t>
            </a:r>
          </a:p>
        </p:txBody>
      </p:sp>
    </p:spTree>
    <p:extLst>
      <p:ext uri="{BB962C8B-B14F-4D97-AF65-F5344CB8AC3E}">
        <p14:creationId xmlns:p14="http://schemas.microsoft.com/office/powerpoint/2010/main" val="261245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äsentationstitel">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A01B540-1535-644B-B828-DE3173BE5EAF}"/>
              </a:ext>
            </a:extLst>
          </p:cNvPr>
          <p:cNvSpPr/>
          <p:nvPr userDrawn="1"/>
        </p:nvSpPr>
        <p:spPr>
          <a:xfrm>
            <a:off x="5376454" y="1484313"/>
            <a:ext cx="6815545" cy="5373687"/>
          </a:xfrm>
          <a:prstGeom prst="rect">
            <a:avLst/>
          </a:prstGeom>
          <a:solidFill>
            <a:srgbClr val="616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pic>
        <p:nvPicPr>
          <p:cNvPr id="4" name="Grafik 3">
            <a:extLst>
              <a:ext uri="{FF2B5EF4-FFF2-40B4-BE49-F238E27FC236}">
                <a16:creationId xmlns:a16="http://schemas.microsoft.com/office/drawing/2014/main" id="{06968607-CF30-B14E-8DDB-DAB295493CFF}"/>
              </a:ext>
            </a:extLst>
          </p:cNvPr>
          <p:cNvPicPr>
            <a:picLocks noChangeAspect="1"/>
          </p:cNvPicPr>
          <p:nvPr userDrawn="1"/>
        </p:nvPicPr>
        <p:blipFill>
          <a:blip r:embed="rId2">
            <a:alphaModFix/>
          </a:blip>
          <a:stretch>
            <a:fillRect/>
          </a:stretch>
        </p:blipFill>
        <p:spPr>
          <a:xfrm>
            <a:off x="8648700" y="2743200"/>
            <a:ext cx="3543300" cy="4114800"/>
          </a:xfrm>
          <a:prstGeom prst="rect">
            <a:avLst/>
          </a:prstGeom>
        </p:spPr>
      </p:pic>
      <p:sp>
        <p:nvSpPr>
          <p:cNvPr id="11" name="Textplatzhalter 4">
            <a:extLst>
              <a:ext uri="{FF2B5EF4-FFF2-40B4-BE49-F238E27FC236}">
                <a16:creationId xmlns:a16="http://schemas.microsoft.com/office/drawing/2014/main" id="{9AD86DE8-5751-A440-B2C4-58BF4A19C043}"/>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Untertitel</a:t>
            </a:r>
          </a:p>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00.00.2020</a:t>
            </a:r>
            <a:endParaRPr lang="de-DE" dirty="0">
              <a:effectLst/>
              <a:latin typeface="Arial" panose="020B0604020202020204" pitchFamily="34" charset="0"/>
            </a:endParaRPr>
          </a:p>
        </p:txBody>
      </p:sp>
      <p:sp>
        <p:nvSpPr>
          <p:cNvPr id="9" name="Titel 1">
            <a:extLst>
              <a:ext uri="{FF2B5EF4-FFF2-40B4-BE49-F238E27FC236}">
                <a16:creationId xmlns:a16="http://schemas.microsoft.com/office/drawing/2014/main" id="{A0925BAD-1A03-46E3-83C6-927F3F232287}"/>
              </a:ext>
            </a:extLst>
          </p:cNvPr>
          <p:cNvSpPr>
            <a:spLocks noGrp="1"/>
          </p:cNvSpPr>
          <p:nvPr>
            <p:ph type="title" hasCustomPrompt="1"/>
          </p:nvPr>
        </p:nvSpPr>
        <p:spPr>
          <a:xfrm>
            <a:off x="442913" y="2189713"/>
            <a:ext cx="4513400" cy="1463042"/>
          </a:xfrm>
          <a:prstGeom prst="rect">
            <a:avLst/>
          </a:prstGeom>
        </p:spPr>
        <p:txBody>
          <a:bodyPr/>
          <a:lstStyle>
            <a:lvl1pPr>
              <a:defRPr sz="2800" b="1">
                <a:solidFill>
                  <a:schemeClr val="bg1"/>
                </a:solidFill>
              </a:defRPr>
            </a:lvl1pPr>
          </a:lstStyle>
          <a:p>
            <a:r>
              <a:rPr lang="de-DE" dirty="0"/>
              <a:t>Präsentationstitel</a:t>
            </a:r>
          </a:p>
        </p:txBody>
      </p:sp>
      <p:sp>
        <p:nvSpPr>
          <p:cNvPr id="10" name="Textplatzhalter 3">
            <a:extLst>
              <a:ext uri="{FF2B5EF4-FFF2-40B4-BE49-F238E27FC236}">
                <a16:creationId xmlns:a16="http://schemas.microsoft.com/office/drawing/2014/main" id="{8A3F8208-5ABF-4B9A-B91A-356813173BB7}"/>
              </a:ext>
            </a:extLst>
          </p:cNvPr>
          <p:cNvSpPr>
            <a:spLocks noGrp="1"/>
          </p:cNvSpPr>
          <p:nvPr>
            <p:ph type="body" sz="quarter" idx="15" hasCustomPrompt="1"/>
          </p:nvPr>
        </p:nvSpPr>
        <p:spPr>
          <a:xfrm>
            <a:off x="2286000" y="440471"/>
            <a:ext cx="7720013" cy="806450"/>
          </a:xfrm>
          <a:prstGeom prst="rect">
            <a:avLst/>
          </a:prstGeom>
        </p:spPr>
        <p:txBody>
          <a:bodyPr anchor="b"/>
          <a:lstStyle>
            <a:lvl1pPr marL="0" indent="0">
              <a:lnSpc>
                <a:spcPct val="100000"/>
              </a:lnSpc>
              <a:buNone/>
              <a:defRPr sz="680" b="1" cap="all" spc="80" baseline="0"/>
            </a:lvl1pPr>
          </a:lstStyle>
          <a:p>
            <a:pPr lvl="0"/>
            <a:r>
              <a:rPr lang="de-DE" dirty="0"/>
              <a:t>Überschrift / Titel / Einrichtung XY</a:t>
            </a:r>
          </a:p>
        </p:txBody>
      </p:sp>
    </p:spTree>
    <p:extLst>
      <p:ext uri="{BB962C8B-B14F-4D97-AF65-F5344CB8AC3E}">
        <p14:creationId xmlns:p14="http://schemas.microsoft.com/office/powerpoint/2010/main" val="38747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äsentationstitel, LogoTeileinhei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A01B540-1535-644B-B828-DE3173BE5EAF}"/>
              </a:ext>
            </a:extLst>
          </p:cNvPr>
          <p:cNvSpPr/>
          <p:nvPr userDrawn="1"/>
        </p:nvSpPr>
        <p:spPr>
          <a:xfrm>
            <a:off x="5376454" y="1484313"/>
            <a:ext cx="6815545" cy="53736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pic>
        <p:nvPicPr>
          <p:cNvPr id="4" name="Grafik 3">
            <a:extLst>
              <a:ext uri="{FF2B5EF4-FFF2-40B4-BE49-F238E27FC236}">
                <a16:creationId xmlns:a16="http://schemas.microsoft.com/office/drawing/2014/main" id="{06968607-CF30-B14E-8DDB-DAB295493CFF}"/>
              </a:ext>
            </a:extLst>
          </p:cNvPr>
          <p:cNvPicPr>
            <a:picLocks noChangeAspect="1"/>
          </p:cNvPicPr>
          <p:nvPr userDrawn="1"/>
        </p:nvPicPr>
        <p:blipFill>
          <a:blip r:embed="rId2">
            <a:alphaModFix/>
          </a:blip>
          <a:stretch>
            <a:fillRect/>
          </a:stretch>
        </p:blipFill>
        <p:spPr>
          <a:xfrm>
            <a:off x="8648700" y="2743200"/>
            <a:ext cx="3543300" cy="4114800"/>
          </a:xfrm>
          <a:prstGeom prst="rect">
            <a:avLst/>
          </a:prstGeom>
        </p:spPr>
      </p:pic>
      <p:sp>
        <p:nvSpPr>
          <p:cNvPr id="11" name="Textplatzhalter 4">
            <a:extLst>
              <a:ext uri="{FF2B5EF4-FFF2-40B4-BE49-F238E27FC236}">
                <a16:creationId xmlns:a16="http://schemas.microsoft.com/office/drawing/2014/main" id="{9AD86DE8-5751-A440-B2C4-58BF4A19C043}"/>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Untertitel</a:t>
            </a:r>
          </a:p>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00.00.2020</a:t>
            </a:r>
            <a:endParaRPr lang="de-DE" dirty="0">
              <a:effectLst/>
              <a:latin typeface="Arial" panose="020B0604020202020204" pitchFamily="34" charset="0"/>
            </a:endParaRPr>
          </a:p>
        </p:txBody>
      </p:sp>
      <p:sp>
        <p:nvSpPr>
          <p:cNvPr id="17" name="Bildplatzhalter 6">
            <a:extLst>
              <a:ext uri="{FF2B5EF4-FFF2-40B4-BE49-F238E27FC236}">
                <a16:creationId xmlns:a16="http://schemas.microsoft.com/office/drawing/2014/main" id="{CB3A64BB-66BD-574D-8D10-B6B91D0A2D65}"/>
              </a:ext>
            </a:extLst>
          </p:cNvPr>
          <p:cNvSpPr>
            <a:spLocks noGrp="1"/>
          </p:cNvSpPr>
          <p:nvPr>
            <p:ph type="pic" sz="quarter" idx="13"/>
          </p:nvPr>
        </p:nvSpPr>
        <p:spPr>
          <a:xfrm>
            <a:off x="10469881" y="613578"/>
            <a:ext cx="886967" cy="455148"/>
          </a:xfrm>
          <a:prstGeom prst="rect">
            <a:avLst/>
          </a:prstGeom>
        </p:spPr>
        <p:txBody>
          <a:bodyPr anchor="ctr" anchorCtr="0"/>
          <a:lstStyle>
            <a:lvl1pPr algn="ctr">
              <a:buFontTx/>
              <a:buNone/>
              <a:defRPr sz="800" baseline="0"/>
            </a:lvl1pPr>
          </a:lstStyle>
          <a:p>
            <a:r>
              <a:rPr lang="en-US"/>
              <a:t>Click icon to add picture</a:t>
            </a:r>
            <a:endParaRPr lang="de-DE" dirty="0"/>
          </a:p>
        </p:txBody>
      </p:sp>
      <p:sp>
        <p:nvSpPr>
          <p:cNvPr id="10" name="Titel 1">
            <a:extLst>
              <a:ext uri="{FF2B5EF4-FFF2-40B4-BE49-F238E27FC236}">
                <a16:creationId xmlns:a16="http://schemas.microsoft.com/office/drawing/2014/main" id="{9FD34168-7A63-4BE9-B1FA-940397BC8D24}"/>
              </a:ext>
            </a:extLst>
          </p:cNvPr>
          <p:cNvSpPr>
            <a:spLocks noGrp="1"/>
          </p:cNvSpPr>
          <p:nvPr>
            <p:ph type="title" hasCustomPrompt="1"/>
          </p:nvPr>
        </p:nvSpPr>
        <p:spPr>
          <a:xfrm>
            <a:off x="442913" y="2189713"/>
            <a:ext cx="4513400" cy="1463042"/>
          </a:xfrm>
          <a:prstGeom prst="rect">
            <a:avLst/>
          </a:prstGeom>
        </p:spPr>
        <p:txBody>
          <a:bodyPr/>
          <a:lstStyle>
            <a:lvl1pPr>
              <a:defRPr sz="2800" b="1">
                <a:solidFill>
                  <a:schemeClr val="bg1"/>
                </a:solidFill>
              </a:defRPr>
            </a:lvl1pPr>
          </a:lstStyle>
          <a:p>
            <a:r>
              <a:rPr lang="de-DE" dirty="0"/>
              <a:t>Präsentationstitel</a:t>
            </a:r>
          </a:p>
        </p:txBody>
      </p:sp>
      <p:sp>
        <p:nvSpPr>
          <p:cNvPr id="9" name="Textplatzhalter 3">
            <a:extLst>
              <a:ext uri="{FF2B5EF4-FFF2-40B4-BE49-F238E27FC236}">
                <a16:creationId xmlns:a16="http://schemas.microsoft.com/office/drawing/2014/main" id="{F69A4752-2B43-4B39-B027-47806A5DDC85}"/>
              </a:ext>
            </a:extLst>
          </p:cNvPr>
          <p:cNvSpPr>
            <a:spLocks noGrp="1"/>
          </p:cNvSpPr>
          <p:nvPr>
            <p:ph type="body" sz="quarter" idx="15" hasCustomPrompt="1"/>
          </p:nvPr>
        </p:nvSpPr>
        <p:spPr>
          <a:xfrm>
            <a:off x="2286000" y="440471"/>
            <a:ext cx="7720013" cy="806450"/>
          </a:xfrm>
          <a:prstGeom prst="rect">
            <a:avLst/>
          </a:prstGeom>
        </p:spPr>
        <p:txBody>
          <a:bodyPr anchor="b"/>
          <a:lstStyle>
            <a:lvl1pPr marL="0" indent="0">
              <a:lnSpc>
                <a:spcPct val="100000"/>
              </a:lnSpc>
              <a:buNone/>
              <a:defRPr sz="680" b="1" cap="all" spc="80" baseline="0"/>
            </a:lvl1pPr>
          </a:lstStyle>
          <a:p>
            <a:pPr lvl="0"/>
            <a:r>
              <a:rPr lang="de-DE" dirty="0"/>
              <a:t>Überschrift / Titel / Einrichtung XY</a:t>
            </a:r>
          </a:p>
        </p:txBody>
      </p:sp>
    </p:spTree>
    <p:extLst>
      <p:ext uri="{BB962C8B-B14F-4D97-AF65-F5344CB8AC3E}">
        <p14:creationId xmlns:p14="http://schemas.microsoft.com/office/powerpoint/2010/main" val="2086145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äsentationstitel">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A01B540-1535-644B-B828-DE3173BE5EAF}"/>
              </a:ext>
            </a:extLst>
          </p:cNvPr>
          <p:cNvSpPr/>
          <p:nvPr userDrawn="1"/>
        </p:nvSpPr>
        <p:spPr>
          <a:xfrm>
            <a:off x="5376454" y="1484313"/>
            <a:ext cx="6815545" cy="5373687"/>
          </a:xfrm>
          <a:prstGeom prst="rect">
            <a:avLst/>
          </a:prstGeom>
          <a:solidFill>
            <a:srgbClr val="616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pic>
        <p:nvPicPr>
          <p:cNvPr id="4" name="Grafik 3">
            <a:extLst>
              <a:ext uri="{FF2B5EF4-FFF2-40B4-BE49-F238E27FC236}">
                <a16:creationId xmlns:a16="http://schemas.microsoft.com/office/drawing/2014/main" id="{06968607-CF30-B14E-8DDB-DAB295493CFF}"/>
              </a:ext>
            </a:extLst>
          </p:cNvPr>
          <p:cNvPicPr>
            <a:picLocks noChangeAspect="1"/>
          </p:cNvPicPr>
          <p:nvPr userDrawn="1"/>
        </p:nvPicPr>
        <p:blipFill>
          <a:blip r:embed="rId2">
            <a:alphaModFix/>
          </a:blip>
          <a:stretch>
            <a:fillRect/>
          </a:stretch>
        </p:blipFill>
        <p:spPr>
          <a:xfrm>
            <a:off x="8648700" y="2743200"/>
            <a:ext cx="3543300" cy="4114800"/>
          </a:xfrm>
          <a:prstGeom prst="rect">
            <a:avLst/>
          </a:prstGeom>
        </p:spPr>
      </p:pic>
      <p:sp>
        <p:nvSpPr>
          <p:cNvPr id="11" name="Textplatzhalter 4">
            <a:extLst>
              <a:ext uri="{FF2B5EF4-FFF2-40B4-BE49-F238E27FC236}">
                <a16:creationId xmlns:a16="http://schemas.microsoft.com/office/drawing/2014/main" id="{9AD86DE8-5751-A440-B2C4-58BF4A19C043}"/>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Untertitel</a:t>
            </a:r>
          </a:p>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00.00.2020</a:t>
            </a:r>
            <a:endParaRPr lang="de-DE" dirty="0">
              <a:effectLst/>
              <a:latin typeface="Arial" panose="020B0604020202020204" pitchFamily="34" charset="0"/>
            </a:endParaRPr>
          </a:p>
        </p:txBody>
      </p:sp>
      <p:sp>
        <p:nvSpPr>
          <p:cNvPr id="2" name="Titel 1">
            <a:extLst>
              <a:ext uri="{FF2B5EF4-FFF2-40B4-BE49-F238E27FC236}">
                <a16:creationId xmlns:a16="http://schemas.microsoft.com/office/drawing/2014/main" id="{EA54FBD0-4BBB-413C-96F0-376E5E59CA71}"/>
              </a:ext>
            </a:extLst>
          </p:cNvPr>
          <p:cNvSpPr>
            <a:spLocks noGrp="1"/>
          </p:cNvSpPr>
          <p:nvPr>
            <p:ph type="title" hasCustomPrompt="1"/>
          </p:nvPr>
        </p:nvSpPr>
        <p:spPr>
          <a:xfrm>
            <a:off x="442913" y="2189713"/>
            <a:ext cx="4513400" cy="1463042"/>
          </a:xfrm>
          <a:prstGeom prst="rect">
            <a:avLst/>
          </a:prstGeom>
        </p:spPr>
        <p:txBody>
          <a:bodyPr/>
          <a:lstStyle>
            <a:lvl1pPr>
              <a:defRPr sz="2800" b="1">
                <a:solidFill>
                  <a:schemeClr val="bg1"/>
                </a:solidFill>
              </a:defRPr>
            </a:lvl1pPr>
          </a:lstStyle>
          <a:p>
            <a:r>
              <a:rPr lang="de-DE" dirty="0"/>
              <a:t>Präsentationstitel</a:t>
            </a:r>
          </a:p>
        </p:txBody>
      </p:sp>
      <p:sp>
        <p:nvSpPr>
          <p:cNvPr id="9" name="Textplatzhalter 3">
            <a:extLst>
              <a:ext uri="{FF2B5EF4-FFF2-40B4-BE49-F238E27FC236}">
                <a16:creationId xmlns:a16="http://schemas.microsoft.com/office/drawing/2014/main" id="{D4982841-B6DD-4A02-88CD-381D8C4A32A4}"/>
              </a:ext>
            </a:extLst>
          </p:cNvPr>
          <p:cNvSpPr>
            <a:spLocks noGrp="1"/>
          </p:cNvSpPr>
          <p:nvPr>
            <p:ph type="body" sz="quarter" idx="15" hasCustomPrompt="1"/>
          </p:nvPr>
        </p:nvSpPr>
        <p:spPr>
          <a:xfrm>
            <a:off x="2286000" y="440471"/>
            <a:ext cx="7720013" cy="806450"/>
          </a:xfrm>
          <a:prstGeom prst="rect">
            <a:avLst/>
          </a:prstGeom>
        </p:spPr>
        <p:txBody>
          <a:bodyPr anchor="b"/>
          <a:lstStyle>
            <a:lvl1pPr marL="0" indent="0">
              <a:lnSpc>
                <a:spcPct val="100000"/>
              </a:lnSpc>
              <a:buNone/>
              <a:defRPr sz="680" b="1" cap="all" spc="80" baseline="0"/>
            </a:lvl1pPr>
          </a:lstStyle>
          <a:p>
            <a:pPr lvl="0"/>
            <a:r>
              <a:rPr lang="de-DE" dirty="0"/>
              <a:t>Überschrift / Titel / Einrichtung XY</a:t>
            </a:r>
          </a:p>
        </p:txBody>
      </p:sp>
    </p:spTree>
    <p:extLst>
      <p:ext uri="{BB962C8B-B14F-4D97-AF65-F5344CB8AC3E}">
        <p14:creationId xmlns:p14="http://schemas.microsoft.com/office/powerpoint/2010/main" val="3023470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25F89-1710-447C-BA80-DE17C2EF1979}"/>
              </a:ext>
            </a:extLst>
          </p:cNvPr>
          <p:cNvSpPr>
            <a:spLocks noGrp="1"/>
          </p:cNvSpPr>
          <p:nvPr>
            <p:ph type="title" hasCustomPrompt="1"/>
          </p:nvPr>
        </p:nvSpPr>
        <p:spPr>
          <a:xfrm>
            <a:off x="446400" y="2151208"/>
            <a:ext cx="7200000" cy="1418469"/>
          </a:xfrm>
          <a:prstGeom prst="rect">
            <a:avLst/>
          </a:prstGeom>
        </p:spPr>
        <p:txBody>
          <a:bodyPr/>
          <a:lstStyle>
            <a:lvl1pPr>
              <a:defRPr sz="2800" b="1"/>
            </a:lvl1pPr>
          </a:lstStyle>
          <a:p>
            <a:r>
              <a:rPr lang="de-DE" dirty="0"/>
              <a:t>1. Erstes Kapitel</a:t>
            </a:r>
          </a:p>
        </p:txBody>
      </p:sp>
    </p:spTree>
    <p:extLst>
      <p:ext uri="{BB962C8B-B14F-4D97-AF65-F5344CB8AC3E}">
        <p14:creationId xmlns:p14="http://schemas.microsoft.com/office/powerpoint/2010/main" val="2178750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Foliennummernplatzhalter 5">
            <a:extLst>
              <a:ext uri="{FF2B5EF4-FFF2-40B4-BE49-F238E27FC236}">
                <a16:creationId xmlns:a16="http://schemas.microsoft.com/office/drawing/2014/main" id="{F2973FF0-2276-5A4B-B95B-42413B8BD476}"/>
              </a:ext>
            </a:extLst>
          </p:cNvPr>
          <p:cNvSpPr>
            <a:spLocks noGrp="1"/>
          </p:cNvSpPr>
          <p:nvPr>
            <p:ph type="sldNum" sz="quarter" idx="4"/>
          </p:nvPr>
        </p:nvSpPr>
        <p:spPr>
          <a:xfrm>
            <a:off x="44640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a:t>
            </a:fld>
            <a:endParaRPr lang="de-DE" dirty="0"/>
          </a:p>
        </p:txBody>
      </p:sp>
      <p:sp>
        <p:nvSpPr>
          <p:cNvPr id="2" name="Titel 1">
            <a:extLst>
              <a:ext uri="{FF2B5EF4-FFF2-40B4-BE49-F238E27FC236}">
                <a16:creationId xmlns:a16="http://schemas.microsoft.com/office/drawing/2014/main" id="{C83A6560-2FDE-481D-9A8E-1866470D9A80}"/>
              </a:ext>
            </a:extLst>
          </p:cNvPr>
          <p:cNvSpPr>
            <a:spLocks noGrp="1"/>
          </p:cNvSpPr>
          <p:nvPr>
            <p:ph type="title" hasCustomPrompt="1"/>
          </p:nvPr>
        </p:nvSpPr>
        <p:spPr>
          <a:xfrm>
            <a:off x="2180491" y="444249"/>
            <a:ext cx="9577019" cy="1042988"/>
          </a:xfrm>
          <a:prstGeom prst="rect">
            <a:avLst/>
          </a:prstGeom>
        </p:spPr>
        <p:txBody>
          <a:bodyPr/>
          <a:lstStyle>
            <a:lvl1pPr marL="0" indent="0">
              <a:buFont typeface="Arial" panose="020B0604020202020204" pitchFamily="34" charset="0"/>
              <a:buNone/>
              <a:defRPr sz="2200" b="1"/>
            </a:lvl1pPr>
          </a:lstStyle>
          <a:p>
            <a:r>
              <a:rPr lang="de-DE" dirty="0"/>
              <a:t>Seitentitel mit einer Zeile oder</a:t>
            </a:r>
            <a:br>
              <a:rPr lang="de-DE" dirty="0"/>
            </a:br>
            <a:r>
              <a:rPr lang="de-DE" dirty="0"/>
              <a:t>maximal zwei Zeilen</a:t>
            </a:r>
          </a:p>
        </p:txBody>
      </p:sp>
      <p:sp>
        <p:nvSpPr>
          <p:cNvPr id="7" name="Textplatzhalter 6">
            <a:extLst>
              <a:ext uri="{FF2B5EF4-FFF2-40B4-BE49-F238E27FC236}">
                <a16:creationId xmlns:a16="http://schemas.microsoft.com/office/drawing/2014/main" id="{15E4071A-44EF-49AA-BAC4-8488C57EBC0C}"/>
              </a:ext>
            </a:extLst>
          </p:cNvPr>
          <p:cNvSpPr>
            <a:spLocks noGrp="1"/>
          </p:cNvSpPr>
          <p:nvPr>
            <p:ph type="body" sz="quarter" idx="12" hasCustomPrompt="1"/>
          </p:nvPr>
        </p:nvSpPr>
        <p:spPr>
          <a:xfrm>
            <a:off x="360486" y="1493101"/>
            <a:ext cx="10166228" cy="938212"/>
          </a:xfrm>
          <a:prstGeom prst="rect">
            <a:avLst/>
          </a:prstGeom>
        </p:spPr>
        <p:txBody>
          <a:bodyPr/>
          <a:lstStyle>
            <a:lvl1pPr marL="0" indent="0">
              <a:lnSpc>
                <a:spcPts val="2280"/>
              </a:lnSpc>
              <a:spcBef>
                <a:spcPts val="0"/>
              </a:spcBef>
              <a:buNone/>
              <a:defRPr sz="1900">
                <a:solidFill>
                  <a:srgbClr val="616468"/>
                </a:solidFill>
              </a:defRPr>
            </a:lvl1pPr>
            <a:lvl2pPr marL="407778" indent="0">
              <a:buNone/>
              <a:defRPr sz="1900">
                <a:solidFill>
                  <a:schemeClr val="tx2"/>
                </a:solidFill>
              </a:defRPr>
            </a:lvl2pPr>
            <a:lvl3pPr marL="815557" indent="0">
              <a:buNone/>
              <a:defRPr>
                <a:solidFill>
                  <a:schemeClr val="tx2"/>
                </a:solidFill>
              </a:defRPr>
            </a:lvl3pPr>
            <a:lvl4pPr marL="1223335" indent="0">
              <a:buNone/>
              <a:defRPr>
                <a:solidFill>
                  <a:schemeClr val="tx2"/>
                </a:solidFill>
              </a:defRPr>
            </a:lvl4pPr>
            <a:lvl5pPr marL="1631113" indent="0">
              <a:buNone/>
              <a:defRPr>
                <a:solidFill>
                  <a:schemeClr val="tx2"/>
                </a:solidFill>
              </a:defRPr>
            </a:lvl5pPr>
          </a:lstStyle>
          <a:p>
            <a:r>
              <a:rPr lang="de-DE" dirty="0">
                <a:solidFill>
                  <a:srgbClr val="2F2F2F"/>
                </a:solidFill>
                <a:effectLst/>
                <a:latin typeface="Arial" panose="020B0604020202020204" pitchFamily="34" charset="0"/>
              </a:rPr>
              <a:t>Ne </a:t>
            </a:r>
            <a:r>
              <a:rPr lang="de-DE" dirty="0" err="1">
                <a:solidFill>
                  <a:srgbClr val="2F2F2F"/>
                </a:solidFill>
                <a:effectLst/>
                <a:latin typeface="Arial" panose="020B0604020202020204" pitchFamily="34" charset="0"/>
              </a:rPr>
              <a:t>quatur</a:t>
            </a:r>
            <a:r>
              <a:rPr lang="de-DE" dirty="0">
                <a:solidFill>
                  <a:srgbClr val="2F2F2F"/>
                </a:solidFill>
                <a:effectLst/>
                <a:latin typeface="Arial" panose="020B0604020202020204" pitchFamily="34" charset="0"/>
              </a:rPr>
              <a:t>? Quam </a:t>
            </a:r>
            <a:r>
              <a:rPr lang="de-DE" dirty="0" err="1">
                <a:solidFill>
                  <a:srgbClr val="2F2F2F"/>
                </a:solidFill>
                <a:effectLst/>
                <a:latin typeface="Arial" panose="020B0604020202020204" pitchFamily="34" charset="0"/>
              </a:rPr>
              <a:t>incipietur</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accaepe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lenduciae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Itae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voluptatem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facepelita</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dolupta</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pore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pos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venti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blanien</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tionsec</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tempellabor</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magnam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soloreria</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quevoluptaturi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dolores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earis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dolute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vendae</a:t>
            </a:r>
            <a:r>
              <a:rPr lang="de-DE" dirty="0">
                <a:solidFill>
                  <a:srgbClr val="2F2F2F"/>
                </a:solidFill>
                <a:effectLst/>
                <a:latin typeface="Arial" panose="020B0604020202020204" pitchFamily="34" charset="0"/>
              </a:rPr>
              <a:t> nobis </a:t>
            </a:r>
            <a:r>
              <a:rPr lang="de-DE" dirty="0" err="1">
                <a:solidFill>
                  <a:srgbClr val="2F2F2F"/>
                </a:solidFill>
                <a:effectLst/>
                <a:latin typeface="Arial" panose="020B0604020202020204" pitchFamily="34" charset="0"/>
              </a:rPr>
              <a:t>ipsam</a:t>
            </a:r>
            <a:r>
              <a:rPr lang="de-DE" dirty="0">
                <a:solidFill>
                  <a:srgbClr val="2F2F2F"/>
                </a:solidFill>
                <a:effectLst/>
                <a:latin typeface="Arial" panose="020B0604020202020204" pitchFamily="34" charset="0"/>
              </a:rPr>
              <a:t> lab </a:t>
            </a:r>
            <a:r>
              <a:rPr lang="de-DE" dirty="0" err="1">
                <a:solidFill>
                  <a:srgbClr val="2F2F2F"/>
                </a:solidFill>
                <a:effectLst/>
                <a:latin typeface="Arial" panose="020B0604020202020204" pitchFamily="34" charset="0"/>
              </a:rPr>
              <a:t>ium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acculliqui</a:t>
            </a:r>
            <a:r>
              <a:rPr lang="de-DE" dirty="0">
                <a:solidFill>
                  <a:srgbClr val="2F2F2F"/>
                </a:solidFill>
                <a:effectLst/>
                <a:latin typeface="Arial" panose="020B0604020202020204" pitchFamily="34" charset="0"/>
              </a:rPr>
              <a:t> di </a:t>
            </a:r>
            <a:r>
              <a:rPr lang="de-DE" dirty="0" err="1">
                <a:solidFill>
                  <a:srgbClr val="2F2F2F"/>
                </a:solidFill>
                <a:effectLst/>
                <a:latin typeface="Arial" panose="020B0604020202020204" pitchFamily="34" charset="0"/>
              </a:rPr>
              <a:t>tecte</a:t>
            </a:r>
            <a:r>
              <a:rPr lang="de-DE" dirty="0">
                <a:solidFill>
                  <a:srgbClr val="2F2F2F"/>
                </a:solidFill>
                <a:effectLst/>
                <a:latin typeface="Arial" panose="020B0604020202020204" pitchFamily="34" charset="0"/>
              </a:rPr>
              <a:t> es quam </a:t>
            </a:r>
            <a:r>
              <a:rPr lang="de-DE" dirty="0" err="1">
                <a:solidFill>
                  <a:srgbClr val="2F2F2F"/>
                </a:solidFill>
                <a:effectLst/>
                <a:latin typeface="Arial" panose="020B0604020202020204" pitchFamily="34" charset="0"/>
              </a:rPr>
              <a:t>ressi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ulparis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apeliqui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ipiet</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modio</a:t>
            </a:r>
            <a:r>
              <a:rPr lang="de-DE" dirty="0">
                <a:solidFill>
                  <a:srgbClr val="2F2F2F"/>
                </a:solidFill>
                <a:effectLst/>
                <a:latin typeface="Arial" panose="020B0604020202020204" pitchFamily="34" charset="0"/>
              </a:rPr>
              <a:t>. </a:t>
            </a:r>
          </a:p>
        </p:txBody>
      </p:sp>
      <p:sp>
        <p:nvSpPr>
          <p:cNvPr id="9" name="Textplatzhalter 8">
            <a:extLst>
              <a:ext uri="{FF2B5EF4-FFF2-40B4-BE49-F238E27FC236}">
                <a16:creationId xmlns:a16="http://schemas.microsoft.com/office/drawing/2014/main" id="{CC99ED17-8C0B-4A38-8622-48A70F4A886A}"/>
              </a:ext>
            </a:extLst>
          </p:cNvPr>
          <p:cNvSpPr>
            <a:spLocks noGrp="1"/>
          </p:cNvSpPr>
          <p:nvPr>
            <p:ph type="body" sz="quarter" idx="13" hasCustomPrompt="1"/>
          </p:nvPr>
        </p:nvSpPr>
        <p:spPr>
          <a:xfrm>
            <a:off x="356684" y="2635982"/>
            <a:ext cx="10166228" cy="2859210"/>
          </a:xfrm>
          <a:prstGeom prst="rect">
            <a:avLst/>
          </a:prstGeom>
        </p:spPr>
        <p:txBody>
          <a:bodyPr/>
          <a:lstStyle>
            <a:lvl1pPr marL="324000" indent="-324000">
              <a:lnSpc>
                <a:spcPct val="100000"/>
              </a:lnSpc>
              <a:spcBef>
                <a:spcPts val="0"/>
              </a:spcBef>
              <a:spcAft>
                <a:spcPts val="0"/>
              </a:spcAft>
              <a:buClr>
                <a:schemeClr val="tx1"/>
              </a:buClr>
              <a:buFont typeface="Wingdings" panose="05000000000000000000" pitchFamily="2" charset="2"/>
              <a:buChar char=""/>
              <a:defRPr sz="1900">
                <a:solidFill>
                  <a:srgbClr val="616468"/>
                </a:solidFill>
                <a:latin typeface="+mn-lt"/>
              </a:defRPr>
            </a:lvl1pPr>
            <a:lvl2pPr>
              <a:lnSpc>
                <a:spcPct val="100000"/>
              </a:lnSpc>
              <a:spcBef>
                <a:spcPts val="0"/>
              </a:spcBef>
              <a:defRPr sz="1900">
                <a:solidFill>
                  <a:srgbClr val="616468"/>
                </a:solidFill>
              </a:defRPr>
            </a:lvl2pPr>
          </a:lstStyle>
          <a:p>
            <a:r>
              <a:rPr lang="de-DE" dirty="0" err="1">
                <a:solidFill>
                  <a:srgbClr val="2F2F2F"/>
                </a:solidFill>
                <a:latin typeface="Arial" panose="020B0604020202020204" pitchFamily="34" charset="0"/>
              </a:rPr>
              <a:t>Itaquas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sitiam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vent</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fuga</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Pelit</a:t>
            </a:r>
            <a:r>
              <a:rPr lang="de-DE" dirty="0">
                <a:solidFill>
                  <a:srgbClr val="2F2F2F"/>
                </a:solidFill>
                <a:latin typeface="Arial" panose="020B0604020202020204" pitchFamily="34" charset="0"/>
              </a:rPr>
              <a:t> laut </a:t>
            </a:r>
            <a:r>
              <a:rPr lang="de-DE" dirty="0" err="1">
                <a:solidFill>
                  <a:srgbClr val="2F2F2F"/>
                </a:solidFill>
                <a:latin typeface="Arial" panose="020B0604020202020204" pitchFamily="34" charset="0"/>
              </a:rPr>
              <a:t>pliciis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rem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reptatio</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beatem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illestius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consecabo</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Offici</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con</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re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pedi</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omnis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essi</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sinci</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totae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perit</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quamet</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aut</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liscium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landia</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quiasit</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iuntur</a:t>
            </a:r>
            <a:r>
              <a:rPr lang="de-DE" dirty="0">
                <a:solidFill>
                  <a:srgbClr val="2F2F2F"/>
                </a:solidFill>
                <a:latin typeface="Arial" panose="020B0604020202020204" pitchFamily="34" charset="0"/>
              </a:rPr>
              <a:t>.</a:t>
            </a:r>
          </a:p>
          <a:p>
            <a:pPr lvl="1"/>
            <a:r>
              <a:rPr lang="de-DE" dirty="0" err="1">
                <a:solidFill>
                  <a:srgbClr val="2F2F2F"/>
                </a:solidFill>
                <a:latin typeface="Arial" panose="020B0604020202020204" pitchFamily="34" charset="0"/>
              </a:rPr>
              <a:t>iuntur</a:t>
            </a:r>
            <a:endParaRPr lang="de-DE" dirty="0">
              <a:solidFill>
                <a:srgbClr val="2F2F2F"/>
              </a:solidFill>
              <a:latin typeface="Arial" panose="020B0604020202020204" pitchFamily="34" charset="0"/>
            </a:endParaRPr>
          </a:p>
          <a:p>
            <a:r>
              <a:rPr lang="de-DE" dirty="0" err="1">
                <a:solidFill>
                  <a:srgbClr val="2F2F2F"/>
                </a:solidFill>
                <a:latin typeface="Arial" panose="020B0604020202020204" pitchFamily="34" charset="0"/>
              </a:rPr>
              <a:t>Quunda</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doloreste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volore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volores</a:t>
            </a:r>
            <a:r>
              <a:rPr lang="de-DE" dirty="0">
                <a:solidFill>
                  <a:srgbClr val="2F2F2F"/>
                </a:solidFill>
                <a:latin typeface="Arial" panose="020B0604020202020204" pitchFamily="34" charset="0"/>
              </a:rPr>
              <a:t> maximus </a:t>
            </a:r>
            <a:r>
              <a:rPr lang="de-DE" dirty="0" err="1">
                <a:solidFill>
                  <a:srgbClr val="2F2F2F"/>
                </a:solidFill>
                <a:latin typeface="Arial" panose="020B0604020202020204" pitchFamily="34" charset="0"/>
              </a:rPr>
              <a:t>eatur</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sapicipici</a:t>
            </a:r>
            <a:r>
              <a:rPr lang="de-DE" dirty="0">
                <a:solidFill>
                  <a:srgbClr val="2F2F2F"/>
                </a:solidFill>
                <a:latin typeface="Arial" panose="020B0604020202020204" pitchFamily="34" charset="0"/>
              </a:rPr>
              <a:t> ab </a:t>
            </a:r>
            <a:r>
              <a:rPr lang="de-DE" dirty="0" err="1">
                <a:solidFill>
                  <a:srgbClr val="2F2F2F"/>
                </a:solidFill>
                <a:latin typeface="Arial" panose="020B0604020202020204" pitchFamily="34" charset="0"/>
              </a:rPr>
              <a:t>ium</a:t>
            </a:r>
            <a:r>
              <a:rPr lang="de-DE" dirty="0">
                <a:solidFill>
                  <a:srgbClr val="2F2F2F"/>
                </a:solidFill>
                <a:latin typeface="Arial" panose="020B0604020202020204" pitchFamily="34" charset="0"/>
              </a:rPr>
              <a:t> non </a:t>
            </a:r>
            <a:r>
              <a:rPr lang="de-DE" dirty="0" err="1">
                <a:solidFill>
                  <a:srgbClr val="2F2F2F"/>
                </a:solidFill>
                <a:latin typeface="Arial" panose="020B0604020202020204" pitchFamily="34" charset="0"/>
              </a:rPr>
              <a:t>nullori</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dis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mos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autem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doluptassi</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saniscitate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consequi</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audae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simporem</a:t>
            </a:r>
            <a:r>
              <a:rPr lang="de-DE" dirty="0">
                <a:solidFill>
                  <a:srgbClr val="2F2F2F"/>
                </a:solidFill>
                <a:latin typeface="Arial" panose="020B0604020202020204" pitchFamily="34" charset="0"/>
              </a:rPr>
              <a:t> si </a:t>
            </a:r>
            <a:r>
              <a:rPr lang="de-DE" dirty="0" err="1">
                <a:solidFill>
                  <a:srgbClr val="2F2F2F"/>
                </a:solidFill>
                <a:latin typeface="Arial" panose="020B0604020202020204" pitchFamily="34" charset="0"/>
              </a:rPr>
              <a:t>venim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fugia</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voloreptae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res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eturiam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aut</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quiae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coribus</a:t>
            </a:r>
            <a:r>
              <a:rPr lang="de-DE" dirty="0">
                <a:solidFill>
                  <a:srgbClr val="2F2F2F"/>
                </a:solidFill>
                <a:latin typeface="Arial" panose="020B0604020202020204" pitchFamily="34" charset="0"/>
              </a:rPr>
              <a:t>.</a:t>
            </a:r>
          </a:p>
          <a:p>
            <a:pPr lvl="1"/>
            <a:r>
              <a:rPr lang="de-DE" dirty="0" err="1">
                <a:solidFill>
                  <a:srgbClr val="2F2F2F"/>
                </a:solidFill>
                <a:latin typeface="Arial" panose="020B0604020202020204" pitchFamily="34" charset="0"/>
              </a:rPr>
              <a:t>iuntur</a:t>
            </a:r>
            <a:endParaRPr lang="de-DE" dirty="0">
              <a:solidFill>
                <a:srgbClr val="2F2F2F"/>
              </a:solidFill>
              <a:latin typeface="Arial" panose="020B0604020202020204" pitchFamily="34" charset="0"/>
            </a:endParaRPr>
          </a:p>
          <a:p>
            <a:pPr lvl="0">
              <a:defRPr/>
            </a:pPr>
            <a:r>
              <a:rPr lang="de-DE" dirty="0" err="1">
                <a:solidFill>
                  <a:srgbClr val="2F2F2F"/>
                </a:solidFill>
                <a:latin typeface="Arial" panose="020B0604020202020204" pitchFamily="34" charset="0"/>
              </a:rPr>
              <a:t>Ucia</a:t>
            </a:r>
            <a:r>
              <a:rPr lang="de-DE" dirty="0">
                <a:solidFill>
                  <a:srgbClr val="2F2F2F"/>
                </a:solidFill>
                <a:latin typeface="Arial" panose="020B0604020202020204" pitchFamily="34" charset="0"/>
              </a:rPr>
              <a:t> sam </a:t>
            </a:r>
            <a:r>
              <a:rPr lang="de-DE" dirty="0" err="1">
                <a:solidFill>
                  <a:srgbClr val="2F2F2F"/>
                </a:solidFill>
                <a:latin typeface="Arial" panose="020B0604020202020204" pitchFamily="34" charset="0"/>
              </a:rPr>
              <a:t>quid</a:t>
            </a:r>
            <a:r>
              <a:rPr lang="de-DE" dirty="0">
                <a:solidFill>
                  <a:srgbClr val="2F2F2F"/>
                </a:solidFill>
                <a:latin typeface="Arial" panose="020B0604020202020204" pitchFamily="34" charset="0"/>
              </a:rPr>
              <a:t> quo </a:t>
            </a:r>
            <a:r>
              <a:rPr lang="de-DE" dirty="0" err="1">
                <a:solidFill>
                  <a:srgbClr val="2F2F2F"/>
                </a:solidFill>
                <a:latin typeface="Arial" panose="020B0604020202020204" pitchFamily="34" charset="0"/>
              </a:rPr>
              <a:t>doles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sequias</a:t>
            </a:r>
            <a:r>
              <a:rPr lang="de-DE" dirty="0">
                <a:solidFill>
                  <a:srgbClr val="2F2F2F"/>
                </a:solidFill>
                <a:latin typeface="Arial" panose="020B0604020202020204" pitchFamily="34" charset="0"/>
              </a:rPr>
              <a:t> rat </a:t>
            </a:r>
            <a:r>
              <a:rPr lang="de-DE" dirty="0" err="1">
                <a:solidFill>
                  <a:srgbClr val="2F2F2F"/>
                </a:solidFill>
                <a:latin typeface="Arial" panose="020B0604020202020204" pitchFamily="34" charset="0"/>
              </a:rPr>
              <a:t>facersp</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edissuntotas</a:t>
            </a:r>
            <a:r>
              <a:rPr lang="de-DE" dirty="0">
                <a:solidFill>
                  <a:srgbClr val="2F2F2F"/>
                </a:solidFill>
                <a:latin typeface="Arial" panose="020B0604020202020204" pitchFamily="34" charset="0"/>
              </a:rPr>
              <a:t> et, </a:t>
            </a:r>
            <a:r>
              <a:rPr lang="de-DE" dirty="0" err="1">
                <a:solidFill>
                  <a:srgbClr val="2F2F2F"/>
                </a:solidFill>
                <a:latin typeface="Arial" panose="020B0604020202020204" pitchFamily="34" charset="0"/>
              </a:rPr>
              <a:t>nis</a:t>
            </a:r>
            <a:r>
              <a:rPr lang="de-DE" dirty="0">
                <a:solidFill>
                  <a:srgbClr val="2F2F2F"/>
                </a:solidFill>
                <a:latin typeface="Arial" panose="020B0604020202020204" pitchFamily="34" charset="0"/>
              </a:rPr>
              <a:t> di </a:t>
            </a:r>
            <a:r>
              <a:rPr lang="de-DE" dirty="0" err="1">
                <a:solidFill>
                  <a:srgbClr val="2F2F2F"/>
                </a:solidFill>
                <a:latin typeface="Arial" panose="020B0604020202020204" pitchFamily="34" charset="0"/>
              </a:rPr>
              <a:t>berum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verore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sequas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represcium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faccabo</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Adistis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dolor</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atur</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aliquatem</a:t>
            </a:r>
            <a:r>
              <a:rPr lang="de-DE" dirty="0">
                <a:solidFill>
                  <a:srgbClr val="2F2F2F"/>
                </a:solidFill>
                <a:latin typeface="Arial" panose="020B0604020202020204" pitchFamily="34" charset="0"/>
              </a:rPr>
              <a:t> quo </a:t>
            </a:r>
            <a:r>
              <a:rPr lang="de-DE" dirty="0" err="1">
                <a:solidFill>
                  <a:srgbClr val="2F2F2F"/>
                </a:solidFill>
                <a:latin typeface="Arial" panose="020B0604020202020204" pitchFamily="34" charset="0"/>
              </a:rPr>
              <a:t>modis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accaecum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nossunt</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ipsam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ratiam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voluptur</a:t>
            </a:r>
            <a:r>
              <a:rPr lang="de-DE" dirty="0">
                <a:solidFill>
                  <a:srgbClr val="2F2F2F"/>
                </a:solidFill>
                <a:latin typeface="Arial" panose="020B0604020202020204" pitchFamily="34" charset="0"/>
              </a:rPr>
              <a:t>?</a:t>
            </a:r>
          </a:p>
          <a:p>
            <a:pPr lvl="1">
              <a:defRPr/>
            </a:pPr>
            <a:r>
              <a:rPr lang="de-DE" dirty="0" err="1">
                <a:solidFill>
                  <a:srgbClr val="2F2F2F"/>
                </a:solidFill>
                <a:latin typeface="Arial" panose="020B0604020202020204" pitchFamily="34" charset="0"/>
              </a:rPr>
              <a:t>iuntur</a:t>
            </a:r>
            <a:endParaRPr lang="de-DE" dirty="0">
              <a:solidFill>
                <a:srgbClr val="2F2F2F"/>
              </a:solidFill>
              <a:latin typeface="Arial" panose="020B0604020202020204" pitchFamily="34" charset="0"/>
            </a:endParaRPr>
          </a:p>
        </p:txBody>
      </p:sp>
    </p:spTree>
    <p:extLst>
      <p:ext uri="{BB962C8B-B14F-4D97-AF65-F5344CB8AC3E}">
        <p14:creationId xmlns:p14="http://schemas.microsoft.com/office/powerpoint/2010/main" val="2698513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8.xml"/><Relationship Id="rId4" Type="http://schemas.openxmlformats.org/officeDocument/2006/relationships/image" Target="../media/image5.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1.xml"/><Relationship Id="rId7"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FD8EF26-FA82-6D40-93F2-70EAE952FA46}"/>
              </a:ext>
            </a:extLst>
          </p:cNvPr>
          <p:cNvSpPr/>
          <p:nvPr userDrawn="1"/>
        </p:nvSpPr>
        <p:spPr>
          <a:xfrm>
            <a:off x="1" y="1483200"/>
            <a:ext cx="5376454" cy="537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4" name="Grafik 13">
            <a:extLst>
              <a:ext uri="{FF2B5EF4-FFF2-40B4-BE49-F238E27FC236}">
                <a16:creationId xmlns:a16="http://schemas.microsoft.com/office/drawing/2014/main" id="{DA465598-6EE5-EE49-A177-6E3551F9A56A}"/>
              </a:ext>
            </a:extLst>
          </p:cNvPr>
          <p:cNvPicPr>
            <a:picLocks noChangeAspect="1"/>
          </p:cNvPicPr>
          <p:nvPr userDrawn="1"/>
        </p:nvPicPr>
        <p:blipFill>
          <a:blip r:embed="rId8"/>
          <a:stretch>
            <a:fillRect/>
          </a:stretch>
        </p:blipFill>
        <p:spPr>
          <a:xfrm>
            <a:off x="446400" y="434007"/>
            <a:ext cx="11303000" cy="825500"/>
          </a:xfrm>
          <a:prstGeom prst="rect">
            <a:avLst/>
          </a:prstGeom>
        </p:spPr>
      </p:pic>
    </p:spTree>
    <p:extLst>
      <p:ext uri="{BB962C8B-B14F-4D97-AF65-F5344CB8AC3E}">
        <p14:creationId xmlns:p14="http://schemas.microsoft.com/office/powerpoint/2010/main" val="27306029"/>
      </p:ext>
    </p:extLst>
  </p:cSld>
  <p:clrMap bg1="lt1" tx1="dk1" bg2="lt2" tx2="dk2" accent1="accent1" accent2="accent2" accent3="accent3" accent4="accent4" accent5="accent5" accent6="accent6" hlink="hlink" folHlink="folHlink"/>
  <p:sldLayoutIdLst>
    <p:sldLayoutId id="2147483668" r:id="rId1"/>
    <p:sldLayoutId id="2147483676" r:id="rId2"/>
    <p:sldLayoutId id="2147483661" r:id="rId3"/>
    <p:sldLayoutId id="2147483677" r:id="rId4"/>
    <p:sldLayoutId id="2147483669" r:id="rId5"/>
    <p:sldLayoutId id="2147483655" r:id="rId6"/>
  </p:sldLayoutIdLst>
  <p:hf hdr="0" ftr="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userDrawn="1">
          <p15:clr>
            <a:srgbClr val="F26B43"/>
          </p15:clr>
        </p15:guide>
        <p15:guide id="5" orient="horz" pos="4042" userDrawn="1">
          <p15:clr>
            <a:srgbClr val="F26B43"/>
          </p15:clr>
        </p15:guide>
        <p15:guide id="9" pos="7401" userDrawn="1">
          <p15:clr>
            <a:srgbClr val="F26B43"/>
          </p15:clr>
        </p15:guide>
        <p15:guide id="13" pos="279" userDrawn="1">
          <p15:clr>
            <a:srgbClr val="F26B43"/>
          </p15:clr>
        </p15:guide>
        <p15:guide id="14" orient="horz" pos="278" userDrawn="1">
          <p15:clr>
            <a:srgbClr val="F26B43"/>
          </p15:clr>
        </p15:guide>
        <p15:guide id="15" orient="horz"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FD8EF26-FA82-6D40-93F2-70EAE952FA46}"/>
              </a:ext>
            </a:extLst>
          </p:cNvPr>
          <p:cNvSpPr/>
          <p:nvPr userDrawn="1"/>
        </p:nvSpPr>
        <p:spPr>
          <a:xfrm>
            <a:off x="1" y="1483200"/>
            <a:ext cx="5376454" cy="537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a:extLst>
              <a:ext uri="{FF2B5EF4-FFF2-40B4-BE49-F238E27FC236}">
                <a16:creationId xmlns:a16="http://schemas.microsoft.com/office/drawing/2014/main" id="{94EC720E-3048-2B4D-B927-E08F3BECF120}"/>
              </a:ext>
            </a:extLst>
          </p:cNvPr>
          <p:cNvPicPr>
            <a:picLocks noChangeAspect="1"/>
          </p:cNvPicPr>
          <p:nvPr userDrawn="1"/>
        </p:nvPicPr>
        <p:blipFill>
          <a:blip r:embed="rId3"/>
          <a:stretch>
            <a:fillRect/>
          </a:stretch>
        </p:blipFill>
        <p:spPr>
          <a:xfrm>
            <a:off x="444500" y="416422"/>
            <a:ext cx="11303000" cy="825500"/>
          </a:xfrm>
          <a:prstGeom prst="rect">
            <a:avLst/>
          </a:prstGeom>
        </p:spPr>
      </p:pic>
    </p:spTree>
    <p:extLst>
      <p:ext uri="{BB962C8B-B14F-4D97-AF65-F5344CB8AC3E}">
        <p14:creationId xmlns:p14="http://schemas.microsoft.com/office/powerpoint/2010/main" val="690856611"/>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p15:clr>
            <a:srgbClr val="F26B43"/>
          </p15:clr>
        </p15:guide>
        <p15:guide id="5" orient="horz" pos="4042">
          <p15:clr>
            <a:srgbClr val="F26B43"/>
          </p15:clr>
        </p15:guide>
        <p15:guide id="9" pos="7401">
          <p15:clr>
            <a:srgbClr val="F26B43"/>
          </p15:clr>
        </p15:guide>
        <p15:guide id="13" pos="279">
          <p15:clr>
            <a:srgbClr val="F26B43"/>
          </p15:clr>
        </p15:guide>
        <p15:guide id="14" orient="horz" pos="278">
          <p15:clr>
            <a:srgbClr val="F26B43"/>
          </p15:clr>
        </p15:guide>
        <p15:guide id="15" orient="horz">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799E554-D74C-2D46-A4A0-20AFFC9B0320}"/>
              </a:ext>
            </a:extLst>
          </p:cNvPr>
          <p:cNvPicPr>
            <a:picLocks noChangeAspect="1"/>
          </p:cNvPicPr>
          <p:nvPr userDrawn="1"/>
        </p:nvPicPr>
        <p:blipFill>
          <a:blip r:embed="rId3">
            <a:alphaModFix amt="15000"/>
          </a:blip>
          <a:stretch>
            <a:fillRect/>
          </a:stretch>
        </p:blipFill>
        <p:spPr>
          <a:xfrm>
            <a:off x="8648700" y="2743200"/>
            <a:ext cx="3543300" cy="4114800"/>
          </a:xfrm>
          <a:prstGeom prst="rect">
            <a:avLst/>
          </a:prstGeom>
        </p:spPr>
      </p:pic>
      <p:pic>
        <p:nvPicPr>
          <p:cNvPr id="5" name="Grafik 4">
            <a:extLst>
              <a:ext uri="{FF2B5EF4-FFF2-40B4-BE49-F238E27FC236}">
                <a16:creationId xmlns:a16="http://schemas.microsoft.com/office/drawing/2014/main" id="{5A7DF8FA-2683-4642-B02D-78840267E6F7}"/>
              </a:ext>
            </a:extLst>
          </p:cNvPr>
          <p:cNvPicPr>
            <a:picLocks noChangeAspect="1"/>
          </p:cNvPicPr>
          <p:nvPr userDrawn="1"/>
        </p:nvPicPr>
        <p:blipFill>
          <a:blip r:embed="rId4"/>
          <a:stretch>
            <a:fillRect/>
          </a:stretch>
        </p:blipFill>
        <p:spPr>
          <a:xfrm>
            <a:off x="446399" y="441325"/>
            <a:ext cx="1744349" cy="825500"/>
          </a:xfrm>
          <a:prstGeom prst="rect">
            <a:avLst/>
          </a:prstGeom>
        </p:spPr>
      </p:pic>
    </p:spTree>
    <p:extLst>
      <p:ext uri="{BB962C8B-B14F-4D97-AF65-F5344CB8AC3E}">
        <p14:creationId xmlns:p14="http://schemas.microsoft.com/office/powerpoint/2010/main" val="2101947696"/>
      </p:ext>
    </p:extLst>
  </p:cSld>
  <p:clrMap bg1="lt1" tx1="dk1" bg2="lt2" tx2="dk2" accent1="accent1" accent2="accent2" accent3="accent3" accent4="accent4" accent5="accent5" accent6="accent6" hlink="hlink" folHlink="folHlink"/>
  <p:sldLayoutIdLst>
    <p:sldLayoutId id="2147483664" r:id="rId1"/>
  </p:sldLayoutIdLst>
  <p:hf hdr="0" ftr="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p15:clr>
            <a:srgbClr val="F26B43"/>
          </p15:clr>
        </p15:guide>
        <p15:guide id="5" orient="horz" pos="4042">
          <p15:clr>
            <a:srgbClr val="F26B43"/>
          </p15:clr>
        </p15:guide>
        <p15:guide id="9" pos="7401">
          <p15:clr>
            <a:srgbClr val="F26B43"/>
          </p15:clr>
        </p15:guide>
        <p15:guide id="13" pos="279">
          <p15:clr>
            <a:srgbClr val="F26B43"/>
          </p15:clr>
        </p15:guide>
        <p15:guide id="14" orient="horz" pos="278">
          <p15:clr>
            <a:srgbClr val="F26B43"/>
          </p15:clr>
        </p15:guide>
        <p15:guide id="15" orient="horz">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26BA1FC-2AA7-46D3-BA9A-D73D533597CC}"/>
              </a:ext>
            </a:extLst>
          </p:cNvPr>
          <p:cNvPicPr>
            <a:picLocks noChangeAspect="1"/>
          </p:cNvPicPr>
          <p:nvPr userDrawn="1"/>
        </p:nvPicPr>
        <p:blipFill>
          <a:blip r:embed="rId8"/>
          <a:stretch>
            <a:fillRect/>
          </a:stretch>
        </p:blipFill>
        <p:spPr>
          <a:xfrm>
            <a:off x="446399" y="432533"/>
            <a:ext cx="1744349" cy="825500"/>
          </a:xfrm>
          <a:prstGeom prst="rect">
            <a:avLst/>
          </a:prstGeom>
        </p:spPr>
      </p:pic>
    </p:spTree>
    <p:extLst>
      <p:ext uri="{BB962C8B-B14F-4D97-AF65-F5344CB8AC3E}">
        <p14:creationId xmlns:p14="http://schemas.microsoft.com/office/powerpoint/2010/main" val="273918430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4" r:id="rId3"/>
    <p:sldLayoutId id="2147483675" r:id="rId4"/>
    <p:sldLayoutId id="2147483678" r:id="rId5"/>
    <p:sldLayoutId id="2147483679" r:id="rId6"/>
  </p:sldLayoutIdLst>
  <p:hf hdr="0" ftr="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p15:clr>
            <a:srgbClr val="F26B43"/>
          </p15:clr>
        </p15:guide>
        <p15:guide id="5" orient="horz" pos="4042">
          <p15:clr>
            <a:srgbClr val="F26B43"/>
          </p15:clr>
        </p15:guide>
        <p15:guide id="9" pos="7401">
          <p15:clr>
            <a:srgbClr val="F26B43"/>
          </p15:clr>
        </p15:guide>
        <p15:guide id="13" pos="279">
          <p15:clr>
            <a:srgbClr val="F26B43"/>
          </p15:clr>
        </p15:guide>
        <p15:guide id="14" orient="horz" pos="278">
          <p15:clr>
            <a:srgbClr val="F26B43"/>
          </p15:clr>
        </p15:guide>
        <p15:guide id="15" orient="horz">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DED63A8-5311-184A-B74C-C37B428BFE1A}"/>
              </a:ext>
            </a:extLst>
          </p:cNvPr>
          <p:cNvPicPr>
            <a:picLocks noChangeAspect="1"/>
          </p:cNvPicPr>
          <p:nvPr userDrawn="1"/>
        </p:nvPicPr>
        <p:blipFill>
          <a:blip r:embed="rId3"/>
          <a:stretch>
            <a:fillRect/>
          </a:stretch>
        </p:blipFill>
        <p:spPr>
          <a:xfrm>
            <a:off x="446400" y="442801"/>
            <a:ext cx="1745167" cy="825376"/>
          </a:xfrm>
          <a:prstGeom prst="rect">
            <a:avLst/>
          </a:prstGeom>
        </p:spPr>
      </p:pic>
    </p:spTree>
    <p:extLst>
      <p:ext uri="{BB962C8B-B14F-4D97-AF65-F5344CB8AC3E}">
        <p14:creationId xmlns:p14="http://schemas.microsoft.com/office/powerpoint/2010/main" val="3087104571"/>
      </p:ext>
    </p:extLst>
  </p:cSld>
  <p:clrMap bg1="lt1" tx1="dk1" bg2="lt2" tx2="dk2" accent1="accent1" accent2="accent2" accent3="accent3" accent4="accent4" accent5="accent5" accent6="accent6" hlink="hlink" folHlink="folHlink"/>
  <p:sldLayoutIdLst>
    <p:sldLayoutId id="2147483648" r:id="rId1"/>
  </p:sldLayoutIdLst>
  <p:hf hdr="0" ftr="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p15:clr>
            <a:srgbClr val="F26B43"/>
          </p15:clr>
        </p15:guide>
        <p15:guide id="5" orient="horz" pos="4042">
          <p15:clr>
            <a:srgbClr val="F26B43"/>
          </p15:clr>
        </p15:guide>
        <p15:guide id="9" pos="7401">
          <p15:clr>
            <a:srgbClr val="F26B43"/>
          </p15:clr>
        </p15:guide>
        <p15:guide id="13" pos="279">
          <p15:clr>
            <a:srgbClr val="F26B43"/>
          </p15:clr>
        </p15:guide>
        <p15:guide id="14" orient="horz" pos="278">
          <p15:clr>
            <a:srgbClr val="F26B43"/>
          </p15:clr>
        </p15:guide>
        <p15:guide id="15" orient="horz">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cps-lmu.org/people.html" TargetMode="External"/><Relationship Id="rId2" Type="http://schemas.openxmlformats.org/officeDocument/2006/relationships/hyperlink" Target="mailto:Thareerat.Laohabut@gsi.uni-muenchen.de" TargetMode="External"/><Relationship Id="rId1" Type="http://schemas.openxmlformats.org/officeDocument/2006/relationships/slideLayout" Target="../slideLayouts/slideLayout13.xml"/><Relationship Id="rId4" Type="http://schemas.openxmlformats.org/officeDocument/2006/relationships/hyperlink" Target="https://thareeratlaohabut.wordpres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3CBC25DF-0AE2-07D8-CFCB-4D355A35D717}"/>
              </a:ext>
            </a:extLst>
          </p:cNvPr>
          <p:cNvSpPr>
            <a:spLocks noGrp="1"/>
          </p:cNvSpPr>
          <p:nvPr>
            <p:ph type="body" sz="quarter" idx="11"/>
          </p:nvPr>
        </p:nvSpPr>
        <p:spPr>
          <a:xfrm>
            <a:off x="375515" y="6032205"/>
            <a:ext cx="5805546" cy="506116"/>
          </a:xfrm>
        </p:spPr>
        <p:txBody>
          <a:bodyPr/>
          <a:lstStyle/>
          <a:p>
            <a:r>
              <a:rPr lang="en-GB" dirty="0"/>
              <a:t>Thareerat Laohabut</a:t>
            </a:r>
          </a:p>
          <a:p>
            <a:r>
              <a:rPr lang="en-GB" dirty="0"/>
              <a:t>Chair of Comparative Political Science</a:t>
            </a:r>
          </a:p>
          <a:p>
            <a:r>
              <a:rPr lang="en-GB" dirty="0" err="1"/>
              <a:t>Geschwister</a:t>
            </a:r>
            <a:r>
              <a:rPr lang="en-GB" dirty="0"/>
              <a:t> Scholl Institute of Political Science (GSI)</a:t>
            </a:r>
            <a:br>
              <a:rPr lang="en-GB" dirty="0"/>
            </a:br>
            <a:r>
              <a:rPr lang="en-GB" dirty="0"/>
              <a:t>LMU Munich</a:t>
            </a:r>
          </a:p>
        </p:txBody>
      </p:sp>
      <p:sp>
        <p:nvSpPr>
          <p:cNvPr id="11" name="TextBox 10">
            <a:extLst>
              <a:ext uri="{FF2B5EF4-FFF2-40B4-BE49-F238E27FC236}">
                <a16:creationId xmlns:a16="http://schemas.microsoft.com/office/drawing/2014/main" id="{E8094048-6538-10FF-DEA9-FA8C9B47720E}"/>
              </a:ext>
            </a:extLst>
          </p:cNvPr>
          <p:cNvSpPr txBox="1"/>
          <p:nvPr/>
        </p:nvSpPr>
        <p:spPr>
          <a:xfrm>
            <a:off x="786809" y="1903124"/>
            <a:ext cx="10997742" cy="2585323"/>
          </a:xfrm>
          <a:prstGeom prst="rect">
            <a:avLst/>
          </a:prstGeom>
          <a:noFill/>
        </p:spPr>
        <p:txBody>
          <a:bodyPr wrap="square">
            <a:spAutoFit/>
          </a:bodyPr>
          <a:lstStyle/>
          <a:p>
            <a:pPr algn="ctr">
              <a:lnSpc>
                <a:spcPct val="100000"/>
              </a:lnSpc>
            </a:pPr>
            <a:r>
              <a:rPr lang="de-DE" sz="5400" b="1" spc="50" dirty="0">
                <a:solidFill>
                  <a:schemeClr val="bg1"/>
                </a:solidFill>
                <a:latin typeface="+mj-lt"/>
                <a:cs typeface="Calibri" panose="020F0502020204030204" pitchFamily="34" charset="0"/>
              </a:rPr>
              <a:t>Cultural </a:t>
            </a:r>
            <a:r>
              <a:rPr lang="de-DE" sz="5400" b="1" spc="50" dirty="0" err="1">
                <a:solidFill>
                  <a:schemeClr val="bg1"/>
                </a:solidFill>
                <a:latin typeface="+mj-lt"/>
                <a:cs typeface="Calibri" panose="020F0502020204030204" pitchFamily="34" charset="0"/>
              </a:rPr>
              <a:t>Cleavages</a:t>
            </a:r>
            <a:r>
              <a:rPr lang="de-DE" sz="5400" b="1" spc="50" dirty="0">
                <a:solidFill>
                  <a:schemeClr val="bg1"/>
                </a:solidFill>
                <a:latin typeface="+mj-lt"/>
                <a:cs typeface="Calibri" panose="020F0502020204030204" pitchFamily="34" charset="0"/>
              </a:rPr>
              <a:t> and </a:t>
            </a:r>
            <a:br>
              <a:rPr lang="de-DE" sz="5400" b="1" spc="50" dirty="0">
                <a:solidFill>
                  <a:schemeClr val="bg1"/>
                </a:solidFill>
                <a:latin typeface="+mj-lt"/>
                <a:cs typeface="Calibri" panose="020F0502020204030204" pitchFamily="34" charset="0"/>
              </a:rPr>
            </a:br>
            <a:r>
              <a:rPr lang="de-DE" sz="5400" b="1" spc="50" dirty="0" err="1">
                <a:solidFill>
                  <a:schemeClr val="bg1"/>
                </a:solidFill>
                <a:latin typeface="+mj-lt"/>
                <a:cs typeface="Calibri" panose="020F0502020204030204" pitchFamily="34" charset="0"/>
              </a:rPr>
              <a:t>the</a:t>
            </a:r>
            <a:r>
              <a:rPr lang="de-DE" sz="5400" b="1" spc="50" dirty="0">
                <a:solidFill>
                  <a:schemeClr val="bg1"/>
                </a:solidFill>
                <a:latin typeface="+mj-lt"/>
                <a:cs typeface="Calibri" panose="020F0502020204030204" pitchFamily="34" charset="0"/>
              </a:rPr>
              <a:t> </a:t>
            </a:r>
            <a:r>
              <a:rPr lang="de-DE" sz="5400" b="1" spc="50" dirty="0" err="1">
                <a:solidFill>
                  <a:schemeClr val="bg1"/>
                </a:solidFill>
                <a:latin typeface="+mj-lt"/>
                <a:cs typeface="Calibri" panose="020F0502020204030204" pitchFamily="34" charset="0"/>
              </a:rPr>
              <a:t>Rise</a:t>
            </a:r>
            <a:r>
              <a:rPr lang="de-DE" sz="5400" b="1" spc="50" dirty="0">
                <a:solidFill>
                  <a:schemeClr val="bg1"/>
                </a:solidFill>
                <a:latin typeface="+mj-lt"/>
                <a:cs typeface="Calibri" panose="020F0502020204030204" pitchFamily="34" charset="0"/>
              </a:rPr>
              <a:t> </a:t>
            </a:r>
            <a:r>
              <a:rPr lang="de-DE" sz="5400" b="1" spc="50" dirty="0" err="1">
                <a:solidFill>
                  <a:schemeClr val="bg1"/>
                </a:solidFill>
                <a:latin typeface="+mj-lt"/>
                <a:cs typeface="Calibri" panose="020F0502020204030204" pitchFamily="34" charset="0"/>
              </a:rPr>
              <a:t>of</a:t>
            </a:r>
            <a:r>
              <a:rPr lang="de-DE" sz="5400" b="1" spc="50" dirty="0">
                <a:solidFill>
                  <a:schemeClr val="bg1"/>
                </a:solidFill>
                <a:latin typeface="+mj-lt"/>
                <a:cs typeface="Calibri" panose="020F0502020204030204" pitchFamily="34" charset="0"/>
              </a:rPr>
              <a:t> </a:t>
            </a:r>
            <a:r>
              <a:rPr lang="de-DE" sz="5400" b="1" spc="50" dirty="0" err="1">
                <a:solidFill>
                  <a:schemeClr val="bg1"/>
                </a:solidFill>
                <a:latin typeface="+mj-lt"/>
                <a:cs typeface="Calibri" panose="020F0502020204030204" pitchFamily="34" charset="0"/>
              </a:rPr>
              <a:t>Radical</a:t>
            </a:r>
            <a:r>
              <a:rPr lang="de-DE" sz="5400" b="1" spc="50" dirty="0">
                <a:solidFill>
                  <a:schemeClr val="bg1"/>
                </a:solidFill>
                <a:latin typeface="+mj-lt"/>
                <a:cs typeface="Calibri" panose="020F0502020204030204" pitchFamily="34" charset="0"/>
              </a:rPr>
              <a:t> Right </a:t>
            </a:r>
            <a:r>
              <a:rPr lang="de-DE" sz="5400" b="1" spc="50" dirty="0" err="1">
                <a:solidFill>
                  <a:schemeClr val="bg1"/>
                </a:solidFill>
                <a:latin typeface="+mj-lt"/>
                <a:cs typeface="Calibri" panose="020F0502020204030204" pitchFamily="34" charset="0"/>
              </a:rPr>
              <a:t>Parties</a:t>
            </a:r>
            <a:r>
              <a:rPr lang="de-DE" sz="5400" b="1" spc="50" dirty="0">
                <a:solidFill>
                  <a:schemeClr val="bg1"/>
                </a:solidFill>
                <a:latin typeface="+mj-lt"/>
                <a:cs typeface="Calibri" panose="020F0502020204030204" pitchFamily="34" charset="0"/>
              </a:rPr>
              <a:t> in Western </a:t>
            </a:r>
            <a:r>
              <a:rPr lang="en-US" sz="5400" b="1" spc="50" dirty="0">
                <a:solidFill>
                  <a:schemeClr val="bg1"/>
                </a:solidFill>
                <a:latin typeface="+mj-lt"/>
                <a:cs typeface="Calibri" panose="020F0502020204030204" pitchFamily="34" charset="0"/>
              </a:rPr>
              <a:t>Europe</a:t>
            </a:r>
          </a:p>
        </p:txBody>
      </p:sp>
      <p:sp>
        <p:nvSpPr>
          <p:cNvPr id="16" name="Text Placeholder 14">
            <a:extLst>
              <a:ext uri="{FF2B5EF4-FFF2-40B4-BE49-F238E27FC236}">
                <a16:creationId xmlns:a16="http://schemas.microsoft.com/office/drawing/2014/main" id="{7CA6B82D-1D07-163B-239C-F6D7376E599C}"/>
              </a:ext>
            </a:extLst>
          </p:cNvPr>
          <p:cNvSpPr txBox="1">
            <a:spLocks/>
          </p:cNvSpPr>
          <p:nvPr/>
        </p:nvSpPr>
        <p:spPr>
          <a:xfrm>
            <a:off x="6646806" y="6032205"/>
            <a:ext cx="5328407" cy="506116"/>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pPr algn="r"/>
            <a:r>
              <a:rPr lang="de-DE" dirty="0"/>
              <a:t>EPS </a:t>
            </a:r>
            <a:r>
              <a:rPr lang="de-DE" dirty="0" err="1"/>
              <a:t>programme</a:t>
            </a:r>
            <a:r>
              <a:rPr lang="de-DE" dirty="0"/>
              <a:t> at Charles </a:t>
            </a:r>
            <a:r>
              <a:rPr lang="de-DE"/>
              <a:t>University</a:t>
            </a:r>
            <a:br>
              <a:rPr lang="de-DE"/>
            </a:br>
            <a:r>
              <a:rPr lang="de-DE" dirty="0"/>
              <a:t>03 November 2023</a:t>
            </a:r>
            <a:endParaRPr lang="de-DE"/>
          </a:p>
          <a:p>
            <a:pPr algn="r"/>
            <a:r>
              <a:rPr lang="en-GB"/>
              <a:t>Contact: Thareerat.Laohabut@gsi.uni-muenchen.de</a:t>
            </a:r>
          </a:p>
        </p:txBody>
      </p:sp>
    </p:spTree>
    <p:extLst>
      <p:ext uri="{BB962C8B-B14F-4D97-AF65-F5344CB8AC3E}">
        <p14:creationId xmlns:p14="http://schemas.microsoft.com/office/powerpoint/2010/main" val="3598885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1. cleavages and European politics					         wise 2023/2024</a:t>
            </a:r>
          </a:p>
        </p:txBody>
      </p:sp>
      <p:pic>
        <p:nvPicPr>
          <p:cNvPr id="10" name="Picture 9" descr="A screenshot of a screen&#10;&#10;Description automatically generated">
            <a:extLst>
              <a:ext uri="{FF2B5EF4-FFF2-40B4-BE49-F238E27FC236}">
                <a16:creationId xmlns:a16="http://schemas.microsoft.com/office/drawing/2014/main" id="{26EE8A40-288C-3031-4F84-D847BA96497E}"/>
              </a:ext>
            </a:extLst>
          </p:cNvPr>
          <p:cNvPicPr>
            <a:picLocks noChangeAspect="1"/>
          </p:cNvPicPr>
          <p:nvPr/>
        </p:nvPicPr>
        <p:blipFill>
          <a:blip r:embed="rId2"/>
          <a:stretch>
            <a:fillRect/>
          </a:stretch>
        </p:blipFill>
        <p:spPr>
          <a:xfrm>
            <a:off x="5824229" y="1792817"/>
            <a:ext cx="5831417" cy="2484329"/>
          </a:xfrm>
          <a:prstGeom prst="rect">
            <a:avLst/>
          </a:prstGeom>
        </p:spPr>
      </p:pic>
      <p:pic>
        <p:nvPicPr>
          <p:cNvPr id="11" name="Picture 10">
            <a:extLst>
              <a:ext uri="{FF2B5EF4-FFF2-40B4-BE49-F238E27FC236}">
                <a16:creationId xmlns:a16="http://schemas.microsoft.com/office/drawing/2014/main" id="{4F19B9C0-BD1C-CB09-841F-1D51C1259014}"/>
              </a:ext>
            </a:extLst>
          </p:cNvPr>
          <p:cNvPicPr>
            <a:picLocks noChangeAspect="1"/>
          </p:cNvPicPr>
          <p:nvPr/>
        </p:nvPicPr>
        <p:blipFill>
          <a:blip r:embed="rId3"/>
          <a:stretch>
            <a:fillRect/>
          </a:stretch>
        </p:blipFill>
        <p:spPr>
          <a:xfrm>
            <a:off x="713317" y="1792817"/>
            <a:ext cx="4770655" cy="3685117"/>
          </a:xfrm>
          <a:prstGeom prst="rect">
            <a:avLst/>
          </a:prstGeom>
        </p:spPr>
      </p:pic>
      <p:sp>
        <p:nvSpPr>
          <p:cNvPr id="2" name="Text Placeholder 14">
            <a:extLst>
              <a:ext uri="{FF2B5EF4-FFF2-40B4-BE49-F238E27FC236}">
                <a16:creationId xmlns:a16="http://schemas.microsoft.com/office/drawing/2014/main" id="{304EED98-0E97-8465-BC85-33528B4A1CCE}"/>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6/16</a:t>
            </a:r>
          </a:p>
        </p:txBody>
      </p:sp>
    </p:spTree>
    <p:extLst>
      <p:ext uri="{BB962C8B-B14F-4D97-AF65-F5344CB8AC3E}">
        <p14:creationId xmlns:p14="http://schemas.microsoft.com/office/powerpoint/2010/main" val="3514338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2. </a:t>
            </a:r>
            <a:r>
              <a:rPr lang="en-US" sz="1400" dirty="0" err="1"/>
              <a:t>Globalisation</a:t>
            </a:r>
            <a:r>
              <a:rPr lang="en-US" sz="1400" dirty="0"/>
              <a:t> and cultural backlash 		                                    wise 2023/2024</a:t>
            </a:r>
          </a:p>
        </p:txBody>
      </p:sp>
      <p:sp>
        <p:nvSpPr>
          <p:cNvPr id="4" name="TextBox 3">
            <a:extLst>
              <a:ext uri="{FF2B5EF4-FFF2-40B4-BE49-F238E27FC236}">
                <a16:creationId xmlns:a16="http://schemas.microsoft.com/office/drawing/2014/main" id="{C772BB72-3A14-C225-F9CC-DBAE660BCB20}"/>
              </a:ext>
            </a:extLst>
          </p:cNvPr>
          <p:cNvSpPr txBox="1"/>
          <p:nvPr/>
        </p:nvSpPr>
        <p:spPr>
          <a:xfrm>
            <a:off x="421397" y="1550477"/>
            <a:ext cx="11324289" cy="4970591"/>
          </a:xfrm>
          <a:prstGeom prst="rect">
            <a:avLst/>
          </a:prstGeom>
          <a:noFill/>
        </p:spPr>
        <p:txBody>
          <a:bodyPr wrap="square">
            <a:spAutoFit/>
          </a:bodyPr>
          <a:lstStyle/>
          <a:p>
            <a:pPr algn="just">
              <a:spcAft>
                <a:spcPts val="600"/>
              </a:spcAft>
            </a:pPr>
            <a:r>
              <a:rPr lang="en-US" sz="1400" b="1" u="sng" spc="50" dirty="0"/>
              <a:t>GLOBALISATION</a:t>
            </a:r>
          </a:p>
          <a:p>
            <a:pPr marL="285750" indent="-285750" algn="just">
              <a:spcBef>
                <a:spcPts val="600"/>
              </a:spcBef>
              <a:spcAft>
                <a:spcPts val="600"/>
              </a:spcAft>
              <a:buFont typeface="Arial" panose="020B0604020202020204" pitchFamily="34" charset="0"/>
              <a:buChar char="•"/>
            </a:pPr>
            <a:r>
              <a:rPr lang="en-GB" sz="1400" spc="60" dirty="0"/>
              <a:t>G</a:t>
            </a:r>
            <a:r>
              <a:rPr lang="en-GB" sz="1400" spc="60" dirty="0">
                <a:effectLst/>
              </a:rPr>
              <a:t>lobalisation introduces </a:t>
            </a:r>
            <a:r>
              <a:rPr lang="en-GB" sz="1400" b="1" spc="60" dirty="0">
                <a:effectLst/>
              </a:rPr>
              <a:t>the processes of denationalisation </a:t>
            </a:r>
            <a:r>
              <a:rPr lang="en-GB" sz="1400" spc="60" dirty="0">
                <a:effectLst/>
              </a:rPr>
              <a:t>leading to the lowering and unbundling of national boundaries (</a:t>
            </a:r>
            <a:r>
              <a:rPr lang="en-GB" sz="1400" spc="60" dirty="0" err="1">
                <a:effectLst/>
              </a:rPr>
              <a:t>Kriesi</a:t>
            </a:r>
            <a:r>
              <a:rPr lang="en-GB" sz="1400" spc="60" dirty="0">
                <a:effectLst/>
              </a:rPr>
              <a:t> et al., 2008). </a:t>
            </a:r>
          </a:p>
          <a:p>
            <a:pPr marL="742950" lvl="1" indent="-285750" algn="just">
              <a:spcAft>
                <a:spcPts val="600"/>
              </a:spcAft>
              <a:buFont typeface="Courier New" panose="02070309020205020404" pitchFamily="49" charset="0"/>
              <a:buChar char="o"/>
            </a:pPr>
            <a:r>
              <a:rPr lang="en-GB" sz="1400" spc="60" dirty="0">
                <a:effectLst/>
              </a:rPr>
              <a:t>It opens up new opportunities for transnational, international and supranational mobilisation (Della Porta et a., 1999)</a:t>
            </a:r>
          </a:p>
          <a:p>
            <a:pPr marL="742950" lvl="1" indent="-285750" algn="just">
              <a:spcAft>
                <a:spcPts val="600"/>
              </a:spcAft>
              <a:buFont typeface="Courier New" panose="02070309020205020404" pitchFamily="49" charset="0"/>
              <a:buChar char="o"/>
            </a:pPr>
            <a:r>
              <a:rPr lang="en-GB" sz="1400" spc="60" dirty="0"/>
              <a:t>Given that in democratic politics, the political inclusion of citizens is mainly oriented towards nation state and a national affair. National politics remains the most important arenas for political mobilisation (</a:t>
            </a:r>
            <a:r>
              <a:rPr lang="en-GB" sz="1400" spc="60" dirty="0" err="1">
                <a:effectLst/>
              </a:rPr>
              <a:t>Zürn</a:t>
            </a:r>
            <a:r>
              <a:rPr lang="en-GB" sz="1400" spc="60" dirty="0">
                <a:effectLst/>
              </a:rPr>
              <a:t> et al. 2000)</a:t>
            </a:r>
          </a:p>
          <a:p>
            <a:pPr marL="295275" lvl="1" indent="-285750" algn="just">
              <a:spcBef>
                <a:spcPts val="600"/>
              </a:spcBef>
              <a:spcAft>
                <a:spcPts val="600"/>
              </a:spcAft>
              <a:buFont typeface="Arial" panose="020B0604020202020204" pitchFamily="34" charset="0"/>
              <a:buChar char="•"/>
            </a:pPr>
            <a:r>
              <a:rPr lang="en-GB" sz="1400" spc="60" dirty="0" err="1"/>
              <a:t>Kriesi</a:t>
            </a:r>
            <a:r>
              <a:rPr lang="en-GB" sz="1400" spc="60" dirty="0"/>
              <a:t> and his co-authors (2008) argue that the process of globalisation is perceived as </a:t>
            </a:r>
            <a:r>
              <a:rPr lang="en-GB" sz="1400" b="1" spc="60" dirty="0"/>
              <a:t>a “new critical juncture” </a:t>
            </a:r>
            <a:r>
              <a:rPr lang="en-GB" sz="1400" spc="60" dirty="0"/>
              <a:t>and results in ”</a:t>
            </a:r>
            <a:r>
              <a:rPr lang="en-GB" sz="1400" b="1" spc="60" dirty="0"/>
              <a:t>the formation of new political cleavage</a:t>
            </a:r>
            <a:r>
              <a:rPr lang="en-GB" sz="1400" spc="60" dirty="0"/>
              <a:t>” (p.4)</a:t>
            </a:r>
          </a:p>
          <a:p>
            <a:pPr marL="752475" lvl="2" indent="-285750" algn="just">
              <a:spcAft>
                <a:spcPts val="600"/>
              </a:spcAft>
              <a:buFont typeface="Courier New" panose="02070309020205020404" pitchFamily="49" charset="0"/>
              <a:buChar char="o"/>
            </a:pPr>
            <a:r>
              <a:rPr lang="en-US" sz="1400" spc="50" dirty="0"/>
              <a:t>Their main argument is the processes of denationalization leads to the formation of </a:t>
            </a:r>
            <a:r>
              <a:rPr lang="en-US" sz="1400" b="1" spc="50" dirty="0"/>
              <a:t>a</a:t>
            </a:r>
            <a:r>
              <a:rPr lang="en-US" sz="1400" spc="50" dirty="0"/>
              <a:t> </a:t>
            </a:r>
            <a:r>
              <a:rPr lang="en-US" sz="1400" b="1" spc="50" dirty="0"/>
              <a:t>new structural conflict between winners and losers of </a:t>
            </a:r>
            <a:r>
              <a:rPr lang="en-US" sz="1400" b="1" spc="50" dirty="0" err="1"/>
              <a:t>globalisation</a:t>
            </a:r>
            <a:endParaRPr lang="en-US" sz="1400" b="1" spc="50" dirty="0"/>
          </a:p>
          <a:p>
            <a:pPr marL="752475" lvl="2" indent="-285750" algn="just">
              <a:spcAft>
                <a:spcPts val="600"/>
              </a:spcAft>
              <a:buFont typeface="Courier New" panose="02070309020205020404" pitchFamily="49" charset="0"/>
              <a:buChar char="o"/>
            </a:pPr>
            <a:r>
              <a:rPr lang="en-US" sz="1400" spc="50" dirty="0"/>
              <a:t>The new</a:t>
            </a:r>
            <a:r>
              <a:rPr lang="en-US" sz="1400" b="1" spc="50" dirty="0"/>
              <a:t> </a:t>
            </a:r>
            <a:r>
              <a:rPr lang="en-US" sz="1400" spc="50" dirty="0"/>
              <a:t>cleavage line between winners and losers of </a:t>
            </a:r>
            <a:r>
              <a:rPr lang="en-US" sz="1400" spc="50" dirty="0" err="1"/>
              <a:t>globalisation</a:t>
            </a:r>
            <a:r>
              <a:rPr lang="en-US" sz="1400" b="1" spc="50" dirty="0"/>
              <a:t> </a:t>
            </a:r>
            <a:r>
              <a:rPr lang="en-US" sz="1400" spc="50" dirty="0"/>
              <a:t>is expected to inevitably constitute</a:t>
            </a:r>
            <a:r>
              <a:rPr lang="en-US" sz="1400" b="1" spc="50" dirty="0"/>
              <a:t> potentials for process of political </a:t>
            </a:r>
            <a:r>
              <a:rPr lang="en-US" sz="1400" b="1" spc="50" dirty="0" err="1"/>
              <a:t>mobilisation</a:t>
            </a:r>
            <a:r>
              <a:rPr lang="en-US" sz="1400" b="1" spc="50" dirty="0"/>
              <a:t> within national political contexts.</a:t>
            </a:r>
          </a:p>
          <a:p>
            <a:pPr marL="1209675" lvl="3" indent="-285750" algn="just">
              <a:spcAft>
                <a:spcPts val="600"/>
              </a:spcAft>
              <a:buFont typeface="Wingdings" pitchFamily="2" charset="2"/>
              <a:buChar char="§"/>
            </a:pPr>
            <a:r>
              <a:rPr lang="en-US" sz="1400" spc="50" dirty="0"/>
              <a:t>Such potentials can be articulated at both </a:t>
            </a:r>
            <a:r>
              <a:rPr lang="en-US" sz="1400" b="1" spc="50" dirty="0"/>
              <a:t>electorates</a:t>
            </a:r>
            <a:r>
              <a:rPr lang="en-US" sz="1400" spc="50" dirty="0"/>
              <a:t> and </a:t>
            </a:r>
            <a:r>
              <a:rPr lang="en-US" sz="1400" b="1" spc="50" dirty="0"/>
              <a:t>political parties.</a:t>
            </a:r>
          </a:p>
          <a:p>
            <a:pPr marL="1666875" lvl="4" indent="-285750" algn="just">
              <a:spcAft>
                <a:spcPts val="600"/>
              </a:spcAft>
              <a:buFont typeface="Wingdings" pitchFamily="2" charset="2"/>
              <a:buChar char="q"/>
            </a:pPr>
            <a:r>
              <a:rPr lang="en-US" sz="1400" spc="50" dirty="0"/>
              <a:t>The new cleavage suggests </a:t>
            </a:r>
            <a:r>
              <a:rPr lang="en-US" sz="1400" b="1" spc="50" dirty="0"/>
              <a:t>the transformation of the demand and supply sides of electoral competition.</a:t>
            </a:r>
          </a:p>
          <a:p>
            <a:pPr marL="285750" indent="-285750" algn="just">
              <a:spcBef>
                <a:spcPts val="600"/>
              </a:spcBef>
              <a:spcAft>
                <a:spcPts val="600"/>
              </a:spcAft>
              <a:buFont typeface="Arial" panose="020B0604020202020204" pitchFamily="34" charset="0"/>
              <a:buChar char="•"/>
            </a:pPr>
            <a:r>
              <a:rPr lang="en-US" sz="1400" b="1" spc="50" dirty="0"/>
              <a:t>A</a:t>
            </a:r>
            <a:r>
              <a:rPr lang="en-US" sz="1400" spc="50" dirty="0"/>
              <a:t> </a:t>
            </a:r>
            <a:r>
              <a:rPr lang="en-US" sz="1400" b="1" spc="50" dirty="0"/>
              <a:t>new structural conflict between winners and losers of globalization</a:t>
            </a:r>
          </a:p>
          <a:p>
            <a:pPr marL="742950" lvl="1" indent="-285750" algn="just">
              <a:spcAft>
                <a:spcPts val="600"/>
              </a:spcAft>
              <a:buFont typeface="Courier New" panose="02070309020205020404" pitchFamily="49" charset="0"/>
              <a:buChar char="o"/>
            </a:pPr>
            <a:r>
              <a:rPr lang="en-GB" sz="1400" spc="60" dirty="0"/>
              <a:t>While t</a:t>
            </a:r>
            <a:r>
              <a:rPr lang="en-GB" sz="1400" spc="60" dirty="0">
                <a:effectLst/>
              </a:rPr>
              <a:t>he losers of globalisation are people whose life chances were traditionally protected by national boundaries. They perceive the weakening of these boundaries as a threat to their social status and security, the winners are those who benefit from the new opportunities resulting from globalisation (</a:t>
            </a:r>
            <a:r>
              <a:rPr lang="en-GB" sz="1400" spc="60" dirty="0" err="1">
                <a:effectLst/>
              </a:rPr>
              <a:t>Kriesi</a:t>
            </a:r>
            <a:r>
              <a:rPr lang="en-GB" sz="1400" spc="60" dirty="0">
                <a:effectLst/>
              </a:rPr>
              <a:t> et al., 2008, p.4-5)</a:t>
            </a:r>
            <a:r>
              <a:rPr lang="en-US" sz="1400" b="1" spc="50" dirty="0"/>
              <a:t> </a:t>
            </a:r>
          </a:p>
        </p:txBody>
      </p:sp>
      <p:sp>
        <p:nvSpPr>
          <p:cNvPr id="2" name="Text Placeholder 14">
            <a:extLst>
              <a:ext uri="{FF2B5EF4-FFF2-40B4-BE49-F238E27FC236}">
                <a16:creationId xmlns:a16="http://schemas.microsoft.com/office/drawing/2014/main" id="{922604EE-76B3-3D3E-0071-BE3C64D3BEDA}"/>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7/16</a:t>
            </a:r>
          </a:p>
        </p:txBody>
      </p:sp>
    </p:spTree>
    <p:extLst>
      <p:ext uri="{BB962C8B-B14F-4D97-AF65-F5344CB8AC3E}">
        <p14:creationId xmlns:p14="http://schemas.microsoft.com/office/powerpoint/2010/main" val="1754325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2. </a:t>
            </a:r>
            <a:r>
              <a:rPr lang="en-US" sz="1400" dirty="0" err="1"/>
              <a:t>Globalisation</a:t>
            </a:r>
            <a:r>
              <a:rPr lang="en-US" sz="1400" dirty="0"/>
              <a:t> and cultural backlash 		                                    wise 2023/2024</a:t>
            </a:r>
          </a:p>
        </p:txBody>
      </p:sp>
      <p:sp>
        <p:nvSpPr>
          <p:cNvPr id="2" name="TextBox 1">
            <a:extLst>
              <a:ext uri="{FF2B5EF4-FFF2-40B4-BE49-F238E27FC236}">
                <a16:creationId xmlns:a16="http://schemas.microsoft.com/office/drawing/2014/main" id="{BA1ADC92-7B69-8EB4-C668-3CAA037C64B7}"/>
              </a:ext>
            </a:extLst>
          </p:cNvPr>
          <p:cNvSpPr txBox="1"/>
          <p:nvPr/>
        </p:nvSpPr>
        <p:spPr>
          <a:xfrm>
            <a:off x="421397" y="1488346"/>
            <a:ext cx="11228735" cy="5186035"/>
          </a:xfrm>
          <a:prstGeom prst="rect">
            <a:avLst/>
          </a:prstGeom>
          <a:noFill/>
        </p:spPr>
        <p:txBody>
          <a:bodyPr wrap="square">
            <a:spAutoFit/>
          </a:bodyPr>
          <a:lstStyle/>
          <a:p>
            <a:pPr algn="just">
              <a:spcAft>
                <a:spcPts val="600"/>
              </a:spcAft>
            </a:pPr>
            <a:r>
              <a:rPr lang="en-US" sz="1600" b="1" u="sng" spc="60" dirty="0"/>
              <a:t>GLOBALISATION</a:t>
            </a:r>
          </a:p>
          <a:p>
            <a:pPr marL="303213" lvl="2" indent="-303213" algn="just">
              <a:spcAft>
                <a:spcPts val="600"/>
              </a:spcAft>
              <a:buFont typeface="Arial" panose="020B0604020202020204" pitchFamily="34" charset="0"/>
              <a:buChar char="•"/>
            </a:pPr>
            <a:r>
              <a:rPr lang="en-GB" sz="1600" spc="60" dirty="0"/>
              <a:t>The formation of winners and losers of globalisation is driven by </a:t>
            </a:r>
            <a:r>
              <a:rPr lang="en-GB" sz="1600" b="1" spc="60" dirty="0"/>
              <a:t>three mechanisms</a:t>
            </a:r>
          </a:p>
          <a:p>
            <a:pPr marL="806450" lvl="3" indent="-285750" algn="just">
              <a:spcAft>
                <a:spcPts val="600"/>
              </a:spcAft>
              <a:buFont typeface="Courier New" panose="02070309020205020404" pitchFamily="49" charset="0"/>
              <a:buChar char="o"/>
            </a:pPr>
            <a:r>
              <a:rPr lang="en-GB" sz="1600" b="1" spc="60" dirty="0"/>
              <a:t>Economic competition</a:t>
            </a:r>
          </a:p>
          <a:p>
            <a:pPr marL="1160463" lvl="4" indent="-271463" algn="just">
              <a:spcAft>
                <a:spcPts val="600"/>
              </a:spcAft>
              <a:buFont typeface="Wingdings" pitchFamily="2" charset="2"/>
              <a:buChar char="§"/>
            </a:pPr>
            <a:r>
              <a:rPr lang="en-GB" sz="1600" spc="60" dirty="0"/>
              <a:t>The erosion of politically based protected property rights leads to the clash between export-oriented firms and firms oriented towards the domestic market – a so-called sectoral cleavage</a:t>
            </a:r>
          </a:p>
          <a:p>
            <a:pPr marL="1649413" lvl="5" indent="-314325" algn="just">
              <a:spcAft>
                <a:spcPts val="600"/>
              </a:spcAft>
              <a:buFont typeface="Wingdings" pitchFamily="2" charset="2"/>
              <a:buChar char="q"/>
            </a:pPr>
            <a:r>
              <a:rPr lang="en-GB" sz="1600" spc="60" dirty="0"/>
              <a:t>A sectoral cleavage indicates refers to the division between </a:t>
            </a:r>
            <a:r>
              <a:rPr lang="en-GB" sz="1600" b="1" spc="60" dirty="0"/>
              <a:t>workers in exposed sectors </a:t>
            </a:r>
            <a:r>
              <a:rPr lang="en-GB" sz="1600" spc="60" dirty="0"/>
              <a:t>and </a:t>
            </a:r>
            <a:r>
              <a:rPr lang="en-GB" sz="1600" b="1" spc="60" dirty="0"/>
              <a:t>workers in sheltered sectors</a:t>
            </a:r>
          </a:p>
          <a:p>
            <a:pPr marL="2101850" lvl="5" indent="-285750" algn="just">
              <a:spcAft>
                <a:spcPts val="600"/>
              </a:spcAft>
              <a:buFont typeface="Wingdings" pitchFamily="2" charset="2"/>
              <a:buChar char="v"/>
            </a:pPr>
            <a:r>
              <a:rPr lang="en-GB" sz="1600" spc="60" dirty="0"/>
              <a:t>Such a cleavage “cuts across the traditional class cleavage” and spill over to </a:t>
            </a:r>
            <a:r>
              <a:rPr lang="en-GB" sz="1600" b="1" spc="60" dirty="0"/>
              <a:t>ethnic contexts</a:t>
            </a:r>
            <a:r>
              <a:rPr lang="en-GB" sz="1600" spc="60" dirty="0"/>
              <a:t>, due to massive immigration into Western Europe</a:t>
            </a:r>
            <a:endParaRPr lang="en-GB" sz="1600" b="1" spc="60" dirty="0"/>
          </a:p>
          <a:p>
            <a:pPr marL="806450" lvl="3" indent="-285750" algn="just">
              <a:spcAft>
                <a:spcPts val="600"/>
              </a:spcAft>
              <a:buFont typeface="Courier New" panose="02070309020205020404" pitchFamily="49" charset="0"/>
              <a:buChar char="o"/>
            </a:pPr>
            <a:r>
              <a:rPr lang="en-GB" sz="1600" b="1" spc="60" dirty="0"/>
              <a:t>Cultural competition</a:t>
            </a:r>
          </a:p>
          <a:p>
            <a:pPr marL="1203325" lvl="4" indent="-314325" algn="just">
              <a:spcAft>
                <a:spcPts val="600"/>
              </a:spcAft>
              <a:buFont typeface="Wingdings" pitchFamily="2" charset="2"/>
              <a:buChar char="§"/>
            </a:pPr>
            <a:r>
              <a:rPr lang="en-GB" sz="1600" spc="60" dirty="0"/>
              <a:t>Owing to massive immigration, migrants are perceived as potential threats to the standard and style of living of the natives in terms of jobs and the provision of the European welfare states granting social rights and privileges to the migrants as well as threats to the collective identity of the native population.</a:t>
            </a:r>
          </a:p>
          <a:p>
            <a:pPr marL="806450" lvl="3" indent="-285750" algn="just">
              <a:spcBef>
                <a:spcPts val="600"/>
              </a:spcBef>
              <a:spcAft>
                <a:spcPts val="600"/>
              </a:spcAft>
              <a:buFont typeface="Courier New" panose="02070309020205020404" pitchFamily="49" charset="0"/>
              <a:buChar char="o"/>
            </a:pPr>
            <a:r>
              <a:rPr lang="en-GB" sz="1600" b="1" spc="60" dirty="0"/>
              <a:t>Political competition</a:t>
            </a:r>
          </a:p>
          <a:p>
            <a:pPr marL="1263650" lvl="4" indent="-285750" algn="just">
              <a:spcBef>
                <a:spcPts val="600"/>
              </a:spcBef>
              <a:spcAft>
                <a:spcPts val="600"/>
              </a:spcAft>
              <a:buFont typeface="Wingdings" pitchFamily="2" charset="2"/>
              <a:buChar char="§"/>
            </a:pPr>
            <a:r>
              <a:rPr lang="en-GB" sz="1600" spc="60" dirty="0"/>
              <a:t>N</a:t>
            </a:r>
            <a:r>
              <a:rPr lang="en-GB" sz="1600" spc="60" dirty="0">
                <a:effectLst/>
              </a:rPr>
              <a:t>ation-states are losing part of their problem-solving capacity and scope of action, which means that the citizens’ political rights, which are mainly tied to the nation-states, are hollowed out</a:t>
            </a:r>
            <a:endParaRPr lang="en-GB" sz="1600" spc="60" dirty="0"/>
          </a:p>
        </p:txBody>
      </p:sp>
      <p:sp>
        <p:nvSpPr>
          <p:cNvPr id="3" name="Text Placeholder 14">
            <a:extLst>
              <a:ext uri="{FF2B5EF4-FFF2-40B4-BE49-F238E27FC236}">
                <a16:creationId xmlns:a16="http://schemas.microsoft.com/office/drawing/2014/main" id="{4430F245-7D27-6C89-E8C5-15EF703244B6}"/>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8/16</a:t>
            </a:r>
          </a:p>
        </p:txBody>
      </p:sp>
    </p:spTree>
    <p:extLst>
      <p:ext uri="{BB962C8B-B14F-4D97-AF65-F5344CB8AC3E}">
        <p14:creationId xmlns:p14="http://schemas.microsoft.com/office/powerpoint/2010/main" val="806901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2. </a:t>
            </a:r>
            <a:r>
              <a:rPr lang="en-US" sz="1400" dirty="0" err="1"/>
              <a:t>Globalisation</a:t>
            </a:r>
            <a:r>
              <a:rPr lang="en-US" sz="1400" dirty="0"/>
              <a:t> and cultural backlash 		                                    wise 2023/2024</a:t>
            </a:r>
          </a:p>
        </p:txBody>
      </p:sp>
      <p:sp>
        <p:nvSpPr>
          <p:cNvPr id="2" name="TextBox 1">
            <a:extLst>
              <a:ext uri="{FF2B5EF4-FFF2-40B4-BE49-F238E27FC236}">
                <a16:creationId xmlns:a16="http://schemas.microsoft.com/office/drawing/2014/main" id="{BA1ADC92-7B69-8EB4-C668-3CAA037C64B7}"/>
              </a:ext>
            </a:extLst>
          </p:cNvPr>
          <p:cNvSpPr txBox="1"/>
          <p:nvPr/>
        </p:nvSpPr>
        <p:spPr>
          <a:xfrm>
            <a:off x="421397" y="1640746"/>
            <a:ext cx="11409095" cy="4785926"/>
          </a:xfrm>
          <a:prstGeom prst="rect">
            <a:avLst/>
          </a:prstGeom>
          <a:noFill/>
        </p:spPr>
        <p:txBody>
          <a:bodyPr wrap="square">
            <a:spAutoFit/>
          </a:bodyPr>
          <a:lstStyle/>
          <a:p>
            <a:pPr algn="just">
              <a:spcBef>
                <a:spcPts val="600"/>
              </a:spcBef>
              <a:spcAft>
                <a:spcPts val="600"/>
              </a:spcAft>
            </a:pPr>
            <a:r>
              <a:rPr lang="en-US" sz="1700" b="1" u="sng" spc="60" dirty="0"/>
              <a:t>CULTURAL BACKLASH</a:t>
            </a:r>
          </a:p>
          <a:p>
            <a:pPr>
              <a:spcBef>
                <a:spcPts val="600"/>
              </a:spcBef>
              <a:spcAft>
                <a:spcPts val="600"/>
              </a:spcAft>
            </a:pPr>
            <a:r>
              <a:rPr lang="en-GB" sz="1700" spc="60" dirty="0"/>
              <a:t>“L</a:t>
            </a:r>
            <a:r>
              <a:rPr lang="en-GB" sz="1700" spc="60" dirty="0">
                <a:effectLst/>
              </a:rPr>
              <a:t>ong-term structural changes in high-income post-industrial societies have been at the heart of culture shifts, particularly </a:t>
            </a:r>
            <a:r>
              <a:rPr lang="en-GB" sz="1700" b="1" spc="60" dirty="0">
                <a:effectLst/>
              </a:rPr>
              <a:t>intergenerational population replacement</a:t>
            </a:r>
            <a:r>
              <a:rPr lang="en-GB" sz="1700" spc="60" dirty="0">
                <a:effectLst/>
              </a:rPr>
              <a:t>, the rapid expansion of access to tertiary education, the growth of gender equality, migration flows creating societies that are more socially diverse, and processes of urbanisation”</a:t>
            </a:r>
          </a:p>
          <a:p>
            <a:pPr marL="285750" indent="-285750">
              <a:spcBef>
                <a:spcPts val="600"/>
              </a:spcBef>
              <a:spcAft>
                <a:spcPts val="600"/>
              </a:spcAft>
              <a:buFont typeface="Arial" panose="020B0604020202020204" pitchFamily="34" charset="0"/>
              <a:buChar char="•"/>
            </a:pPr>
            <a:r>
              <a:rPr lang="en-GB" sz="1700" spc="60" dirty="0"/>
              <a:t>B</a:t>
            </a:r>
            <a:r>
              <a:rPr lang="en-GB" sz="1700" spc="60" dirty="0">
                <a:effectLst/>
              </a:rPr>
              <a:t>irth cohort is one of the strongest predictors of support for post-materialist values and socially liberal policy attitudes </a:t>
            </a:r>
            <a:endParaRPr lang="en-GB" sz="1700" spc="60" dirty="0"/>
          </a:p>
          <a:p>
            <a:pPr marL="285750" indent="-285750">
              <a:spcBef>
                <a:spcPts val="600"/>
              </a:spcBef>
              <a:spcAft>
                <a:spcPts val="600"/>
              </a:spcAft>
              <a:buFont typeface="Arial" panose="020B0604020202020204" pitchFamily="34" charset="0"/>
              <a:buChar char="•"/>
            </a:pPr>
            <a:r>
              <a:rPr lang="en-GB" sz="1700" spc="60" dirty="0">
                <a:effectLst/>
              </a:rPr>
              <a:t>Age-related differences in basic values and attitudes might theoretically be attributed to life-cycle effects, as people enter schooling and then the paid </a:t>
            </a:r>
            <a:r>
              <a:rPr lang="en-GB" sz="1700" spc="60" dirty="0" err="1">
                <a:effectLst/>
              </a:rPr>
              <a:t>labor</a:t>
            </a:r>
            <a:r>
              <a:rPr lang="en-GB" sz="1700" spc="60" dirty="0">
                <a:effectLst/>
              </a:rPr>
              <a:t> force, settle down with a partner to raise a family, and then eventually retire. </a:t>
            </a:r>
            <a:endParaRPr lang="en-GB" sz="1700" spc="60" dirty="0"/>
          </a:p>
          <a:p>
            <a:pPr marL="285750" indent="-285750">
              <a:spcBef>
                <a:spcPts val="600"/>
              </a:spcBef>
              <a:spcAft>
                <a:spcPts val="600"/>
              </a:spcAft>
              <a:buFont typeface="Arial" panose="020B0604020202020204" pitchFamily="34" charset="0"/>
              <a:buChar char="•"/>
            </a:pPr>
            <a:r>
              <a:rPr lang="en-GB" sz="1700" spc="60" dirty="0"/>
              <a:t>P</a:t>
            </a:r>
            <a:r>
              <a:rPr lang="en-GB" sz="1700" spc="60" dirty="0">
                <a:effectLst/>
              </a:rPr>
              <a:t>eriod-effects, arising from watershed events stamping an indelible mark on public opinion, like feelings of security that existed on American soil before the perceived risks of terrorism after 9/11. </a:t>
            </a:r>
          </a:p>
          <a:p>
            <a:pPr>
              <a:spcBef>
                <a:spcPts val="600"/>
              </a:spcBef>
              <a:spcAft>
                <a:spcPts val="600"/>
              </a:spcAft>
            </a:pPr>
            <a:r>
              <a:rPr lang="en-GB" sz="1700" spc="60" dirty="0"/>
              <a:t>Cultural cleavages </a:t>
            </a:r>
            <a:r>
              <a:rPr lang="en-GB" sz="1700" spc="60" dirty="0">
                <a:effectLst/>
              </a:rPr>
              <a:t>reflect enduring intergenerational differences based on birth-cohort effects: socialisation theory suggests that growing up under radically different circumstances from those that shaped earlier birth cohorts can leave an enduring mark on core values that subsequently endure throughout one’s life. </a:t>
            </a:r>
            <a:endParaRPr lang="en-GB" sz="1700" spc="60" dirty="0"/>
          </a:p>
        </p:txBody>
      </p:sp>
      <p:sp>
        <p:nvSpPr>
          <p:cNvPr id="3" name="Text Placeholder 14">
            <a:extLst>
              <a:ext uri="{FF2B5EF4-FFF2-40B4-BE49-F238E27FC236}">
                <a16:creationId xmlns:a16="http://schemas.microsoft.com/office/drawing/2014/main" id="{81FC9B0B-63CB-4220-2794-A2895E5C5C9A}"/>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9/16</a:t>
            </a:r>
          </a:p>
        </p:txBody>
      </p:sp>
    </p:spTree>
    <p:extLst>
      <p:ext uri="{BB962C8B-B14F-4D97-AF65-F5344CB8AC3E}">
        <p14:creationId xmlns:p14="http://schemas.microsoft.com/office/powerpoint/2010/main" val="427253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2. </a:t>
            </a:r>
            <a:r>
              <a:rPr lang="en-US" sz="1400" dirty="0" err="1"/>
              <a:t>Globalisation</a:t>
            </a:r>
            <a:r>
              <a:rPr lang="en-US" sz="1400" dirty="0"/>
              <a:t> and cultural backlash 		                                    wise 2023/2024</a:t>
            </a:r>
          </a:p>
        </p:txBody>
      </p:sp>
      <p:pic>
        <p:nvPicPr>
          <p:cNvPr id="6" name="Picture 5" descr="A graph of the same type of graph&#10;&#10;Description automatically generated with medium confidence">
            <a:extLst>
              <a:ext uri="{FF2B5EF4-FFF2-40B4-BE49-F238E27FC236}">
                <a16:creationId xmlns:a16="http://schemas.microsoft.com/office/drawing/2014/main" id="{FFAF8BDA-956D-5272-9342-B6CD7098DAE6}"/>
              </a:ext>
            </a:extLst>
          </p:cNvPr>
          <p:cNvPicPr>
            <a:picLocks noChangeAspect="1"/>
          </p:cNvPicPr>
          <p:nvPr/>
        </p:nvPicPr>
        <p:blipFill>
          <a:blip r:embed="rId2"/>
          <a:stretch>
            <a:fillRect/>
          </a:stretch>
        </p:blipFill>
        <p:spPr>
          <a:xfrm>
            <a:off x="752159" y="1674378"/>
            <a:ext cx="5343841" cy="4231217"/>
          </a:xfrm>
          <a:prstGeom prst="rect">
            <a:avLst/>
          </a:prstGeom>
        </p:spPr>
      </p:pic>
      <p:pic>
        <p:nvPicPr>
          <p:cNvPr id="8" name="Picture 7" descr="A graph with a line&#10;&#10;Description automatically generated">
            <a:extLst>
              <a:ext uri="{FF2B5EF4-FFF2-40B4-BE49-F238E27FC236}">
                <a16:creationId xmlns:a16="http://schemas.microsoft.com/office/drawing/2014/main" id="{B2899BB3-2077-6DFE-660C-5C9DAF8C3A06}"/>
              </a:ext>
            </a:extLst>
          </p:cNvPr>
          <p:cNvPicPr>
            <a:picLocks noChangeAspect="1"/>
          </p:cNvPicPr>
          <p:nvPr/>
        </p:nvPicPr>
        <p:blipFill>
          <a:blip r:embed="rId3"/>
          <a:stretch>
            <a:fillRect/>
          </a:stretch>
        </p:blipFill>
        <p:spPr>
          <a:xfrm>
            <a:off x="6403661" y="1511826"/>
            <a:ext cx="4808254" cy="5020168"/>
          </a:xfrm>
          <a:prstGeom prst="rect">
            <a:avLst/>
          </a:prstGeom>
        </p:spPr>
      </p:pic>
      <p:sp>
        <p:nvSpPr>
          <p:cNvPr id="2" name="Text Placeholder 14">
            <a:extLst>
              <a:ext uri="{FF2B5EF4-FFF2-40B4-BE49-F238E27FC236}">
                <a16:creationId xmlns:a16="http://schemas.microsoft.com/office/drawing/2014/main" id="{9DE40131-4D45-EFF6-4A45-21406C10177D}"/>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10/16</a:t>
            </a:r>
          </a:p>
        </p:txBody>
      </p:sp>
    </p:spTree>
    <p:extLst>
      <p:ext uri="{BB962C8B-B14F-4D97-AF65-F5344CB8AC3E}">
        <p14:creationId xmlns:p14="http://schemas.microsoft.com/office/powerpoint/2010/main" val="2446199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E843C53-963D-FEFE-9872-A3E456FD7DEA}"/>
              </a:ext>
            </a:extLst>
          </p:cNvPr>
          <p:cNvCxnSpPr>
            <a:cxnSpLocks/>
          </p:cNvCxnSpPr>
          <p:nvPr/>
        </p:nvCxnSpPr>
        <p:spPr>
          <a:xfrm>
            <a:off x="6215744" y="1453243"/>
            <a:ext cx="0" cy="48798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FBEDE90-7BE3-7ADA-06F2-5383ED3191E6}"/>
              </a:ext>
            </a:extLst>
          </p:cNvPr>
          <p:cNvSpPr txBox="1"/>
          <p:nvPr/>
        </p:nvSpPr>
        <p:spPr>
          <a:xfrm>
            <a:off x="1924189" y="1453242"/>
            <a:ext cx="3008196" cy="461665"/>
          </a:xfrm>
          <a:prstGeom prst="rect">
            <a:avLst/>
          </a:prstGeom>
          <a:noFill/>
        </p:spPr>
        <p:txBody>
          <a:bodyPr wrap="none" rtlCol="0">
            <a:spAutoFit/>
          </a:bodyPr>
          <a:lstStyle/>
          <a:p>
            <a:r>
              <a:rPr lang="en-DE" sz="2400" b="1" spc="60" dirty="0"/>
              <a:t>Cultural Backlash </a:t>
            </a:r>
          </a:p>
        </p:txBody>
      </p:sp>
      <p:sp>
        <p:nvSpPr>
          <p:cNvPr id="8" name="TextBox 7">
            <a:extLst>
              <a:ext uri="{FF2B5EF4-FFF2-40B4-BE49-F238E27FC236}">
                <a16:creationId xmlns:a16="http://schemas.microsoft.com/office/drawing/2014/main" id="{2F549B9F-9CFA-05F2-8708-F82711F437D5}"/>
              </a:ext>
            </a:extLst>
          </p:cNvPr>
          <p:cNvSpPr txBox="1"/>
          <p:nvPr/>
        </p:nvSpPr>
        <p:spPr>
          <a:xfrm>
            <a:off x="7926506" y="1453242"/>
            <a:ext cx="2230739" cy="461665"/>
          </a:xfrm>
          <a:prstGeom prst="rect">
            <a:avLst/>
          </a:prstGeom>
          <a:noFill/>
        </p:spPr>
        <p:txBody>
          <a:bodyPr wrap="none" rtlCol="0">
            <a:spAutoFit/>
          </a:bodyPr>
          <a:lstStyle/>
          <a:p>
            <a:r>
              <a:rPr lang="en-DE" sz="2400" b="1" spc="60" dirty="0"/>
              <a:t>Globalisation</a:t>
            </a:r>
          </a:p>
        </p:txBody>
      </p:sp>
      <p:sp>
        <p:nvSpPr>
          <p:cNvPr id="9" name="TextBox 8">
            <a:extLst>
              <a:ext uri="{FF2B5EF4-FFF2-40B4-BE49-F238E27FC236}">
                <a16:creationId xmlns:a16="http://schemas.microsoft.com/office/drawing/2014/main" id="{BA918285-61C9-8049-7E08-C9065B6D74B1}"/>
              </a:ext>
            </a:extLst>
          </p:cNvPr>
          <p:cNvSpPr txBox="1"/>
          <p:nvPr/>
        </p:nvSpPr>
        <p:spPr>
          <a:xfrm>
            <a:off x="1138456" y="2344336"/>
            <a:ext cx="4292490" cy="1477328"/>
          </a:xfrm>
          <a:prstGeom prst="rect">
            <a:avLst/>
          </a:prstGeom>
          <a:noFill/>
        </p:spPr>
        <p:txBody>
          <a:bodyPr wrap="square">
            <a:spAutoFit/>
          </a:bodyPr>
          <a:lstStyle/>
          <a:p>
            <a:pPr marL="0" lvl="2" algn="just">
              <a:spcAft>
                <a:spcPts val="600"/>
              </a:spcAft>
            </a:pPr>
            <a:r>
              <a:rPr lang="en-GB" sz="2000" spc="60" dirty="0"/>
              <a:t>Intergenerational value changes </a:t>
            </a:r>
          </a:p>
          <a:p>
            <a:pPr marL="285750" lvl="2" indent="-285750" algn="just">
              <a:spcAft>
                <a:spcPts val="600"/>
              </a:spcAft>
              <a:buFont typeface="Arial" panose="020B0604020202020204" pitchFamily="34" charset="0"/>
              <a:buChar char="•"/>
            </a:pPr>
            <a:r>
              <a:rPr lang="en-GB" sz="2000" spc="60" dirty="0"/>
              <a:t>Dynamic changes ignited by endogenous factors</a:t>
            </a:r>
          </a:p>
          <a:p>
            <a:pPr marL="0" lvl="2" algn="just">
              <a:spcAft>
                <a:spcPts val="600"/>
              </a:spcAft>
            </a:pPr>
            <a:r>
              <a:rPr lang="en-GB" sz="2000" spc="60" dirty="0"/>
              <a:t> </a:t>
            </a:r>
            <a:endParaRPr lang="en-GB" sz="2000" b="1" spc="60" dirty="0"/>
          </a:p>
        </p:txBody>
      </p:sp>
      <p:sp>
        <p:nvSpPr>
          <p:cNvPr id="10" name="TextBox 9">
            <a:extLst>
              <a:ext uri="{FF2B5EF4-FFF2-40B4-BE49-F238E27FC236}">
                <a16:creationId xmlns:a16="http://schemas.microsoft.com/office/drawing/2014/main" id="{BF4BE479-E39F-72FC-700A-8E2B6669BC62}"/>
              </a:ext>
            </a:extLst>
          </p:cNvPr>
          <p:cNvSpPr txBox="1"/>
          <p:nvPr/>
        </p:nvSpPr>
        <p:spPr>
          <a:xfrm>
            <a:off x="7000543" y="2304266"/>
            <a:ext cx="4581857" cy="1400383"/>
          </a:xfrm>
          <a:prstGeom prst="rect">
            <a:avLst/>
          </a:prstGeom>
          <a:noFill/>
        </p:spPr>
        <p:txBody>
          <a:bodyPr wrap="square">
            <a:spAutoFit/>
          </a:bodyPr>
          <a:lstStyle/>
          <a:p>
            <a:pPr marL="0" lvl="2">
              <a:spcAft>
                <a:spcPts val="600"/>
              </a:spcAft>
            </a:pPr>
            <a:r>
              <a:rPr lang="en-GB" sz="2000" spc="60" dirty="0"/>
              <a:t>The processes of denationalisation </a:t>
            </a:r>
          </a:p>
          <a:p>
            <a:pPr marL="285750" lvl="2" indent="-285750">
              <a:spcAft>
                <a:spcPts val="600"/>
              </a:spcAft>
              <a:buFont typeface="Arial" panose="020B0604020202020204" pitchFamily="34" charset="0"/>
              <a:buChar char="•"/>
            </a:pPr>
            <a:r>
              <a:rPr lang="en-GB" sz="2000" spc="60" dirty="0"/>
              <a:t>Dynamics changes due to the process of  globalisation ignited by exogenous factors</a:t>
            </a:r>
            <a:endParaRPr lang="en-GB" sz="2000" b="1" spc="60" dirty="0"/>
          </a:p>
        </p:txBody>
      </p:sp>
      <p:sp>
        <p:nvSpPr>
          <p:cNvPr id="2" name="Text Placeholder 14">
            <a:extLst>
              <a:ext uri="{FF2B5EF4-FFF2-40B4-BE49-F238E27FC236}">
                <a16:creationId xmlns:a16="http://schemas.microsoft.com/office/drawing/2014/main" id="{02B166F9-8A05-2BB4-63D1-C9C58164FB66}"/>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11/16</a:t>
            </a:r>
          </a:p>
        </p:txBody>
      </p:sp>
    </p:spTree>
    <p:extLst>
      <p:ext uri="{BB962C8B-B14F-4D97-AF65-F5344CB8AC3E}">
        <p14:creationId xmlns:p14="http://schemas.microsoft.com/office/powerpoint/2010/main" val="3723946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3. the rise of radical right parties	                                                                wise 2023/2024</a:t>
            </a:r>
          </a:p>
        </p:txBody>
      </p:sp>
      <p:sp>
        <p:nvSpPr>
          <p:cNvPr id="9" name="Rectangle 8">
            <a:extLst>
              <a:ext uri="{FF2B5EF4-FFF2-40B4-BE49-F238E27FC236}">
                <a16:creationId xmlns:a16="http://schemas.microsoft.com/office/drawing/2014/main" id="{D898D77E-1331-7904-E61F-223FCBFEA9C0}"/>
              </a:ext>
            </a:extLst>
          </p:cNvPr>
          <p:cNvSpPr/>
          <p:nvPr/>
        </p:nvSpPr>
        <p:spPr>
          <a:xfrm>
            <a:off x="1389815" y="2192782"/>
            <a:ext cx="2897651" cy="1222571"/>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E" sz="2800" b="1" spc="60" dirty="0"/>
              <a:t>Cultural cleavages</a:t>
            </a:r>
          </a:p>
        </p:txBody>
      </p:sp>
      <p:sp>
        <p:nvSpPr>
          <p:cNvPr id="10" name="Rectangle 9">
            <a:extLst>
              <a:ext uri="{FF2B5EF4-FFF2-40B4-BE49-F238E27FC236}">
                <a16:creationId xmlns:a16="http://schemas.microsoft.com/office/drawing/2014/main" id="{082658C5-C699-A327-B839-60A18F286DBA}"/>
              </a:ext>
            </a:extLst>
          </p:cNvPr>
          <p:cNvSpPr/>
          <p:nvPr/>
        </p:nvSpPr>
        <p:spPr>
          <a:xfrm>
            <a:off x="7618141" y="2206429"/>
            <a:ext cx="3728114" cy="1222571"/>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E" sz="2800" b="1" spc="60" dirty="0"/>
              <a:t>The rise of radical right parties </a:t>
            </a:r>
          </a:p>
        </p:txBody>
      </p:sp>
      <p:cxnSp>
        <p:nvCxnSpPr>
          <p:cNvPr id="11" name="Straight Arrow Connector 10">
            <a:extLst>
              <a:ext uri="{FF2B5EF4-FFF2-40B4-BE49-F238E27FC236}">
                <a16:creationId xmlns:a16="http://schemas.microsoft.com/office/drawing/2014/main" id="{7011CBCE-2B4C-AC07-849D-1DC7FA82CD55}"/>
              </a:ext>
            </a:extLst>
          </p:cNvPr>
          <p:cNvCxnSpPr>
            <a:cxnSpLocks/>
          </p:cNvCxnSpPr>
          <p:nvPr/>
        </p:nvCxnSpPr>
        <p:spPr>
          <a:xfrm>
            <a:off x="4819728" y="2722180"/>
            <a:ext cx="2433929" cy="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333D099-1728-1CC3-0CF6-7FCA68B0804D}"/>
              </a:ext>
            </a:extLst>
          </p:cNvPr>
          <p:cNvSpPr txBox="1"/>
          <p:nvPr/>
        </p:nvSpPr>
        <p:spPr>
          <a:xfrm>
            <a:off x="4892515" y="2913697"/>
            <a:ext cx="2274138" cy="523220"/>
          </a:xfrm>
          <a:prstGeom prst="rect">
            <a:avLst/>
          </a:prstGeom>
          <a:noFill/>
        </p:spPr>
        <p:txBody>
          <a:bodyPr wrap="square" rtlCol="0">
            <a:spAutoFit/>
          </a:bodyPr>
          <a:lstStyle/>
          <a:p>
            <a:pPr>
              <a:spcAft>
                <a:spcPts val="1200"/>
              </a:spcAft>
            </a:pPr>
            <a:r>
              <a:rPr lang="de-DE" sz="2800" b="1" spc="70" dirty="0"/>
              <a:t>Mechanism</a:t>
            </a:r>
          </a:p>
        </p:txBody>
      </p:sp>
      <p:sp>
        <p:nvSpPr>
          <p:cNvPr id="15" name="Rectangle 14">
            <a:extLst>
              <a:ext uri="{FF2B5EF4-FFF2-40B4-BE49-F238E27FC236}">
                <a16:creationId xmlns:a16="http://schemas.microsoft.com/office/drawing/2014/main" id="{5732057C-47D9-5D21-4971-30FDE42433A3}"/>
              </a:ext>
            </a:extLst>
          </p:cNvPr>
          <p:cNvSpPr/>
          <p:nvPr/>
        </p:nvSpPr>
        <p:spPr>
          <a:xfrm>
            <a:off x="3026076" y="4594009"/>
            <a:ext cx="5976000" cy="122257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E" sz="2800" b="1" spc="60" dirty="0"/>
              <a:t>Electoral competition or market</a:t>
            </a:r>
          </a:p>
        </p:txBody>
      </p:sp>
      <p:cxnSp>
        <p:nvCxnSpPr>
          <p:cNvPr id="18" name="Straight Arrow Connector 17">
            <a:extLst>
              <a:ext uri="{FF2B5EF4-FFF2-40B4-BE49-F238E27FC236}">
                <a16:creationId xmlns:a16="http://schemas.microsoft.com/office/drawing/2014/main" id="{3895F757-6104-8F4D-B43C-B9822E1DE555}"/>
              </a:ext>
            </a:extLst>
          </p:cNvPr>
          <p:cNvCxnSpPr>
            <a:cxnSpLocks/>
          </p:cNvCxnSpPr>
          <p:nvPr/>
        </p:nvCxnSpPr>
        <p:spPr>
          <a:xfrm>
            <a:off x="5803400" y="3644735"/>
            <a:ext cx="0" cy="741456"/>
          </a:xfrm>
          <a:prstGeom prst="straightConnector1">
            <a:avLst/>
          </a:prstGeom>
          <a:ln w="1270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9CBADA7-693E-B9EA-5964-51CC3C6F8D07}"/>
              </a:ext>
            </a:extLst>
          </p:cNvPr>
          <p:cNvCxnSpPr>
            <a:cxnSpLocks/>
          </p:cNvCxnSpPr>
          <p:nvPr/>
        </p:nvCxnSpPr>
        <p:spPr>
          <a:xfrm>
            <a:off x="6014076" y="3644735"/>
            <a:ext cx="0" cy="741456"/>
          </a:xfrm>
          <a:prstGeom prst="straightConnector1">
            <a:avLst/>
          </a:prstGeom>
          <a:ln w="1270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ext Placeholder 14">
            <a:extLst>
              <a:ext uri="{FF2B5EF4-FFF2-40B4-BE49-F238E27FC236}">
                <a16:creationId xmlns:a16="http://schemas.microsoft.com/office/drawing/2014/main" id="{DCB2E20D-572A-3A47-900B-FAF065510F0A}"/>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12/16</a:t>
            </a:r>
          </a:p>
        </p:txBody>
      </p:sp>
    </p:spTree>
    <p:extLst>
      <p:ext uri="{BB962C8B-B14F-4D97-AF65-F5344CB8AC3E}">
        <p14:creationId xmlns:p14="http://schemas.microsoft.com/office/powerpoint/2010/main" val="2912893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4. Electoral choice, voter demand, and party supply		         wise 2023/2024</a:t>
            </a:r>
          </a:p>
        </p:txBody>
      </p:sp>
      <p:sp>
        <p:nvSpPr>
          <p:cNvPr id="9" name="TextBox 8">
            <a:extLst>
              <a:ext uri="{FF2B5EF4-FFF2-40B4-BE49-F238E27FC236}">
                <a16:creationId xmlns:a16="http://schemas.microsoft.com/office/drawing/2014/main" id="{D6C15F11-4CE5-3A29-305A-13560F8A6B9B}"/>
              </a:ext>
            </a:extLst>
          </p:cNvPr>
          <p:cNvSpPr txBox="1"/>
          <p:nvPr/>
        </p:nvSpPr>
        <p:spPr>
          <a:xfrm>
            <a:off x="367385" y="1732446"/>
            <a:ext cx="11463108" cy="4508927"/>
          </a:xfrm>
          <a:prstGeom prst="rect">
            <a:avLst/>
          </a:prstGeom>
          <a:noFill/>
        </p:spPr>
        <p:txBody>
          <a:bodyPr wrap="square">
            <a:spAutoFit/>
          </a:bodyPr>
          <a:lstStyle/>
          <a:p>
            <a:pPr>
              <a:spcBef>
                <a:spcPts val="600"/>
              </a:spcBef>
              <a:spcAft>
                <a:spcPts val="600"/>
              </a:spcAft>
            </a:pPr>
            <a:r>
              <a:rPr lang="en-DE" spc="60" dirty="0"/>
              <a:t>Elections is much like </a:t>
            </a:r>
            <a:r>
              <a:rPr lang="en-DE" b="1" spc="60" dirty="0"/>
              <a:t>an economic market</a:t>
            </a:r>
            <a:r>
              <a:rPr lang="en-DE" spc="60" dirty="0"/>
              <a:t>. </a:t>
            </a:r>
            <a:r>
              <a:rPr lang="en-DE" b="1" spc="60" dirty="0"/>
              <a:t>Voters’ demands are anticipated and fulfilled within the political market </a:t>
            </a:r>
            <a:r>
              <a:rPr lang="en-DE" spc="60" dirty="0"/>
              <a:t>when there are clearly established shared expectations about which parties or candidates are and are not viable (Cox, 1997)</a:t>
            </a:r>
          </a:p>
          <a:p>
            <a:pPr marL="285750" indent="-285750">
              <a:spcAft>
                <a:spcPts val="600"/>
              </a:spcAft>
              <a:buFont typeface="Arial" panose="020B0604020202020204" pitchFamily="34" charset="0"/>
              <a:buChar char="•"/>
            </a:pPr>
            <a:r>
              <a:rPr lang="en-DE" spc="60" dirty="0"/>
              <a:t>The number and type of parties that voters are willing to vote for turns out to equal the number and type of parties that are willing and able to stand for election’ (Cox, 1997, p.8). </a:t>
            </a:r>
          </a:p>
          <a:p>
            <a:pPr marL="742950" lvl="1" indent="-285750">
              <a:spcAft>
                <a:spcPts val="600"/>
              </a:spcAft>
              <a:buFont typeface="Courier New" panose="02070309020205020404" pitchFamily="49" charset="0"/>
              <a:buChar char="o"/>
            </a:pPr>
            <a:r>
              <a:rPr lang="en-DE" spc="60" dirty="0"/>
              <a:t>It is possible for political demands shared by a significant number of individuals to be left unsatisfied.</a:t>
            </a:r>
          </a:p>
          <a:p>
            <a:pPr marL="1200150" lvl="2" indent="-285750">
              <a:spcAft>
                <a:spcPts val="600"/>
              </a:spcAft>
              <a:buFont typeface="Wingdings" pitchFamily="2" charset="2"/>
              <a:buChar char="§"/>
            </a:pPr>
            <a:r>
              <a:rPr lang="en-DE" spc="60" dirty="0"/>
              <a:t>The situation tends to lead to electoral market failure, faciliting the rise of new parties</a:t>
            </a:r>
          </a:p>
          <a:p>
            <a:pPr marL="12700" lvl="2">
              <a:spcBef>
                <a:spcPts val="600"/>
              </a:spcBef>
              <a:spcAft>
                <a:spcPts val="600"/>
              </a:spcAft>
            </a:pPr>
            <a:r>
              <a:rPr lang="en-GB" spc="60" dirty="0">
                <a:effectLst/>
              </a:rPr>
              <a:t>The impact of the new structural conflict on the structure of the political space depends on issue-mobilisation of political organisation, </a:t>
            </a:r>
            <a:r>
              <a:rPr lang="en-GB" spc="60" dirty="0"/>
              <a:t>specifically referring to political parties.</a:t>
            </a:r>
          </a:p>
          <a:p>
            <a:pPr marL="298450" lvl="2" indent="-285750">
              <a:spcAft>
                <a:spcPts val="600"/>
              </a:spcAft>
              <a:buFont typeface="Arial" panose="020B0604020202020204" pitchFamily="34" charset="0"/>
              <a:buChar char="•"/>
            </a:pPr>
            <a:r>
              <a:rPr lang="en-GB" spc="60" dirty="0">
                <a:effectLst/>
              </a:rPr>
              <a:t>The preferences of the voters change due to processes of social change that cannot be controlled by political organizations. But </a:t>
            </a:r>
            <a:r>
              <a:rPr lang="en-GB" b="1" spc="60" dirty="0">
                <a:effectLst/>
              </a:rPr>
              <a:t>whether these changing preferences have political consequences</a:t>
            </a:r>
            <a:r>
              <a:rPr lang="en-GB" spc="60" dirty="0">
                <a:effectLst/>
              </a:rPr>
              <a:t> or not fundamentally </a:t>
            </a:r>
            <a:r>
              <a:rPr lang="en-GB" b="1" spc="60" dirty="0">
                <a:effectLst/>
              </a:rPr>
              <a:t>depends on their mobilization by political parties </a:t>
            </a:r>
            <a:endParaRPr lang="en-DE" b="1" spc="60" dirty="0"/>
          </a:p>
          <a:p>
            <a:pPr marL="774700" lvl="3" indent="-304800">
              <a:spcAft>
                <a:spcPts val="600"/>
              </a:spcAft>
              <a:buFont typeface="Courier New" panose="02070309020205020404" pitchFamily="49" charset="0"/>
              <a:buChar char="o"/>
            </a:pPr>
            <a:r>
              <a:rPr lang="en-DE" spc="60" dirty="0"/>
              <a:t>Political parties play an important role in </a:t>
            </a:r>
            <a:r>
              <a:rPr lang="en-DE" b="1" spc="60" dirty="0"/>
              <a:t>the cleavage formation </a:t>
            </a:r>
            <a:r>
              <a:rPr lang="en-DE" spc="60" dirty="0"/>
              <a:t>(Mair, 1990; Sartori, 1990)</a:t>
            </a:r>
          </a:p>
        </p:txBody>
      </p:sp>
      <p:sp>
        <p:nvSpPr>
          <p:cNvPr id="2" name="Text Placeholder 14">
            <a:extLst>
              <a:ext uri="{FF2B5EF4-FFF2-40B4-BE49-F238E27FC236}">
                <a16:creationId xmlns:a16="http://schemas.microsoft.com/office/drawing/2014/main" id="{8BD9F3D6-F15F-94E5-4D95-706827463E3E}"/>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13/16</a:t>
            </a:r>
          </a:p>
        </p:txBody>
      </p:sp>
    </p:spTree>
    <p:extLst>
      <p:ext uri="{BB962C8B-B14F-4D97-AF65-F5344CB8AC3E}">
        <p14:creationId xmlns:p14="http://schemas.microsoft.com/office/powerpoint/2010/main" val="1527538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4. Electoral choice, voter demand, and party supply		         wise 2023/2024</a:t>
            </a:r>
          </a:p>
        </p:txBody>
      </p:sp>
      <p:sp>
        <p:nvSpPr>
          <p:cNvPr id="9" name="TextBox 8">
            <a:extLst>
              <a:ext uri="{FF2B5EF4-FFF2-40B4-BE49-F238E27FC236}">
                <a16:creationId xmlns:a16="http://schemas.microsoft.com/office/drawing/2014/main" id="{D6C15F11-4CE5-3A29-305A-13560F8A6B9B}"/>
              </a:ext>
            </a:extLst>
          </p:cNvPr>
          <p:cNvSpPr txBox="1"/>
          <p:nvPr/>
        </p:nvSpPr>
        <p:spPr>
          <a:xfrm>
            <a:off x="367385" y="1732446"/>
            <a:ext cx="11463108" cy="4447371"/>
          </a:xfrm>
          <a:prstGeom prst="rect">
            <a:avLst/>
          </a:prstGeom>
          <a:noFill/>
        </p:spPr>
        <p:txBody>
          <a:bodyPr wrap="square">
            <a:spAutoFit/>
          </a:bodyPr>
          <a:lstStyle/>
          <a:p>
            <a:pPr>
              <a:spcAft>
                <a:spcPts val="600"/>
              </a:spcAft>
            </a:pPr>
            <a:r>
              <a:rPr lang="en-GB" sz="1700" spc="60" dirty="0">
                <a:effectLst/>
              </a:rPr>
              <a:t>The political mobilization of a latent structural potential by political parties provides dynamics of:</a:t>
            </a:r>
          </a:p>
          <a:p>
            <a:pPr marL="342900" indent="-342900">
              <a:spcAft>
                <a:spcPts val="600"/>
              </a:spcAft>
              <a:buFont typeface="+mj-lt"/>
              <a:buAutoNum type="arabicPeriod"/>
            </a:pPr>
            <a:r>
              <a:rPr lang="en-GB" sz="1700" spc="60" dirty="0">
                <a:effectLst/>
              </a:rPr>
              <a:t>The transformation of the basic structure of the political space in a given country and of </a:t>
            </a:r>
            <a:r>
              <a:rPr lang="en-GB" sz="1700" b="1" spc="60" dirty="0">
                <a:effectLst/>
              </a:rPr>
              <a:t>the parties’ positioning within the transforming space</a:t>
            </a:r>
            <a:r>
              <a:rPr lang="en-GB" sz="1700" spc="60" dirty="0">
                <a:effectLst/>
              </a:rPr>
              <a:t>. </a:t>
            </a:r>
          </a:p>
          <a:p>
            <a:pPr marL="342900" indent="-342900">
              <a:spcAft>
                <a:spcPts val="600"/>
              </a:spcAft>
              <a:buFont typeface="+mj-lt"/>
              <a:buAutoNum type="arabicPeriod"/>
            </a:pPr>
            <a:r>
              <a:rPr lang="en-GB" sz="1700" spc="60" dirty="0">
                <a:effectLst/>
              </a:rPr>
              <a:t>The political potentials (conflicts, issues and issue-specific preferences in the electorate) are articulated by the individual parties, i.e. the parties are </a:t>
            </a:r>
            <a:r>
              <a:rPr lang="en-GB" sz="1700" b="1" spc="60" dirty="0">
                <a:effectLst/>
              </a:rPr>
              <a:t>restructuring the space</a:t>
            </a:r>
            <a:r>
              <a:rPr lang="en-GB" sz="1700" spc="60" dirty="0">
                <a:effectLst/>
              </a:rPr>
              <a:t>. </a:t>
            </a:r>
          </a:p>
          <a:p>
            <a:pPr marL="342900" indent="-342900">
              <a:spcAft>
                <a:spcPts val="600"/>
              </a:spcAft>
              <a:buFont typeface="+mj-lt"/>
              <a:buAutoNum type="arabicPeriod"/>
            </a:pPr>
            <a:r>
              <a:rPr lang="en-GB" sz="1700" spc="60" dirty="0">
                <a:effectLst/>
              </a:rPr>
              <a:t>The individual parties are </a:t>
            </a:r>
            <a:r>
              <a:rPr lang="en-GB" sz="1700" b="1" spc="60" dirty="0">
                <a:effectLst/>
              </a:rPr>
              <a:t>repositioning themselves strategically </a:t>
            </a:r>
            <a:r>
              <a:rPr lang="en-GB" sz="1700" spc="60" dirty="0">
                <a:effectLst/>
              </a:rPr>
              <a:t>within the emerging dimensional structure of the space and their competitors – their adjustment is in response to the changing structure. </a:t>
            </a:r>
          </a:p>
          <a:p>
            <a:pPr marL="15875" lvl="1">
              <a:spcBef>
                <a:spcPts val="600"/>
              </a:spcBef>
              <a:spcAft>
                <a:spcPts val="600"/>
              </a:spcAft>
            </a:pPr>
            <a:r>
              <a:rPr lang="en-GB" sz="1700" spc="60" dirty="0"/>
              <a:t>T</a:t>
            </a:r>
            <a:r>
              <a:rPr lang="en-GB" sz="1700" spc="60" dirty="0">
                <a:effectLst/>
              </a:rPr>
              <a:t>he transformation of the basic structure</a:t>
            </a:r>
            <a:r>
              <a:rPr lang="en-GB" sz="1700" spc="60" dirty="0"/>
              <a:t> is usually </a:t>
            </a:r>
            <a:r>
              <a:rPr lang="en-GB" sz="1700" spc="60" dirty="0">
                <a:effectLst/>
              </a:rPr>
              <a:t>distinguished between </a:t>
            </a:r>
            <a:r>
              <a:rPr lang="en-GB" sz="1700" b="1" spc="60" dirty="0">
                <a:effectLst/>
              </a:rPr>
              <a:t>an economic dimension and a cultural dimension of the integration–demarcation divide</a:t>
            </a:r>
            <a:r>
              <a:rPr lang="en-GB" sz="1700" spc="60" dirty="0">
                <a:effectLst/>
              </a:rPr>
              <a:t>. </a:t>
            </a:r>
          </a:p>
          <a:p>
            <a:pPr marL="301625" lvl="1" indent="-285750">
              <a:spcAft>
                <a:spcPts val="600"/>
              </a:spcAft>
              <a:buFont typeface="Arial" panose="020B0604020202020204" pitchFamily="34" charset="0"/>
              <a:buChar char="•"/>
            </a:pPr>
            <a:r>
              <a:rPr lang="en-GB" sz="1700" spc="60" dirty="0">
                <a:effectLst/>
              </a:rPr>
              <a:t>Social economic dimension </a:t>
            </a:r>
          </a:p>
          <a:p>
            <a:pPr marL="758825" lvl="2" indent="-285750">
              <a:spcAft>
                <a:spcPts val="600"/>
              </a:spcAft>
              <a:buFont typeface="Courier New" panose="02070309020205020404" pitchFamily="49" charset="0"/>
              <a:buChar char="o"/>
            </a:pPr>
            <a:r>
              <a:rPr lang="en-GB" sz="1700" spc="60" dirty="0">
                <a:effectLst/>
              </a:rPr>
              <a:t>Social-economic policy, namely the regulation of market and construction of social protection by the state</a:t>
            </a:r>
          </a:p>
          <a:p>
            <a:pPr marL="301625" lvl="1" indent="-285750">
              <a:spcAft>
                <a:spcPts val="600"/>
              </a:spcAft>
              <a:buFont typeface="Arial" panose="020B0604020202020204" pitchFamily="34" charset="0"/>
              <a:buChar char="•"/>
            </a:pPr>
            <a:r>
              <a:rPr lang="en-GB" sz="1700" spc="60" dirty="0"/>
              <a:t>Cultural dimension </a:t>
            </a:r>
          </a:p>
          <a:p>
            <a:pPr marL="758825" lvl="2" indent="-285750">
              <a:spcAft>
                <a:spcPts val="600"/>
              </a:spcAft>
              <a:buFont typeface="Courier New" panose="02070309020205020404" pitchFamily="49" charset="0"/>
              <a:buChar char="o"/>
            </a:pPr>
            <a:r>
              <a:rPr lang="en-GB" sz="1700" spc="60" dirty="0"/>
              <a:t>Religion-related issues</a:t>
            </a:r>
          </a:p>
        </p:txBody>
      </p:sp>
      <p:sp>
        <p:nvSpPr>
          <p:cNvPr id="2" name="Text Placeholder 14">
            <a:extLst>
              <a:ext uri="{FF2B5EF4-FFF2-40B4-BE49-F238E27FC236}">
                <a16:creationId xmlns:a16="http://schemas.microsoft.com/office/drawing/2014/main" id="{FC4BB36C-E2EF-8873-6FA5-A620B9026E53}"/>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14/16</a:t>
            </a:r>
          </a:p>
        </p:txBody>
      </p:sp>
    </p:spTree>
    <p:extLst>
      <p:ext uri="{BB962C8B-B14F-4D97-AF65-F5344CB8AC3E}">
        <p14:creationId xmlns:p14="http://schemas.microsoft.com/office/powerpoint/2010/main" val="1034302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4. Electoral choice, voter demand, and party supply		         wise 2023/2024</a:t>
            </a:r>
          </a:p>
        </p:txBody>
      </p:sp>
      <p:sp>
        <p:nvSpPr>
          <p:cNvPr id="9" name="TextBox 8">
            <a:extLst>
              <a:ext uri="{FF2B5EF4-FFF2-40B4-BE49-F238E27FC236}">
                <a16:creationId xmlns:a16="http://schemas.microsoft.com/office/drawing/2014/main" id="{D6C15F11-4CE5-3A29-305A-13560F8A6B9B}"/>
              </a:ext>
            </a:extLst>
          </p:cNvPr>
          <p:cNvSpPr txBox="1"/>
          <p:nvPr/>
        </p:nvSpPr>
        <p:spPr>
          <a:xfrm>
            <a:off x="502347" y="1600965"/>
            <a:ext cx="10887284" cy="2046714"/>
          </a:xfrm>
          <a:prstGeom prst="rect">
            <a:avLst/>
          </a:prstGeom>
          <a:noFill/>
        </p:spPr>
        <p:txBody>
          <a:bodyPr wrap="square">
            <a:spAutoFit/>
          </a:bodyPr>
          <a:lstStyle/>
          <a:p>
            <a:r>
              <a:rPr lang="en-US" sz="1700" b="1" u="sng" spc="60" dirty="0"/>
              <a:t>THE MECHANISM OF SUPPLY- AND DEMAND-SIDE FACTORS IN ELECTORAL COMPETITION</a:t>
            </a:r>
          </a:p>
          <a:p>
            <a:pPr marL="285750" indent="-285750">
              <a:spcBef>
                <a:spcPts val="1200"/>
              </a:spcBef>
              <a:spcAft>
                <a:spcPts val="600"/>
              </a:spcAft>
              <a:buFont typeface="Arial" panose="020B0604020202020204" pitchFamily="34" charset="0"/>
              <a:buChar char="•"/>
            </a:pPr>
            <a:r>
              <a:rPr lang="en-US" sz="1700" spc="60" dirty="0"/>
              <a:t>Ivarsflaten (2008)’s findings suggested that no populist right party performed well in elections around 2002 without </a:t>
            </a:r>
            <a:r>
              <a:rPr lang="en-US" sz="1700" spc="60" dirty="0" err="1"/>
              <a:t>mobilising</a:t>
            </a:r>
            <a:r>
              <a:rPr lang="en-US" sz="1700" spc="60" dirty="0"/>
              <a:t> grievances over immigration. Several examples of radical right parties experiencing electoral success without </a:t>
            </a:r>
            <a:r>
              <a:rPr lang="en-US" sz="1700" spc="60" dirty="0" err="1"/>
              <a:t>mobilising</a:t>
            </a:r>
            <a:r>
              <a:rPr lang="en-US" sz="1700" spc="60" dirty="0"/>
              <a:t> grievances over economic changes or political elitism and corruption</a:t>
            </a:r>
          </a:p>
          <a:p>
            <a:pPr marL="285750" indent="-285750">
              <a:spcBef>
                <a:spcPts val="1200"/>
              </a:spcBef>
              <a:spcAft>
                <a:spcPts val="600"/>
              </a:spcAft>
              <a:buFont typeface="Arial" panose="020B0604020202020204" pitchFamily="34" charset="0"/>
              <a:buChar char="•"/>
            </a:pPr>
            <a:r>
              <a:rPr lang="en-US" sz="1700" spc="60" dirty="0"/>
              <a:t>The evolution of German party system change</a:t>
            </a:r>
          </a:p>
        </p:txBody>
      </p:sp>
      <p:pic>
        <p:nvPicPr>
          <p:cNvPr id="22" name="Picture 21" descr="A diagram of a graph&#10;&#10;Description automatically generated">
            <a:extLst>
              <a:ext uri="{FF2B5EF4-FFF2-40B4-BE49-F238E27FC236}">
                <a16:creationId xmlns:a16="http://schemas.microsoft.com/office/drawing/2014/main" id="{7B834A82-2295-E108-824E-2A077B3986F9}"/>
              </a:ext>
            </a:extLst>
          </p:cNvPr>
          <p:cNvPicPr>
            <a:picLocks noChangeAspect="1"/>
          </p:cNvPicPr>
          <p:nvPr/>
        </p:nvPicPr>
        <p:blipFill>
          <a:blip r:embed="rId2"/>
          <a:stretch>
            <a:fillRect/>
          </a:stretch>
        </p:blipFill>
        <p:spPr>
          <a:xfrm>
            <a:off x="711200" y="3833347"/>
            <a:ext cx="5842000" cy="2397173"/>
          </a:xfrm>
          <a:prstGeom prst="rect">
            <a:avLst/>
          </a:prstGeom>
        </p:spPr>
      </p:pic>
      <p:sp>
        <p:nvSpPr>
          <p:cNvPr id="4" name="Text Placeholder 14">
            <a:extLst>
              <a:ext uri="{FF2B5EF4-FFF2-40B4-BE49-F238E27FC236}">
                <a16:creationId xmlns:a16="http://schemas.microsoft.com/office/drawing/2014/main" id="{1F9ACCAB-228F-6B98-8ECD-7A67B2127009}"/>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15/16</a:t>
            </a:r>
          </a:p>
        </p:txBody>
      </p:sp>
    </p:spTree>
    <p:extLst>
      <p:ext uri="{BB962C8B-B14F-4D97-AF65-F5344CB8AC3E}">
        <p14:creationId xmlns:p14="http://schemas.microsoft.com/office/powerpoint/2010/main" val="56987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A47D73-4B3A-D2C1-A8C4-E9F313A49F9B}"/>
              </a:ext>
            </a:extLst>
          </p:cNvPr>
          <p:cNvSpPr txBox="1">
            <a:spLocks/>
          </p:cNvSpPr>
          <p:nvPr/>
        </p:nvSpPr>
        <p:spPr>
          <a:xfrm>
            <a:off x="4108324" y="578919"/>
            <a:ext cx="4427624" cy="610788"/>
          </a:xfrm>
          <a:prstGeom prst="rect">
            <a:avLst/>
          </a:prstGeom>
        </p:spPr>
        <p:txBody>
          <a:bodyPr/>
          <a:lstStyle>
            <a:lvl1pPr algn="l" defTabSz="815557" rtl="0" eaLnBrk="1" latinLnBrk="0" hangingPunct="1">
              <a:lnSpc>
                <a:spcPct val="90000"/>
              </a:lnSpc>
              <a:spcBef>
                <a:spcPct val="0"/>
              </a:spcBef>
              <a:buNone/>
              <a:defRPr sz="3925" kern="1200">
                <a:solidFill>
                  <a:schemeClr val="tx1"/>
                </a:solidFill>
                <a:latin typeface="+mj-lt"/>
                <a:ea typeface="+mj-ea"/>
                <a:cs typeface="+mj-cs"/>
              </a:defRPr>
            </a:lvl1pPr>
          </a:lstStyle>
          <a:p>
            <a:r>
              <a:rPr lang="de-DE" sz="4200" b="1" spc="80">
                <a:cs typeface="Calibri" panose="020F0502020204030204" pitchFamily="34" charset="0"/>
              </a:rPr>
              <a:t>INTRODUCTION</a:t>
            </a:r>
          </a:p>
        </p:txBody>
      </p:sp>
      <p:sp>
        <p:nvSpPr>
          <p:cNvPr id="5" name="Title 1">
            <a:extLst>
              <a:ext uri="{FF2B5EF4-FFF2-40B4-BE49-F238E27FC236}">
                <a16:creationId xmlns:a16="http://schemas.microsoft.com/office/drawing/2014/main" id="{746843DB-76E4-63FE-5DFA-DA16D72B9CC0}"/>
              </a:ext>
            </a:extLst>
          </p:cNvPr>
          <p:cNvSpPr txBox="1">
            <a:spLocks/>
          </p:cNvSpPr>
          <p:nvPr/>
        </p:nvSpPr>
        <p:spPr>
          <a:xfrm>
            <a:off x="1398182" y="1504145"/>
            <a:ext cx="10667446" cy="1333828"/>
          </a:xfrm>
          <a:prstGeom prst="rect">
            <a:avLst/>
          </a:prstGeom>
        </p:spPr>
        <p:txBody>
          <a:bodyPr/>
          <a:lstStyle>
            <a:lvl1pPr algn="l" defTabSz="815557" rtl="0" eaLnBrk="1" latinLnBrk="0" hangingPunct="1">
              <a:lnSpc>
                <a:spcPct val="90000"/>
              </a:lnSpc>
              <a:spcBef>
                <a:spcPct val="0"/>
              </a:spcBef>
              <a:buNone/>
              <a:defRPr sz="2800" b="1" kern="1200">
                <a:solidFill>
                  <a:schemeClr val="bg1"/>
                </a:solidFill>
                <a:latin typeface="+mj-lt"/>
                <a:ea typeface="+mj-ea"/>
                <a:cs typeface="+mj-cs"/>
              </a:defRPr>
            </a:lvl1pPr>
          </a:lstStyle>
          <a:p>
            <a:pPr>
              <a:lnSpc>
                <a:spcPct val="100000"/>
              </a:lnSpc>
              <a:spcAft>
                <a:spcPts val="400"/>
              </a:spcAft>
            </a:pPr>
            <a:r>
              <a:rPr lang="en-US" sz="1200" b="1" i="0" spc="50" dirty="0">
                <a:solidFill>
                  <a:schemeClr val="tx1"/>
                </a:solidFill>
                <a:effectLst/>
                <a:latin typeface="+mn-lt"/>
              </a:rPr>
              <a:t>Doctoral researcher </a:t>
            </a:r>
            <a:r>
              <a:rPr lang="en-US" sz="1200" b="0" i="0" spc="50" dirty="0">
                <a:solidFill>
                  <a:schemeClr val="tx1"/>
                </a:solidFill>
                <a:effectLst/>
                <a:latin typeface="+mn-lt"/>
              </a:rPr>
              <a:t>at the Chair of Comparative Political Science, GSI, LMU Munich, Germany</a:t>
            </a:r>
            <a:endParaRPr lang="en-US" sz="1200" b="0" spc="50" dirty="0">
              <a:solidFill>
                <a:schemeClr val="tx1"/>
              </a:solidFill>
              <a:latin typeface="+mn-lt"/>
            </a:endParaRPr>
          </a:p>
          <a:p>
            <a:pPr marL="285750" indent="-285750">
              <a:lnSpc>
                <a:spcPct val="100000"/>
              </a:lnSpc>
              <a:spcAft>
                <a:spcPts val="400"/>
              </a:spcAft>
              <a:buFont typeface="Arial" panose="020B0604020202020204" pitchFamily="34" charset="0"/>
              <a:buChar char="•"/>
            </a:pPr>
            <a:r>
              <a:rPr lang="en-US" sz="1200" b="0" spc="50" dirty="0">
                <a:solidFill>
                  <a:schemeClr val="tx1"/>
                </a:solidFill>
                <a:latin typeface="+mn-lt"/>
              </a:rPr>
              <a:t>Since</a:t>
            </a:r>
            <a:r>
              <a:rPr lang="en-US" sz="1200" b="0" i="0" spc="50" dirty="0">
                <a:solidFill>
                  <a:schemeClr val="tx1"/>
                </a:solidFill>
                <a:effectLst/>
                <a:latin typeface="+mn-lt"/>
              </a:rPr>
              <a:t> April 2022</a:t>
            </a:r>
            <a:endParaRPr lang="en-US" sz="1200" spc="50" dirty="0">
              <a:solidFill>
                <a:schemeClr val="tx1"/>
              </a:solidFill>
              <a:latin typeface="+mn-lt"/>
            </a:endParaRPr>
          </a:p>
          <a:p>
            <a:pPr marL="285750" indent="-285750">
              <a:lnSpc>
                <a:spcPct val="100000"/>
              </a:lnSpc>
              <a:spcAft>
                <a:spcPts val="400"/>
              </a:spcAft>
              <a:buFont typeface="Arial" panose="020B0604020202020204" pitchFamily="34" charset="0"/>
              <a:buChar char="•"/>
            </a:pPr>
            <a:r>
              <a:rPr lang="en-US" sz="1200" b="0" i="0" spc="50" dirty="0">
                <a:solidFill>
                  <a:schemeClr val="tx1"/>
                </a:solidFill>
                <a:effectLst/>
                <a:latin typeface="+mn-lt"/>
              </a:rPr>
              <a:t>Teaching BA courses in Democratic Consolidation and Backsliding (2022), Party Politics and Party System in Germany (2023 &amp; 2024), and Comparative Politics in Authoritarian Regime (schedule for summer 2024)</a:t>
            </a:r>
            <a:endParaRPr lang="en-US" sz="1200" spc="50" dirty="0">
              <a:solidFill>
                <a:schemeClr val="tx1"/>
              </a:solidFill>
              <a:latin typeface="+mn-lt"/>
            </a:endParaRPr>
          </a:p>
        </p:txBody>
      </p:sp>
      <p:pic>
        <p:nvPicPr>
          <p:cNvPr id="7" name="Graphic 6" descr="Graduation cap with solid fill">
            <a:extLst>
              <a:ext uri="{FF2B5EF4-FFF2-40B4-BE49-F238E27FC236}">
                <a16:creationId xmlns:a16="http://schemas.microsoft.com/office/drawing/2014/main" id="{4325B5BF-BA2E-550C-463B-19BFD2A489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4819" y="1226216"/>
            <a:ext cx="1026042" cy="1026042"/>
          </a:xfrm>
          <a:prstGeom prst="rect">
            <a:avLst/>
          </a:prstGeom>
        </p:spPr>
      </p:pic>
      <p:pic>
        <p:nvPicPr>
          <p:cNvPr id="8" name="Graphic 7" descr="Graduation cap with solid fill">
            <a:extLst>
              <a:ext uri="{FF2B5EF4-FFF2-40B4-BE49-F238E27FC236}">
                <a16:creationId xmlns:a16="http://schemas.microsoft.com/office/drawing/2014/main" id="{6552A24C-6374-C59F-40B3-6341A4B753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7730" y="2287215"/>
            <a:ext cx="1026042" cy="1026042"/>
          </a:xfrm>
          <a:prstGeom prst="rect">
            <a:avLst/>
          </a:prstGeom>
        </p:spPr>
      </p:pic>
      <p:sp>
        <p:nvSpPr>
          <p:cNvPr id="9" name="Title 1">
            <a:extLst>
              <a:ext uri="{FF2B5EF4-FFF2-40B4-BE49-F238E27FC236}">
                <a16:creationId xmlns:a16="http://schemas.microsoft.com/office/drawing/2014/main" id="{4925E82D-C41B-B82A-41B8-111F71D924E2}"/>
              </a:ext>
            </a:extLst>
          </p:cNvPr>
          <p:cNvSpPr txBox="1">
            <a:spLocks/>
          </p:cNvSpPr>
          <p:nvPr/>
        </p:nvSpPr>
        <p:spPr>
          <a:xfrm>
            <a:off x="1398181" y="2546401"/>
            <a:ext cx="10667446" cy="942752"/>
          </a:xfrm>
          <a:prstGeom prst="rect">
            <a:avLst/>
          </a:prstGeom>
        </p:spPr>
        <p:txBody>
          <a:bodyPr/>
          <a:lstStyle>
            <a:lvl1pPr algn="l" defTabSz="815557" rtl="0" eaLnBrk="1" latinLnBrk="0" hangingPunct="1">
              <a:lnSpc>
                <a:spcPct val="90000"/>
              </a:lnSpc>
              <a:spcBef>
                <a:spcPct val="0"/>
              </a:spcBef>
              <a:buNone/>
              <a:defRPr sz="2800" b="1" kern="1200">
                <a:solidFill>
                  <a:schemeClr val="bg1"/>
                </a:solidFill>
                <a:latin typeface="+mj-lt"/>
                <a:ea typeface="+mj-ea"/>
                <a:cs typeface="+mj-cs"/>
              </a:defRPr>
            </a:lvl1pPr>
          </a:lstStyle>
          <a:p>
            <a:pPr>
              <a:lnSpc>
                <a:spcPct val="100000"/>
              </a:lnSpc>
              <a:spcAft>
                <a:spcPts val="400"/>
              </a:spcAft>
            </a:pPr>
            <a:r>
              <a:rPr lang="en-US" sz="1200" b="1" i="0" spc="50" dirty="0">
                <a:solidFill>
                  <a:schemeClr val="tx1"/>
                </a:solidFill>
                <a:effectLst/>
                <a:latin typeface="+mn-lt"/>
              </a:rPr>
              <a:t>Guest lecturer </a:t>
            </a:r>
            <a:r>
              <a:rPr lang="en-US" sz="1200" b="0" i="0" spc="50" dirty="0">
                <a:solidFill>
                  <a:schemeClr val="tx1"/>
                </a:solidFill>
                <a:effectLst/>
                <a:latin typeface="+mn-lt"/>
              </a:rPr>
              <a:t>at Department of Governance, </a:t>
            </a:r>
            <a:r>
              <a:rPr lang="en-US" sz="1200" b="0" spc="50" dirty="0">
                <a:solidFill>
                  <a:schemeClr val="tx1"/>
                </a:solidFill>
                <a:latin typeface="+mn-lt"/>
              </a:rPr>
              <a:t>Faculty of Political Science, Chulalongkorn </a:t>
            </a:r>
            <a:r>
              <a:rPr lang="en-US" sz="1200" b="0" i="0" spc="50" dirty="0">
                <a:solidFill>
                  <a:schemeClr val="tx1"/>
                </a:solidFill>
                <a:effectLst/>
                <a:latin typeface="+mn-lt"/>
              </a:rPr>
              <a:t>University, Thailand</a:t>
            </a:r>
            <a:endParaRPr lang="en-US" sz="1200" b="0" spc="50" dirty="0">
              <a:solidFill>
                <a:schemeClr val="tx1"/>
              </a:solidFill>
              <a:latin typeface="+mn-lt"/>
            </a:endParaRPr>
          </a:p>
          <a:p>
            <a:pPr marL="285750" indent="-285750">
              <a:lnSpc>
                <a:spcPct val="100000"/>
              </a:lnSpc>
              <a:spcAft>
                <a:spcPts val="400"/>
              </a:spcAft>
              <a:buFont typeface="Arial" panose="020B0604020202020204" pitchFamily="34" charset="0"/>
              <a:buChar char="•"/>
            </a:pPr>
            <a:r>
              <a:rPr lang="en-US" sz="1200" b="0" i="0" spc="50" dirty="0">
                <a:solidFill>
                  <a:schemeClr val="tx1"/>
                </a:solidFill>
                <a:effectLst/>
                <a:latin typeface="+mn-lt"/>
              </a:rPr>
              <a:t>September 2023</a:t>
            </a:r>
            <a:endParaRPr lang="en-US" sz="1200" spc="50" dirty="0">
              <a:solidFill>
                <a:schemeClr val="tx1"/>
              </a:solidFill>
              <a:latin typeface="+mn-lt"/>
            </a:endParaRPr>
          </a:p>
          <a:p>
            <a:pPr marL="285750" indent="-285750">
              <a:lnSpc>
                <a:spcPct val="100000"/>
              </a:lnSpc>
              <a:spcAft>
                <a:spcPts val="400"/>
              </a:spcAft>
              <a:buFont typeface="Arial" panose="020B0604020202020204" pitchFamily="34" charset="0"/>
              <a:buChar char="•"/>
            </a:pPr>
            <a:r>
              <a:rPr lang="en-US" sz="1200" b="0" i="0" spc="50" dirty="0">
                <a:solidFill>
                  <a:schemeClr val="tx1"/>
                </a:solidFill>
                <a:effectLst/>
                <a:latin typeface="+mn-lt"/>
              </a:rPr>
              <a:t>Teaching BA and MA courses in Comparative Democracy in Europe and Comparative Party Politics in Europe, as well as leading a PhD seminar in Political Parties in Western Europe</a:t>
            </a:r>
            <a:endParaRPr lang="en-US" sz="1200" spc="50" dirty="0">
              <a:solidFill>
                <a:schemeClr val="tx1"/>
              </a:solidFill>
              <a:latin typeface="+mn-lt"/>
            </a:endParaRPr>
          </a:p>
        </p:txBody>
      </p:sp>
      <p:pic>
        <p:nvPicPr>
          <p:cNvPr id="11" name="Picture 10" descr="A circular maze with a flag and a blue flag&#10;&#10;Description automatically generated">
            <a:extLst>
              <a:ext uri="{FF2B5EF4-FFF2-40B4-BE49-F238E27FC236}">
                <a16:creationId xmlns:a16="http://schemas.microsoft.com/office/drawing/2014/main" id="{D32C3F92-3995-EF12-E14C-AAAB07BC754E}"/>
              </a:ext>
            </a:extLst>
          </p:cNvPr>
          <p:cNvPicPr>
            <a:picLocks noChangeAspect="1"/>
          </p:cNvPicPr>
          <p:nvPr/>
        </p:nvPicPr>
        <p:blipFill>
          <a:blip r:embed="rId4"/>
          <a:stretch>
            <a:fillRect/>
          </a:stretch>
        </p:blipFill>
        <p:spPr>
          <a:xfrm>
            <a:off x="275628" y="4454693"/>
            <a:ext cx="1127718" cy="632097"/>
          </a:xfrm>
          <a:prstGeom prst="rect">
            <a:avLst/>
          </a:prstGeom>
        </p:spPr>
      </p:pic>
      <p:sp>
        <p:nvSpPr>
          <p:cNvPr id="12" name="Title 1">
            <a:extLst>
              <a:ext uri="{FF2B5EF4-FFF2-40B4-BE49-F238E27FC236}">
                <a16:creationId xmlns:a16="http://schemas.microsoft.com/office/drawing/2014/main" id="{F4D350B8-CF45-3FB9-F24B-CDB4A9C941BE}"/>
              </a:ext>
            </a:extLst>
          </p:cNvPr>
          <p:cNvSpPr txBox="1">
            <a:spLocks/>
          </p:cNvSpPr>
          <p:nvPr/>
        </p:nvSpPr>
        <p:spPr>
          <a:xfrm>
            <a:off x="1398182" y="4543562"/>
            <a:ext cx="10667446" cy="942752"/>
          </a:xfrm>
          <a:prstGeom prst="rect">
            <a:avLst/>
          </a:prstGeom>
        </p:spPr>
        <p:txBody>
          <a:bodyPr/>
          <a:lstStyle>
            <a:lvl1pPr algn="l" defTabSz="815557" rtl="0" eaLnBrk="1" latinLnBrk="0" hangingPunct="1">
              <a:lnSpc>
                <a:spcPct val="90000"/>
              </a:lnSpc>
              <a:spcBef>
                <a:spcPct val="0"/>
              </a:spcBef>
              <a:buNone/>
              <a:defRPr sz="2800" b="1" kern="1200">
                <a:solidFill>
                  <a:schemeClr val="bg1"/>
                </a:solidFill>
                <a:latin typeface="+mj-lt"/>
                <a:ea typeface="+mj-ea"/>
                <a:cs typeface="+mj-cs"/>
              </a:defRPr>
            </a:lvl1pPr>
          </a:lstStyle>
          <a:p>
            <a:pPr>
              <a:lnSpc>
                <a:spcPct val="100000"/>
              </a:lnSpc>
              <a:spcAft>
                <a:spcPts val="400"/>
              </a:spcAft>
            </a:pPr>
            <a:r>
              <a:rPr lang="en-US" sz="1200" b="1" i="0" spc="50" dirty="0">
                <a:solidFill>
                  <a:schemeClr val="tx1"/>
                </a:solidFill>
                <a:effectLst/>
                <a:latin typeface="+mn-lt"/>
              </a:rPr>
              <a:t>Paid trainee (Schuman Traineeship </a:t>
            </a:r>
            <a:r>
              <a:rPr lang="en-US" sz="1200" b="1" i="0" spc="50" dirty="0" err="1">
                <a:solidFill>
                  <a:schemeClr val="tx1"/>
                </a:solidFill>
                <a:effectLst/>
                <a:latin typeface="+mn-lt"/>
              </a:rPr>
              <a:t>programme</a:t>
            </a:r>
            <a:r>
              <a:rPr lang="en-US" sz="1200" b="1" i="0" spc="50" dirty="0">
                <a:solidFill>
                  <a:schemeClr val="tx1"/>
                </a:solidFill>
                <a:effectLst/>
                <a:latin typeface="+mn-lt"/>
              </a:rPr>
              <a:t>) </a:t>
            </a:r>
            <a:r>
              <a:rPr lang="en-US" sz="1200" b="0" i="0" spc="50" dirty="0">
                <a:solidFill>
                  <a:schemeClr val="tx1"/>
                </a:solidFill>
                <a:effectLst/>
                <a:latin typeface="+mn-lt"/>
              </a:rPr>
              <a:t>at the European Parliament, Brussels, Belgium</a:t>
            </a:r>
            <a:endParaRPr lang="en-US" sz="1200" b="0" spc="50" dirty="0">
              <a:solidFill>
                <a:schemeClr val="tx1"/>
              </a:solidFill>
              <a:latin typeface="+mn-lt"/>
            </a:endParaRPr>
          </a:p>
          <a:p>
            <a:pPr marL="285750" indent="-285750">
              <a:lnSpc>
                <a:spcPct val="100000"/>
              </a:lnSpc>
              <a:spcAft>
                <a:spcPts val="400"/>
              </a:spcAft>
              <a:buFont typeface="Arial" panose="020B0604020202020204" pitchFamily="34" charset="0"/>
              <a:buChar char="•"/>
            </a:pPr>
            <a:r>
              <a:rPr lang="en-US" sz="1200" b="0" i="0" spc="50" dirty="0">
                <a:solidFill>
                  <a:schemeClr val="tx1"/>
                </a:solidFill>
                <a:effectLst/>
                <a:latin typeface="+mn-lt"/>
              </a:rPr>
              <a:t>October 2021-February 2022</a:t>
            </a:r>
            <a:endParaRPr lang="en-US" sz="1200" spc="50" dirty="0">
              <a:solidFill>
                <a:schemeClr val="tx1"/>
              </a:solidFill>
              <a:latin typeface="+mn-lt"/>
            </a:endParaRPr>
          </a:p>
          <a:p>
            <a:pPr marL="285750" indent="-285750">
              <a:lnSpc>
                <a:spcPct val="100000"/>
              </a:lnSpc>
              <a:spcAft>
                <a:spcPts val="400"/>
              </a:spcAft>
              <a:buFont typeface="Arial" panose="020B0604020202020204" pitchFamily="34" charset="0"/>
              <a:buChar char="•"/>
            </a:pPr>
            <a:r>
              <a:rPr lang="en-US" sz="1200" b="0" i="0" spc="50" dirty="0">
                <a:solidFill>
                  <a:schemeClr val="tx1"/>
                </a:solidFill>
                <a:effectLst/>
                <a:latin typeface="+mn-lt"/>
              </a:rPr>
              <a:t>Unit for Asia, Australia, and New Zealand, Directorate-General for External Policies of the Union (DG-EXPO)</a:t>
            </a:r>
            <a:endParaRPr lang="en-US" sz="1200" spc="50" dirty="0">
              <a:solidFill>
                <a:schemeClr val="tx1"/>
              </a:solidFill>
              <a:latin typeface="+mn-lt"/>
            </a:endParaRPr>
          </a:p>
        </p:txBody>
      </p:sp>
      <p:pic>
        <p:nvPicPr>
          <p:cNvPr id="15" name="Graphic 14" descr="Graduation cap with solid fill">
            <a:extLst>
              <a:ext uri="{FF2B5EF4-FFF2-40B4-BE49-F238E27FC236}">
                <a16:creationId xmlns:a16="http://schemas.microsoft.com/office/drawing/2014/main" id="{5792935C-0996-BF3C-62C8-2256B8264A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7576" y="5187712"/>
            <a:ext cx="1026042" cy="1026042"/>
          </a:xfrm>
          <a:prstGeom prst="rect">
            <a:avLst/>
          </a:prstGeom>
        </p:spPr>
      </p:pic>
      <p:sp>
        <p:nvSpPr>
          <p:cNvPr id="16" name="Title 1">
            <a:extLst>
              <a:ext uri="{FF2B5EF4-FFF2-40B4-BE49-F238E27FC236}">
                <a16:creationId xmlns:a16="http://schemas.microsoft.com/office/drawing/2014/main" id="{FC5F39A2-DCEF-2E43-904D-BC5060341371}"/>
              </a:ext>
            </a:extLst>
          </p:cNvPr>
          <p:cNvSpPr txBox="1">
            <a:spLocks/>
          </p:cNvSpPr>
          <p:nvPr/>
        </p:nvSpPr>
        <p:spPr>
          <a:xfrm>
            <a:off x="1398182" y="5476778"/>
            <a:ext cx="10667446" cy="942752"/>
          </a:xfrm>
          <a:prstGeom prst="rect">
            <a:avLst/>
          </a:prstGeom>
        </p:spPr>
        <p:txBody>
          <a:bodyPr/>
          <a:lstStyle>
            <a:lvl1pPr algn="l" defTabSz="815557" rtl="0" eaLnBrk="1" latinLnBrk="0" hangingPunct="1">
              <a:lnSpc>
                <a:spcPct val="90000"/>
              </a:lnSpc>
              <a:spcBef>
                <a:spcPct val="0"/>
              </a:spcBef>
              <a:buNone/>
              <a:defRPr sz="2800" b="1" kern="1200">
                <a:solidFill>
                  <a:schemeClr val="bg1"/>
                </a:solidFill>
                <a:latin typeface="+mj-lt"/>
                <a:ea typeface="+mj-ea"/>
                <a:cs typeface="+mj-cs"/>
              </a:defRPr>
            </a:lvl1pPr>
          </a:lstStyle>
          <a:p>
            <a:pPr>
              <a:lnSpc>
                <a:spcPct val="100000"/>
              </a:lnSpc>
              <a:spcAft>
                <a:spcPts val="400"/>
              </a:spcAft>
            </a:pPr>
            <a:r>
              <a:rPr lang="en-US" sz="1200" b="1" i="0" spc="50" dirty="0">
                <a:solidFill>
                  <a:schemeClr val="tx1"/>
                </a:solidFill>
                <a:effectLst/>
                <a:latin typeface="+mn-lt"/>
              </a:rPr>
              <a:t>Joint Master of Arts in European Politics and Society (EPS) with Erasmus Mundus Scholarship</a:t>
            </a:r>
            <a:endParaRPr lang="en-US" sz="1200" spc="50" dirty="0">
              <a:solidFill>
                <a:schemeClr val="tx1"/>
              </a:solidFill>
              <a:effectLst/>
              <a:latin typeface="+mn-lt"/>
            </a:endParaRPr>
          </a:p>
          <a:p>
            <a:pPr marL="285750" indent="-285750">
              <a:lnSpc>
                <a:spcPct val="100000"/>
              </a:lnSpc>
              <a:spcAft>
                <a:spcPts val="400"/>
              </a:spcAft>
              <a:buFont typeface="Arial" panose="020B0604020202020204" pitchFamily="34" charset="0"/>
              <a:buChar char="•"/>
            </a:pPr>
            <a:r>
              <a:rPr lang="en-US" sz="1200" b="0" i="0" spc="50" dirty="0">
                <a:solidFill>
                  <a:schemeClr val="tx1"/>
                </a:solidFill>
                <a:effectLst/>
                <a:latin typeface="+mn-lt"/>
              </a:rPr>
              <a:t>October 2019-September 2021 (graduated with distinction)</a:t>
            </a:r>
            <a:endParaRPr lang="en-US" sz="1200" spc="50" dirty="0">
              <a:solidFill>
                <a:schemeClr val="tx1"/>
              </a:solidFill>
              <a:latin typeface="+mn-lt"/>
            </a:endParaRPr>
          </a:p>
          <a:p>
            <a:pPr marL="285750" indent="-285750">
              <a:lnSpc>
                <a:spcPct val="100000"/>
              </a:lnSpc>
              <a:spcAft>
                <a:spcPts val="400"/>
              </a:spcAft>
              <a:buFont typeface="Arial" panose="020B0604020202020204" pitchFamily="34" charset="0"/>
              <a:buChar char="•"/>
            </a:pPr>
            <a:r>
              <a:rPr lang="en-US" sz="1200" b="0" i="0" spc="50" dirty="0">
                <a:solidFill>
                  <a:schemeClr val="tx1"/>
                </a:solidFill>
                <a:effectLst/>
                <a:latin typeface="+mn-lt"/>
              </a:rPr>
              <a:t>Research track: Charles University, Leiden University, and </a:t>
            </a:r>
            <a:r>
              <a:rPr lang="en-US" sz="1200" b="0" i="0" spc="50" dirty="0" err="1">
                <a:solidFill>
                  <a:schemeClr val="tx1"/>
                </a:solidFill>
                <a:effectLst/>
                <a:latin typeface="+mn-lt"/>
              </a:rPr>
              <a:t>Pompeu</a:t>
            </a:r>
            <a:r>
              <a:rPr lang="en-US" sz="1200" b="0" i="0" spc="50" dirty="0">
                <a:solidFill>
                  <a:schemeClr val="tx1"/>
                </a:solidFill>
                <a:effectLst/>
                <a:latin typeface="+mn-lt"/>
              </a:rPr>
              <a:t> </a:t>
            </a:r>
            <a:r>
              <a:rPr lang="en-US" sz="1200" b="0" i="0" spc="50" dirty="0" err="1">
                <a:solidFill>
                  <a:schemeClr val="tx1"/>
                </a:solidFill>
                <a:effectLst/>
                <a:latin typeface="+mn-lt"/>
              </a:rPr>
              <a:t>Fabra</a:t>
            </a:r>
            <a:r>
              <a:rPr lang="en-US" sz="1200" b="0" i="0" spc="50" dirty="0">
                <a:solidFill>
                  <a:schemeClr val="tx1"/>
                </a:solidFill>
                <a:effectLst/>
                <a:latin typeface="+mn-lt"/>
              </a:rPr>
              <a:t> University (UPF)</a:t>
            </a:r>
            <a:endParaRPr lang="en-US" sz="1200" spc="50" dirty="0">
              <a:solidFill>
                <a:schemeClr val="tx1"/>
              </a:solidFill>
              <a:latin typeface="+mn-lt"/>
            </a:endParaRPr>
          </a:p>
          <a:p>
            <a:pPr marL="285750" indent="-285750">
              <a:lnSpc>
                <a:spcPct val="100000"/>
              </a:lnSpc>
              <a:spcAft>
                <a:spcPts val="400"/>
              </a:spcAft>
              <a:buFont typeface="Arial" panose="020B0604020202020204" pitchFamily="34" charset="0"/>
              <a:buChar char="•"/>
            </a:pPr>
            <a:r>
              <a:rPr lang="en-US" sz="1200" b="0" i="0" spc="50" dirty="0">
                <a:solidFill>
                  <a:schemeClr val="tx1"/>
                </a:solidFill>
                <a:effectLst/>
                <a:latin typeface="+mn-lt"/>
              </a:rPr>
              <a:t>Thesis: Assessing </a:t>
            </a:r>
            <a:r>
              <a:rPr lang="en-US" sz="1200" b="0" i="0" spc="50" dirty="0" err="1">
                <a:solidFill>
                  <a:schemeClr val="tx1"/>
                </a:solidFill>
                <a:effectLst/>
                <a:latin typeface="+mn-lt"/>
              </a:rPr>
              <a:t>polarisation</a:t>
            </a:r>
            <a:r>
              <a:rPr lang="en-US" sz="1200" b="0" i="0" spc="50" dirty="0">
                <a:solidFill>
                  <a:schemeClr val="tx1"/>
                </a:solidFill>
                <a:effectLst/>
                <a:latin typeface="+mn-lt"/>
              </a:rPr>
              <a:t> and party system </a:t>
            </a:r>
            <a:r>
              <a:rPr lang="en-US" sz="1200" b="0" i="0" spc="50" dirty="0" err="1">
                <a:solidFill>
                  <a:schemeClr val="tx1"/>
                </a:solidFill>
                <a:effectLst/>
                <a:latin typeface="+mn-lt"/>
              </a:rPr>
              <a:t>deinstitutionalisation</a:t>
            </a:r>
            <a:r>
              <a:rPr lang="en-US" sz="1200" b="0" i="0" spc="50" dirty="0">
                <a:solidFill>
                  <a:schemeClr val="tx1"/>
                </a:solidFill>
                <a:effectLst/>
                <a:latin typeface="+mn-lt"/>
              </a:rPr>
              <a:t> in multiparty Western Europe between 1998 and 2018 (9.2 out of 10)</a:t>
            </a:r>
            <a:endParaRPr lang="en-US" sz="1200" spc="50" dirty="0">
              <a:solidFill>
                <a:schemeClr val="tx1"/>
              </a:solidFill>
              <a:latin typeface="+mn-lt"/>
            </a:endParaRPr>
          </a:p>
        </p:txBody>
      </p:sp>
      <p:pic>
        <p:nvPicPr>
          <p:cNvPr id="2" name="Graphic 1" descr="Graduation cap with solid fill">
            <a:extLst>
              <a:ext uri="{FF2B5EF4-FFF2-40B4-BE49-F238E27FC236}">
                <a16:creationId xmlns:a16="http://schemas.microsoft.com/office/drawing/2014/main" id="{EC1BD77C-28C8-4C4D-79C2-2000D1A7BF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4819" y="3323431"/>
            <a:ext cx="1026042" cy="1026042"/>
          </a:xfrm>
          <a:prstGeom prst="rect">
            <a:avLst/>
          </a:prstGeom>
        </p:spPr>
      </p:pic>
      <p:sp>
        <p:nvSpPr>
          <p:cNvPr id="3" name="Title 1">
            <a:extLst>
              <a:ext uri="{FF2B5EF4-FFF2-40B4-BE49-F238E27FC236}">
                <a16:creationId xmlns:a16="http://schemas.microsoft.com/office/drawing/2014/main" id="{20A6DA53-B261-31B5-2D89-B0C0791288DF}"/>
              </a:ext>
            </a:extLst>
          </p:cNvPr>
          <p:cNvSpPr txBox="1">
            <a:spLocks/>
          </p:cNvSpPr>
          <p:nvPr/>
        </p:nvSpPr>
        <p:spPr>
          <a:xfrm>
            <a:off x="1405270" y="3600810"/>
            <a:ext cx="10667446" cy="942752"/>
          </a:xfrm>
          <a:prstGeom prst="rect">
            <a:avLst/>
          </a:prstGeom>
        </p:spPr>
        <p:txBody>
          <a:bodyPr/>
          <a:lstStyle>
            <a:lvl1pPr algn="l" defTabSz="815557" rtl="0" eaLnBrk="1" latinLnBrk="0" hangingPunct="1">
              <a:lnSpc>
                <a:spcPct val="90000"/>
              </a:lnSpc>
              <a:spcBef>
                <a:spcPct val="0"/>
              </a:spcBef>
              <a:buNone/>
              <a:defRPr sz="2800" b="1" kern="1200">
                <a:solidFill>
                  <a:schemeClr val="bg1"/>
                </a:solidFill>
                <a:latin typeface="+mj-lt"/>
                <a:ea typeface="+mj-ea"/>
                <a:cs typeface="+mj-cs"/>
              </a:defRPr>
            </a:lvl1pPr>
          </a:lstStyle>
          <a:p>
            <a:pPr>
              <a:lnSpc>
                <a:spcPct val="100000"/>
              </a:lnSpc>
              <a:spcAft>
                <a:spcPts val="400"/>
              </a:spcAft>
            </a:pPr>
            <a:r>
              <a:rPr lang="en-US" sz="1200" b="1" i="0" spc="50" dirty="0">
                <a:solidFill>
                  <a:schemeClr val="tx1"/>
                </a:solidFill>
                <a:effectLst/>
                <a:latin typeface="+mn-lt"/>
              </a:rPr>
              <a:t>Visiting researcher </a:t>
            </a:r>
            <a:r>
              <a:rPr lang="en-US" sz="1200" b="0" i="0" spc="50" dirty="0">
                <a:solidFill>
                  <a:schemeClr val="tx1"/>
                </a:solidFill>
                <a:effectLst/>
                <a:latin typeface="+mn-lt"/>
              </a:rPr>
              <a:t>at Department of Comparative Politics, University of Bergen, Norway</a:t>
            </a:r>
            <a:endParaRPr lang="en-US" sz="1200" b="0" spc="50" dirty="0">
              <a:solidFill>
                <a:schemeClr val="tx1"/>
              </a:solidFill>
              <a:latin typeface="+mn-lt"/>
            </a:endParaRPr>
          </a:p>
          <a:p>
            <a:pPr marL="285750" indent="-285750">
              <a:lnSpc>
                <a:spcPct val="100000"/>
              </a:lnSpc>
              <a:spcAft>
                <a:spcPts val="400"/>
              </a:spcAft>
              <a:buFont typeface="Arial" panose="020B0604020202020204" pitchFamily="34" charset="0"/>
              <a:buChar char="•"/>
            </a:pPr>
            <a:r>
              <a:rPr lang="en-US" sz="1200" b="0" i="0" spc="50" dirty="0">
                <a:solidFill>
                  <a:schemeClr val="tx1"/>
                </a:solidFill>
                <a:effectLst/>
                <a:latin typeface="+mn-lt"/>
              </a:rPr>
              <a:t>March-April 2023</a:t>
            </a:r>
            <a:endParaRPr lang="en-US" sz="1200" spc="50" dirty="0">
              <a:solidFill>
                <a:schemeClr val="tx1"/>
              </a:solidFill>
              <a:latin typeface="+mn-lt"/>
            </a:endParaRPr>
          </a:p>
          <a:p>
            <a:pPr marL="285750" indent="-285750">
              <a:lnSpc>
                <a:spcPct val="100000"/>
              </a:lnSpc>
              <a:spcAft>
                <a:spcPts val="400"/>
              </a:spcAft>
              <a:buFont typeface="Arial" panose="020B0604020202020204" pitchFamily="34" charset="0"/>
              <a:buChar char="•"/>
            </a:pPr>
            <a:r>
              <a:rPr lang="en-US" sz="1200" b="0" i="0" spc="50" dirty="0">
                <a:solidFill>
                  <a:schemeClr val="tx1"/>
                </a:solidFill>
                <a:effectLst/>
                <a:latin typeface="+mn-lt"/>
              </a:rPr>
              <a:t>The Centre on Regional Democratic Governance (CREDGOV)</a:t>
            </a:r>
            <a:endParaRPr lang="en-US" sz="1200" spc="50" dirty="0">
              <a:solidFill>
                <a:schemeClr val="tx1"/>
              </a:solidFill>
              <a:latin typeface="+mn-lt"/>
            </a:endParaRPr>
          </a:p>
        </p:txBody>
      </p:sp>
    </p:spTree>
    <p:extLst>
      <p:ext uri="{BB962C8B-B14F-4D97-AF65-F5344CB8AC3E}">
        <p14:creationId xmlns:p14="http://schemas.microsoft.com/office/powerpoint/2010/main" val="2143158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r>
              <a:rPr lang="en-US" sz="1400" dirty="0"/>
              <a:t>5. summary					                                                  wise 2023/2024</a:t>
            </a:r>
          </a:p>
        </p:txBody>
      </p:sp>
      <p:sp>
        <p:nvSpPr>
          <p:cNvPr id="2" name="TextBox 1">
            <a:extLst>
              <a:ext uri="{FF2B5EF4-FFF2-40B4-BE49-F238E27FC236}">
                <a16:creationId xmlns:a16="http://schemas.microsoft.com/office/drawing/2014/main" id="{B54BF9F2-B430-5A5B-D020-E759090928F8}"/>
              </a:ext>
            </a:extLst>
          </p:cNvPr>
          <p:cNvSpPr txBox="1"/>
          <p:nvPr/>
        </p:nvSpPr>
        <p:spPr>
          <a:xfrm>
            <a:off x="631018" y="1760379"/>
            <a:ext cx="11024628" cy="3990836"/>
          </a:xfrm>
          <a:prstGeom prst="rect">
            <a:avLst/>
          </a:prstGeom>
          <a:noFill/>
        </p:spPr>
        <p:txBody>
          <a:bodyPr wrap="square" rtlCol="0">
            <a:spAutoFit/>
          </a:bodyPr>
          <a:lstStyle/>
          <a:p>
            <a:pPr marL="457200" indent="-457200">
              <a:lnSpc>
                <a:spcPts val="2800"/>
              </a:lnSpc>
              <a:spcBef>
                <a:spcPts val="600"/>
              </a:spcBef>
              <a:spcAft>
                <a:spcPts val="600"/>
              </a:spcAft>
              <a:buFont typeface="+mj-lt"/>
              <a:buAutoNum type="arabicPeriod"/>
            </a:pPr>
            <a:r>
              <a:rPr lang="en-US" sz="2400" b="0" i="0" spc="60" dirty="0">
                <a:effectLst/>
              </a:rPr>
              <a:t>European political space has long been structured by four classic cleavages: </a:t>
            </a:r>
            <a:endParaRPr lang="en-US" sz="2400" spc="60" dirty="0"/>
          </a:p>
          <a:p>
            <a:pPr marL="457200" indent="-457200">
              <a:lnSpc>
                <a:spcPts val="2800"/>
              </a:lnSpc>
              <a:spcBef>
                <a:spcPts val="600"/>
              </a:spcBef>
              <a:spcAft>
                <a:spcPts val="600"/>
              </a:spcAft>
              <a:buFont typeface="+mj-lt"/>
              <a:buAutoNum type="arabicPeriod"/>
            </a:pPr>
            <a:r>
              <a:rPr lang="en-US" sz="2400" spc="60" dirty="0"/>
              <a:t>This session systemically delved into the relationship and connection between cultural cleavages and the rise of radical right parties in Western Europe</a:t>
            </a:r>
            <a:endParaRPr lang="de-DE" sz="2400" spc="60" dirty="0"/>
          </a:p>
          <a:p>
            <a:pPr marL="457200" indent="-457200">
              <a:lnSpc>
                <a:spcPts val="2800"/>
              </a:lnSpc>
              <a:spcBef>
                <a:spcPts val="600"/>
              </a:spcBef>
              <a:spcAft>
                <a:spcPts val="600"/>
              </a:spcAft>
              <a:buFont typeface="+mj-lt"/>
              <a:buAutoNum type="arabicPeriod"/>
            </a:pPr>
            <a:r>
              <a:rPr lang="en-US" sz="2400" spc="60" dirty="0"/>
              <a:t>Following the </a:t>
            </a:r>
            <a:r>
              <a:rPr lang="en-GB" sz="2400" spc="60" dirty="0" err="1">
                <a:effectLst/>
              </a:rPr>
              <a:t>Kriesi</a:t>
            </a:r>
            <a:r>
              <a:rPr lang="en-GB" sz="2400" spc="60" dirty="0">
                <a:effectLst/>
              </a:rPr>
              <a:t> et al (2008)’s findings</a:t>
            </a:r>
            <a:r>
              <a:rPr lang="en-US" sz="2400" spc="60" dirty="0"/>
              <a:t>, the process of </a:t>
            </a:r>
            <a:r>
              <a:rPr lang="en-US" sz="2400" spc="60" dirty="0" err="1"/>
              <a:t>globalisation</a:t>
            </a:r>
            <a:r>
              <a:rPr lang="en-US" sz="2400" spc="60" dirty="0"/>
              <a:t>, as an exogenous factor,  introduces </a:t>
            </a:r>
            <a:r>
              <a:rPr lang="en-GB" sz="2400" spc="60" dirty="0">
                <a:effectLst/>
              </a:rPr>
              <a:t>the new structural conflict on the structure of the political space. On the other hand, Norris and Inglehart (2019)’s findings explain the cultural backlash against the silent revolution by introducing i</a:t>
            </a:r>
            <a:r>
              <a:rPr lang="en-GB" sz="2400" spc="60" dirty="0"/>
              <a:t>ntergenerational value changes </a:t>
            </a:r>
            <a:endParaRPr lang="en-US" sz="2400" spc="60" dirty="0"/>
          </a:p>
        </p:txBody>
      </p:sp>
      <p:sp>
        <p:nvSpPr>
          <p:cNvPr id="3" name="Text Placeholder 14">
            <a:extLst>
              <a:ext uri="{FF2B5EF4-FFF2-40B4-BE49-F238E27FC236}">
                <a16:creationId xmlns:a16="http://schemas.microsoft.com/office/drawing/2014/main" id="{2C536E28-CBFB-C148-749D-CFBD518EF8D3}"/>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16/16</a:t>
            </a:r>
          </a:p>
        </p:txBody>
      </p:sp>
    </p:spTree>
    <p:extLst>
      <p:ext uri="{BB962C8B-B14F-4D97-AF65-F5344CB8AC3E}">
        <p14:creationId xmlns:p14="http://schemas.microsoft.com/office/powerpoint/2010/main" val="1462388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B27F-92F9-0AF2-494A-1DD6ED03A708}"/>
              </a:ext>
            </a:extLst>
          </p:cNvPr>
          <p:cNvSpPr txBox="1">
            <a:spLocks/>
          </p:cNvSpPr>
          <p:nvPr/>
        </p:nvSpPr>
        <p:spPr>
          <a:xfrm>
            <a:off x="855721" y="1736023"/>
            <a:ext cx="10875003" cy="1331842"/>
          </a:xfrm>
          <a:prstGeom prst="rect">
            <a:avLst/>
          </a:prstGeom>
        </p:spPr>
        <p:txBody>
          <a:bodyPr/>
          <a:lstStyle>
            <a:lvl1pPr algn="l" defTabSz="815557" rtl="0" eaLnBrk="1" latinLnBrk="0" hangingPunct="1">
              <a:lnSpc>
                <a:spcPct val="90000"/>
              </a:lnSpc>
              <a:spcBef>
                <a:spcPct val="0"/>
              </a:spcBef>
              <a:buNone/>
              <a:defRPr sz="2800" b="1" kern="1200">
                <a:solidFill>
                  <a:schemeClr val="bg1"/>
                </a:solidFill>
                <a:latin typeface="+mj-lt"/>
                <a:ea typeface="+mj-ea"/>
                <a:cs typeface="+mj-cs"/>
              </a:defRPr>
            </a:lvl1pPr>
          </a:lstStyle>
          <a:p>
            <a:pPr>
              <a:lnSpc>
                <a:spcPct val="150000"/>
              </a:lnSpc>
            </a:pPr>
            <a:r>
              <a:rPr lang="en-GB" sz="6600" b="0" dirty="0">
                <a:solidFill>
                  <a:schemeClr val="tx1"/>
                </a:solidFill>
              </a:rPr>
              <a:t>Thank you for your attention</a:t>
            </a:r>
          </a:p>
        </p:txBody>
      </p:sp>
      <p:cxnSp>
        <p:nvCxnSpPr>
          <p:cNvPr id="6" name="Straight Connector 5">
            <a:extLst>
              <a:ext uri="{FF2B5EF4-FFF2-40B4-BE49-F238E27FC236}">
                <a16:creationId xmlns:a16="http://schemas.microsoft.com/office/drawing/2014/main" id="{2D99291C-1128-2C08-CB8F-758F40F7D3A0}"/>
              </a:ext>
            </a:extLst>
          </p:cNvPr>
          <p:cNvCxnSpPr>
            <a:cxnSpLocks/>
          </p:cNvCxnSpPr>
          <p:nvPr/>
        </p:nvCxnSpPr>
        <p:spPr>
          <a:xfrm>
            <a:off x="894839" y="3369812"/>
            <a:ext cx="10645183" cy="0"/>
          </a:xfrm>
          <a:prstGeom prst="line">
            <a:avLst/>
          </a:prstGeom>
          <a:ln w="63500"/>
        </p:spPr>
        <p:style>
          <a:lnRef idx="1">
            <a:schemeClr val="dk1"/>
          </a:lnRef>
          <a:fillRef idx="0">
            <a:schemeClr val="dk1"/>
          </a:fillRef>
          <a:effectRef idx="0">
            <a:schemeClr val="dk1"/>
          </a:effectRef>
          <a:fontRef idx="minor">
            <a:schemeClr val="tx1"/>
          </a:fontRef>
        </p:style>
      </p:cxnSp>
      <p:sp>
        <p:nvSpPr>
          <p:cNvPr id="3" name="Title 1">
            <a:extLst>
              <a:ext uri="{FF2B5EF4-FFF2-40B4-BE49-F238E27FC236}">
                <a16:creationId xmlns:a16="http://schemas.microsoft.com/office/drawing/2014/main" id="{C5508D7C-329F-EB33-C170-0C48F0281035}"/>
              </a:ext>
            </a:extLst>
          </p:cNvPr>
          <p:cNvSpPr txBox="1">
            <a:spLocks/>
          </p:cNvSpPr>
          <p:nvPr/>
        </p:nvSpPr>
        <p:spPr>
          <a:xfrm>
            <a:off x="1383826" y="3369812"/>
            <a:ext cx="9913336" cy="1331842"/>
          </a:xfrm>
          <a:prstGeom prst="rect">
            <a:avLst/>
          </a:prstGeom>
        </p:spPr>
        <p:txBody>
          <a:bodyPr/>
          <a:lstStyle>
            <a:lvl1pPr algn="l" defTabSz="815557" rtl="0" eaLnBrk="1" latinLnBrk="0" hangingPunct="1">
              <a:lnSpc>
                <a:spcPct val="90000"/>
              </a:lnSpc>
              <a:spcBef>
                <a:spcPct val="0"/>
              </a:spcBef>
              <a:buNone/>
              <a:defRPr sz="2800" b="1" kern="1200">
                <a:solidFill>
                  <a:schemeClr val="bg1"/>
                </a:solidFill>
                <a:latin typeface="+mj-lt"/>
                <a:ea typeface="+mj-ea"/>
                <a:cs typeface="+mj-cs"/>
              </a:defRPr>
            </a:lvl1pPr>
          </a:lstStyle>
          <a:p>
            <a:pPr>
              <a:lnSpc>
                <a:spcPct val="150000"/>
              </a:lnSpc>
            </a:pPr>
            <a:r>
              <a:rPr lang="en-GB" sz="3000" b="0" dirty="0">
                <a:solidFill>
                  <a:schemeClr val="tx1"/>
                </a:solidFill>
              </a:rPr>
              <a:t>Email: </a:t>
            </a:r>
            <a:r>
              <a:rPr lang="en-GB" sz="3000" b="0" dirty="0">
                <a:solidFill>
                  <a:srgbClr val="0070C0"/>
                </a:solidFill>
                <a:hlinkClick r:id="rId2">
                  <a:extLst>
                    <a:ext uri="{A12FA001-AC4F-418D-AE19-62706E023703}">
                      <ahyp:hlinkClr xmlns:ahyp="http://schemas.microsoft.com/office/drawing/2018/hyperlinkcolor" val="tx"/>
                    </a:ext>
                  </a:extLst>
                </a:hlinkClick>
              </a:rPr>
              <a:t>Thareerat.Laohabut@gsi.uni-muenchen.de</a:t>
            </a:r>
            <a:endParaRPr lang="en-GB" sz="3000" b="0" dirty="0">
              <a:solidFill>
                <a:srgbClr val="0070C0"/>
              </a:solidFill>
            </a:endParaRPr>
          </a:p>
          <a:p>
            <a:pPr>
              <a:lnSpc>
                <a:spcPct val="100000"/>
              </a:lnSpc>
              <a:spcBef>
                <a:spcPts val="600"/>
              </a:spcBef>
            </a:pPr>
            <a:r>
              <a:rPr lang="en-GB" sz="3000" b="0" dirty="0">
                <a:solidFill>
                  <a:schemeClr val="tx1"/>
                </a:solidFill>
              </a:rPr>
              <a:t>Webpage: </a:t>
            </a:r>
            <a:r>
              <a:rPr lang="en-GB" sz="3000" b="0" dirty="0">
                <a:solidFill>
                  <a:srgbClr val="0070C0"/>
                </a:solidFill>
                <a:hlinkClick r:id="rId3">
                  <a:extLst>
                    <a:ext uri="{A12FA001-AC4F-418D-AE19-62706E023703}">
                      <ahyp:hlinkClr xmlns:ahyp="http://schemas.microsoft.com/office/drawing/2018/hyperlinkcolor" val="tx"/>
                    </a:ext>
                  </a:extLst>
                </a:hlinkClick>
              </a:rPr>
              <a:t>https://cps-lmu.org/people.html</a:t>
            </a:r>
            <a:r>
              <a:rPr lang="en-GB" sz="3000" b="0" dirty="0">
                <a:solidFill>
                  <a:srgbClr val="0070C0"/>
                </a:solidFill>
              </a:rPr>
              <a:t> </a:t>
            </a:r>
            <a:r>
              <a:rPr lang="de-DE" sz="3000" b="0" i="0" dirty="0">
                <a:solidFill>
                  <a:srgbClr val="0070C0"/>
                </a:solidFill>
                <a:effectLst/>
                <a:hlinkClick r:id="rId4">
                  <a:extLst>
                    <a:ext uri="{A12FA001-AC4F-418D-AE19-62706E023703}">
                      <ahyp:hlinkClr xmlns:ahyp="http://schemas.microsoft.com/office/drawing/2018/hyperlinkcolor" val="tx"/>
                    </a:ext>
                  </a:extLst>
                </a:hlinkClick>
              </a:rPr>
              <a:t>https://thareeratlaohabut.wordpress.com</a:t>
            </a:r>
            <a:r>
              <a:rPr lang="de-DE" sz="3000" b="0" i="0" dirty="0">
                <a:solidFill>
                  <a:srgbClr val="0070C0"/>
                </a:solidFill>
                <a:effectLst/>
              </a:rPr>
              <a:t> </a:t>
            </a:r>
            <a:endParaRPr lang="en-GB" sz="3000" b="0" dirty="0">
              <a:solidFill>
                <a:srgbClr val="0070C0"/>
              </a:solidFill>
            </a:endParaRPr>
          </a:p>
        </p:txBody>
      </p:sp>
    </p:spTree>
    <p:extLst>
      <p:ext uri="{BB962C8B-B14F-4D97-AF65-F5344CB8AC3E}">
        <p14:creationId xmlns:p14="http://schemas.microsoft.com/office/powerpoint/2010/main" val="2357187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A47D73-4B3A-D2C1-A8C4-E9F313A49F9B}"/>
              </a:ext>
            </a:extLst>
          </p:cNvPr>
          <p:cNvSpPr txBox="1">
            <a:spLocks/>
          </p:cNvSpPr>
          <p:nvPr/>
        </p:nvSpPr>
        <p:spPr>
          <a:xfrm>
            <a:off x="4407195" y="969352"/>
            <a:ext cx="3496340" cy="610788"/>
          </a:xfrm>
          <a:prstGeom prst="rect">
            <a:avLst/>
          </a:prstGeom>
        </p:spPr>
        <p:txBody>
          <a:bodyPr/>
          <a:lstStyle>
            <a:lvl1pPr algn="l" defTabSz="815557" rtl="0" eaLnBrk="1" latinLnBrk="0" hangingPunct="1">
              <a:lnSpc>
                <a:spcPct val="90000"/>
              </a:lnSpc>
              <a:spcBef>
                <a:spcPct val="0"/>
              </a:spcBef>
              <a:buNone/>
              <a:defRPr sz="3925" kern="1200">
                <a:solidFill>
                  <a:schemeClr val="tx1"/>
                </a:solidFill>
                <a:latin typeface="+mj-lt"/>
                <a:ea typeface="+mj-ea"/>
                <a:cs typeface="+mj-cs"/>
              </a:defRPr>
            </a:lvl1pPr>
          </a:lstStyle>
          <a:p>
            <a:r>
              <a:rPr lang="de-DE" sz="4400" b="1" spc="90" dirty="0">
                <a:cs typeface="Calibri" panose="020F0502020204030204" pitchFamily="34" charset="0"/>
              </a:rPr>
              <a:t>OVERVIEW</a:t>
            </a:r>
            <a:endParaRPr lang="de-DE" sz="2000" b="1" spc="90" dirty="0">
              <a:cs typeface="Calibri" panose="020F0502020204030204" pitchFamily="34" charset="0"/>
            </a:endParaRPr>
          </a:p>
        </p:txBody>
      </p:sp>
      <p:sp>
        <p:nvSpPr>
          <p:cNvPr id="5" name="Title 1">
            <a:extLst>
              <a:ext uri="{FF2B5EF4-FFF2-40B4-BE49-F238E27FC236}">
                <a16:creationId xmlns:a16="http://schemas.microsoft.com/office/drawing/2014/main" id="{746843DB-76E4-63FE-5DFA-DA16D72B9CC0}"/>
              </a:ext>
            </a:extLst>
          </p:cNvPr>
          <p:cNvSpPr txBox="1">
            <a:spLocks/>
          </p:cNvSpPr>
          <p:nvPr/>
        </p:nvSpPr>
        <p:spPr>
          <a:xfrm>
            <a:off x="1294675" y="2052621"/>
            <a:ext cx="9721380" cy="3644611"/>
          </a:xfrm>
          <a:prstGeom prst="rect">
            <a:avLst/>
          </a:prstGeom>
        </p:spPr>
        <p:txBody>
          <a:bodyPr/>
          <a:lstStyle>
            <a:lvl1pPr algn="l" defTabSz="815557" rtl="0" eaLnBrk="1" latinLnBrk="0" hangingPunct="1">
              <a:lnSpc>
                <a:spcPct val="90000"/>
              </a:lnSpc>
              <a:spcBef>
                <a:spcPct val="0"/>
              </a:spcBef>
              <a:buNone/>
              <a:defRPr sz="2800" b="1" kern="1200">
                <a:solidFill>
                  <a:schemeClr val="bg1"/>
                </a:solidFill>
                <a:latin typeface="+mj-lt"/>
                <a:ea typeface="+mj-ea"/>
                <a:cs typeface="+mj-cs"/>
              </a:defRPr>
            </a:lvl1pPr>
          </a:lstStyle>
          <a:p>
            <a:pPr marL="514350" indent="-514350">
              <a:lnSpc>
                <a:spcPct val="150000"/>
              </a:lnSpc>
              <a:buAutoNum type="arabicPeriod"/>
            </a:pPr>
            <a:r>
              <a:rPr lang="en-GB" sz="2900" b="0" spc="50" dirty="0">
                <a:solidFill>
                  <a:schemeClr val="tx1"/>
                </a:solidFill>
                <a:cs typeface="Calibri" panose="020F0502020204030204" pitchFamily="34" charset="0"/>
              </a:rPr>
              <a:t>Cleavages and European Political Landscape</a:t>
            </a:r>
          </a:p>
          <a:p>
            <a:pPr marL="514350" indent="-514350">
              <a:lnSpc>
                <a:spcPct val="150000"/>
              </a:lnSpc>
              <a:buFontTx/>
              <a:buAutoNum type="arabicPeriod"/>
            </a:pPr>
            <a:r>
              <a:rPr lang="en-GB" sz="2900" b="0" spc="50" dirty="0">
                <a:solidFill>
                  <a:schemeClr val="tx1"/>
                </a:solidFill>
                <a:cs typeface="Calibri" panose="020F0502020204030204" pitchFamily="34" charset="0"/>
              </a:rPr>
              <a:t>Globalisation and Cultural Backlash</a:t>
            </a:r>
          </a:p>
          <a:p>
            <a:pPr marL="514350" indent="-514350">
              <a:lnSpc>
                <a:spcPct val="150000"/>
              </a:lnSpc>
              <a:buFontTx/>
              <a:buAutoNum type="arabicPeriod"/>
            </a:pPr>
            <a:r>
              <a:rPr lang="en-GB" sz="2900" b="0" spc="50" dirty="0">
                <a:solidFill>
                  <a:schemeClr val="tx1"/>
                </a:solidFill>
                <a:cs typeface="Calibri" panose="020F0502020204030204" pitchFamily="34" charset="0"/>
              </a:rPr>
              <a:t>The Rise of Radical Right Parties</a:t>
            </a:r>
          </a:p>
          <a:p>
            <a:pPr marL="514350" indent="-514350">
              <a:lnSpc>
                <a:spcPct val="150000"/>
              </a:lnSpc>
              <a:buFontTx/>
              <a:buAutoNum type="arabicPeriod"/>
            </a:pPr>
            <a:r>
              <a:rPr lang="en-GB" sz="2900" b="0" spc="50" dirty="0">
                <a:solidFill>
                  <a:schemeClr val="tx1"/>
                </a:solidFill>
                <a:cs typeface="Calibri" panose="020F0502020204030204" pitchFamily="34" charset="0"/>
              </a:rPr>
              <a:t>Electoral Choice, Voter Demand, and Party Supply </a:t>
            </a:r>
          </a:p>
          <a:p>
            <a:pPr marL="514350" indent="-514350">
              <a:lnSpc>
                <a:spcPct val="150000"/>
              </a:lnSpc>
              <a:buFontTx/>
              <a:buAutoNum type="arabicPeriod"/>
            </a:pPr>
            <a:r>
              <a:rPr lang="en-GB" sz="2900" b="0" spc="50" dirty="0">
                <a:solidFill>
                  <a:schemeClr val="tx1"/>
                </a:solidFill>
                <a:cs typeface="Calibri" panose="020F0502020204030204" pitchFamily="34" charset="0"/>
              </a:rPr>
              <a:t>Summary</a:t>
            </a:r>
          </a:p>
        </p:txBody>
      </p:sp>
    </p:spTree>
    <p:extLst>
      <p:ext uri="{BB962C8B-B14F-4D97-AF65-F5344CB8AC3E}">
        <p14:creationId xmlns:p14="http://schemas.microsoft.com/office/powerpoint/2010/main" val="260758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46843DB-76E4-63FE-5DFA-DA16D72B9CC0}"/>
              </a:ext>
            </a:extLst>
          </p:cNvPr>
          <p:cNvSpPr txBox="1">
            <a:spLocks/>
          </p:cNvSpPr>
          <p:nvPr/>
        </p:nvSpPr>
        <p:spPr>
          <a:xfrm>
            <a:off x="1235310" y="2408222"/>
            <a:ext cx="9721380" cy="2536312"/>
          </a:xfrm>
          <a:prstGeom prst="rect">
            <a:avLst/>
          </a:prstGeom>
        </p:spPr>
        <p:txBody>
          <a:bodyPr/>
          <a:lstStyle>
            <a:lvl1pPr algn="l" defTabSz="815557" rtl="0" eaLnBrk="1" latinLnBrk="0" hangingPunct="1">
              <a:lnSpc>
                <a:spcPct val="90000"/>
              </a:lnSpc>
              <a:spcBef>
                <a:spcPct val="0"/>
              </a:spcBef>
              <a:buNone/>
              <a:defRPr sz="2800" b="1" kern="1200">
                <a:solidFill>
                  <a:schemeClr val="bg1"/>
                </a:solidFill>
                <a:latin typeface="+mj-lt"/>
                <a:ea typeface="+mj-ea"/>
                <a:cs typeface="+mj-cs"/>
              </a:defRPr>
            </a:lvl1pPr>
          </a:lstStyle>
          <a:p>
            <a:pPr>
              <a:lnSpc>
                <a:spcPct val="150000"/>
              </a:lnSpc>
            </a:pPr>
            <a:r>
              <a:rPr lang="en-GB" sz="2900" b="0" spc="50" dirty="0">
                <a:solidFill>
                  <a:schemeClr val="tx1"/>
                </a:solidFill>
                <a:cs typeface="Calibri" panose="020F0502020204030204" pitchFamily="34" charset="0"/>
              </a:rPr>
              <a:t>Please visit </a:t>
            </a:r>
            <a:r>
              <a:rPr lang="en-GB" sz="2900" b="0" spc="50" dirty="0" err="1">
                <a:solidFill>
                  <a:schemeClr val="tx1"/>
                </a:solidFill>
                <a:cs typeface="Calibri" panose="020F0502020204030204" pitchFamily="34" charset="0"/>
              </a:rPr>
              <a:t>Slido.com</a:t>
            </a:r>
            <a:r>
              <a:rPr lang="en-GB" sz="2900" b="0" spc="50" dirty="0">
                <a:solidFill>
                  <a:schemeClr val="tx1"/>
                </a:solidFill>
                <a:cs typeface="Calibri" panose="020F0502020204030204" pitchFamily="34" charset="0"/>
              </a:rPr>
              <a:t> with #9422436 and leave comment and feedback there! (completely anonymous) </a:t>
            </a:r>
          </a:p>
        </p:txBody>
      </p:sp>
      <p:sp>
        <p:nvSpPr>
          <p:cNvPr id="2" name="Title 1">
            <a:extLst>
              <a:ext uri="{FF2B5EF4-FFF2-40B4-BE49-F238E27FC236}">
                <a16:creationId xmlns:a16="http://schemas.microsoft.com/office/drawing/2014/main" id="{AEBD49D8-A22E-098A-18F4-B87A6B96FFFE}"/>
              </a:ext>
            </a:extLst>
          </p:cNvPr>
          <p:cNvSpPr txBox="1">
            <a:spLocks/>
          </p:cNvSpPr>
          <p:nvPr/>
        </p:nvSpPr>
        <p:spPr>
          <a:xfrm>
            <a:off x="2319867" y="681485"/>
            <a:ext cx="8534400" cy="610788"/>
          </a:xfrm>
          <a:prstGeom prst="rect">
            <a:avLst/>
          </a:prstGeom>
        </p:spPr>
        <p:txBody>
          <a:bodyPr/>
          <a:lstStyle>
            <a:lvl1pPr algn="l" defTabSz="815557" rtl="0" eaLnBrk="1" latinLnBrk="0" hangingPunct="1">
              <a:lnSpc>
                <a:spcPct val="90000"/>
              </a:lnSpc>
              <a:spcBef>
                <a:spcPct val="0"/>
              </a:spcBef>
              <a:buNone/>
              <a:defRPr sz="3925" kern="1200">
                <a:solidFill>
                  <a:schemeClr val="tx1"/>
                </a:solidFill>
                <a:latin typeface="+mj-lt"/>
                <a:ea typeface="+mj-ea"/>
                <a:cs typeface="+mj-cs"/>
              </a:defRPr>
            </a:lvl1pPr>
          </a:lstStyle>
          <a:p>
            <a:pPr algn="ctr"/>
            <a:r>
              <a:rPr lang="de-DE" sz="4400" b="1" spc="90" dirty="0">
                <a:cs typeface="Calibri" panose="020F0502020204030204" pitchFamily="34" charset="0"/>
              </a:rPr>
              <a:t>Want </a:t>
            </a:r>
            <a:r>
              <a:rPr lang="de-DE" sz="4400" b="1" spc="90" dirty="0" err="1">
                <a:cs typeface="Calibri" panose="020F0502020204030204" pitchFamily="34" charset="0"/>
              </a:rPr>
              <a:t>to</a:t>
            </a:r>
            <a:r>
              <a:rPr lang="de-DE" sz="4400" b="1" spc="90" dirty="0">
                <a:cs typeface="Calibri" panose="020F0502020204030204" pitchFamily="34" charset="0"/>
              </a:rPr>
              <a:t> </a:t>
            </a:r>
            <a:r>
              <a:rPr lang="de-DE" sz="4400" b="1" spc="90" dirty="0" err="1">
                <a:cs typeface="Calibri" panose="020F0502020204030204" pitchFamily="34" charset="0"/>
              </a:rPr>
              <a:t>hear</a:t>
            </a:r>
            <a:r>
              <a:rPr lang="de-DE" sz="4400" b="1" spc="90" dirty="0">
                <a:cs typeface="Calibri" panose="020F0502020204030204" pitchFamily="34" charset="0"/>
              </a:rPr>
              <a:t> </a:t>
            </a:r>
            <a:r>
              <a:rPr lang="de-DE" sz="4400" b="1" spc="90" dirty="0" err="1">
                <a:cs typeface="Calibri" panose="020F0502020204030204" pitchFamily="34" charset="0"/>
              </a:rPr>
              <a:t>your</a:t>
            </a:r>
            <a:r>
              <a:rPr lang="de-DE" sz="4400" b="1" spc="90" dirty="0">
                <a:cs typeface="Calibri" panose="020F0502020204030204" pitchFamily="34" charset="0"/>
              </a:rPr>
              <a:t> </a:t>
            </a:r>
            <a:r>
              <a:rPr lang="de-DE" sz="4400" b="1" spc="90" dirty="0" err="1">
                <a:cs typeface="Calibri" panose="020F0502020204030204" pitchFamily="34" charset="0"/>
              </a:rPr>
              <a:t>thought</a:t>
            </a:r>
            <a:r>
              <a:rPr lang="de-DE" sz="4400" b="1" spc="90" dirty="0">
                <a:cs typeface="Calibri" panose="020F0502020204030204" pitchFamily="34" charset="0"/>
              </a:rPr>
              <a:t> and </a:t>
            </a:r>
            <a:r>
              <a:rPr lang="de-DE" sz="4400" b="1" spc="90" dirty="0" err="1">
                <a:cs typeface="Calibri" panose="020F0502020204030204" pitchFamily="34" charset="0"/>
              </a:rPr>
              <a:t>feedback</a:t>
            </a:r>
            <a:r>
              <a:rPr lang="de-DE" sz="4400" b="1" spc="90" dirty="0">
                <a:cs typeface="Calibri" panose="020F0502020204030204" pitchFamily="34" charset="0"/>
              </a:rPr>
              <a:t>!</a:t>
            </a:r>
            <a:endParaRPr lang="de-DE" sz="2000" b="1" spc="90" dirty="0">
              <a:cs typeface="Calibri" panose="020F0502020204030204" pitchFamily="34" charset="0"/>
            </a:endParaRPr>
          </a:p>
        </p:txBody>
      </p:sp>
    </p:spTree>
    <p:extLst>
      <p:ext uri="{BB962C8B-B14F-4D97-AF65-F5344CB8AC3E}">
        <p14:creationId xmlns:p14="http://schemas.microsoft.com/office/powerpoint/2010/main" val="316301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D09891-ECCE-3739-BD5C-9B06F5F67BF9}"/>
              </a:ext>
            </a:extLst>
          </p:cNvPr>
          <p:cNvSpPr txBox="1"/>
          <p:nvPr/>
        </p:nvSpPr>
        <p:spPr>
          <a:xfrm>
            <a:off x="889333" y="2551837"/>
            <a:ext cx="10413334" cy="1754326"/>
          </a:xfrm>
          <a:prstGeom prst="rect">
            <a:avLst/>
          </a:prstGeom>
          <a:noFill/>
        </p:spPr>
        <p:txBody>
          <a:bodyPr wrap="square" rtlCol="0">
            <a:spAutoFit/>
          </a:bodyPr>
          <a:lstStyle/>
          <a:p>
            <a:pPr marL="571500" indent="-571500">
              <a:spcAft>
                <a:spcPts val="1200"/>
              </a:spcAft>
              <a:buFont typeface="Arial" panose="020B0604020202020204" pitchFamily="34" charset="0"/>
              <a:buChar char="•"/>
            </a:pPr>
            <a:r>
              <a:rPr lang="de-DE" sz="3600" spc="60" dirty="0" err="1"/>
              <a:t>How</a:t>
            </a:r>
            <a:r>
              <a:rPr lang="de-DE" sz="3600" spc="60" dirty="0"/>
              <a:t> and </a:t>
            </a:r>
            <a:r>
              <a:rPr lang="de-DE" sz="3600" spc="60" dirty="0" err="1"/>
              <a:t>why</a:t>
            </a:r>
            <a:r>
              <a:rPr lang="de-DE" sz="3600" spc="60" dirty="0"/>
              <a:t> </a:t>
            </a:r>
            <a:r>
              <a:rPr lang="de-DE" sz="3600" spc="60" dirty="0" err="1"/>
              <a:t>can</a:t>
            </a:r>
            <a:r>
              <a:rPr lang="de-DE" sz="3600" spc="60" dirty="0"/>
              <a:t> </a:t>
            </a:r>
            <a:r>
              <a:rPr lang="de-DE" sz="3600" spc="60" dirty="0" err="1"/>
              <a:t>cultural</a:t>
            </a:r>
            <a:r>
              <a:rPr lang="de-DE" sz="3600" spc="60" dirty="0"/>
              <a:t> </a:t>
            </a:r>
            <a:r>
              <a:rPr lang="de-DE" sz="3600" spc="60" dirty="0" err="1"/>
              <a:t>cleavages</a:t>
            </a:r>
            <a:r>
              <a:rPr lang="de-DE" sz="3600" spc="60" dirty="0"/>
              <a:t> </a:t>
            </a:r>
            <a:r>
              <a:rPr lang="de-DE" sz="3600" spc="60" dirty="0" err="1"/>
              <a:t>trigger</a:t>
            </a:r>
            <a:r>
              <a:rPr lang="de-DE" sz="3600" spc="60" dirty="0"/>
              <a:t> </a:t>
            </a:r>
            <a:r>
              <a:rPr lang="de-DE" sz="3600" spc="60" dirty="0" err="1"/>
              <a:t>the</a:t>
            </a:r>
            <a:r>
              <a:rPr lang="de-DE" sz="3600" spc="60" dirty="0"/>
              <a:t> </a:t>
            </a:r>
            <a:r>
              <a:rPr lang="de-DE" sz="3600" spc="60" dirty="0" err="1"/>
              <a:t>rise</a:t>
            </a:r>
            <a:r>
              <a:rPr lang="de-DE" sz="3600" spc="60" dirty="0"/>
              <a:t> </a:t>
            </a:r>
            <a:r>
              <a:rPr lang="de-DE" sz="3600" spc="60" dirty="0" err="1"/>
              <a:t>of</a:t>
            </a:r>
            <a:r>
              <a:rPr lang="de-DE" sz="3600" spc="60" dirty="0"/>
              <a:t> </a:t>
            </a:r>
            <a:r>
              <a:rPr lang="de-DE" sz="3600" spc="60" dirty="0" err="1"/>
              <a:t>radical</a:t>
            </a:r>
            <a:r>
              <a:rPr lang="de-DE" sz="3600" spc="60" dirty="0"/>
              <a:t> </a:t>
            </a:r>
            <a:r>
              <a:rPr lang="de-DE" sz="3600" spc="60" dirty="0" err="1"/>
              <a:t>right</a:t>
            </a:r>
            <a:r>
              <a:rPr lang="de-DE" sz="3600" spc="60" dirty="0"/>
              <a:t> </a:t>
            </a:r>
            <a:r>
              <a:rPr lang="de-DE" sz="3600" spc="60" dirty="0" err="1"/>
              <a:t>parties</a:t>
            </a:r>
            <a:r>
              <a:rPr lang="de-DE" sz="3600" spc="60" dirty="0"/>
              <a:t> </a:t>
            </a:r>
            <a:r>
              <a:rPr lang="de-DE" sz="3600" spc="60" dirty="0" err="1"/>
              <a:t>across</a:t>
            </a:r>
            <a:r>
              <a:rPr lang="de-DE" sz="3600" spc="60" dirty="0"/>
              <a:t> Europe?</a:t>
            </a:r>
          </a:p>
        </p:txBody>
      </p:sp>
      <p:sp>
        <p:nvSpPr>
          <p:cNvPr id="7" name="TextBox 6">
            <a:extLst>
              <a:ext uri="{FF2B5EF4-FFF2-40B4-BE49-F238E27FC236}">
                <a16:creationId xmlns:a16="http://schemas.microsoft.com/office/drawing/2014/main" id="{25E03C3B-C8D0-508A-E36B-460D7F089EFD}"/>
              </a:ext>
            </a:extLst>
          </p:cNvPr>
          <p:cNvSpPr txBox="1"/>
          <p:nvPr/>
        </p:nvSpPr>
        <p:spPr>
          <a:xfrm>
            <a:off x="2685912" y="620030"/>
            <a:ext cx="7563193" cy="1323439"/>
          </a:xfrm>
          <a:prstGeom prst="rect">
            <a:avLst/>
          </a:prstGeom>
          <a:noFill/>
        </p:spPr>
        <p:txBody>
          <a:bodyPr wrap="square" rtlCol="0">
            <a:spAutoFit/>
          </a:bodyPr>
          <a:lstStyle/>
          <a:p>
            <a:pPr algn="ctr"/>
            <a:r>
              <a:rPr lang="en-DE" sz="4000" b="1" spc="70" dirty="0"/>
              <a:t>10-minute group discussion</a:t>
            </a:r>
            <a:br>
              <a:rPr lang="en-DE" sz="4000" b="1" spc="70" dirty="0"/>
            </a:br>
            <a:r>
              <a:rPr lang="en-DE" sz="4000" b="1" spc="70" dirty="0"/>
              <a:t>(pre-class activity)</a:t>
            </a:r>
          </a:p>
        </p:txBody>
      </p:sp>
      <p:sp>
        <p:nvSpPr>
          <p:cNvPr id="2" name="Text Placeholder 14">
            <a:extLst>
              <a:ext uri="{FF2B5EF4-FFF2-40B4-BE49-F238E27FC236}">
                <a16:creationId xmlns:a16="http://schemas.microsoft.com/office/drawing/2014/main" id="{F3EA219E-56BB-B220-12CD-1D8025DF91D6}"/>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1/16</a:t>
            </a:r>
          </a:p>
        </p:txBody>
      </p:sp>
    </p:spTree>
    <p:extLst>
      <p:ext uri="{BB962C8B-B14F-4D97-AF65-F5344CB8AC3E}">
        <p14:creationId xmlns:p14="http://schemas.microsoft.com/office/powerpoint/2010/main" val="952871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D09891-ECCE-3739-BD5C-9B06F5F67BF9}"/>
              </a:ext>
            </a:extLst>
          </p:cNvPr>
          <p:cNvSpPr txBox="1"/>
          <p:nvPr/>
        </p:nvSpPr>
        <p:spPr>
          <a:xfrm>
            <a:off x="1087497" y="1612182"/>
            <a:ext cx="10272653" cy="1015663"/>
          </a:xfrm>
          <a:prstGeom prst="rect">
            <a:avLst/>
          </a:prstGeom>
          <a:noFill/>
        </p:spPr>
        <p:txBody>
          <a:bodyPr wrap="square" rtlCol="0">
            <a:spAutoFit/>
          </a:bodyPr>
          <a:lstStyle/>
          <a:p>
            <a:pPr algn="ctr">
              <a:spcAft>
                <a:spcPts val="1200"/>
              </a:spcAft>
            </a:pPr>
            <a:r>
              <a:rPr lang="de-DE" sz="3000" i="1" spc="60" dirty="0" err="1"/>
              <a:t>How</a:t>
            </a:r>
            <a:r>
              <a:rPr lang="de-DE" sz="3000" i="1" spc="60" dirty="0"/>
              <a:t> and </a:t>
            </a:r>
            <a:r>
              <a:rPr lang="de-DE" sz="3000" i="1" spc="60" dirty="0" err="1"/>
              <a:t>why</a:t>
            </a:r>
            <a:r>
              <a:rPr lang="de-DE" sz="3000" i="1" spc="60" dirty="0"/>
              <a:t> </a:t>
            </a:r>
            <a:r>
              <a:rPr lang="de-DE" sz="3000" i="1" spc="60" dirty="0" err="1"/>
              <a:t>can</a:t>
            </a:r>
            <a:r>
              <a:rPr lang="de-DE" sz="3000" i="1" spc="60" dirty="0"/>
              <a:t> </a:t>
            </a:r>
            <a:r>
              <a:rPr lang="de-DE" sz="3000" b="1" i="1" spc="60" dirty="0" err="1">
                <a:solidFill>
                  <a:srgbClr val="FF0000"/>
                </a:solidFill>
              </a:rPr>
              <a:t>cultural</a:t>
            </a:r>
            <a:r>
              <a:rPr lang="de-DE" sz="3000" b="1" i="1" spc="60" dirty="0">
                <a:solidFill>
                  <a:srgbClr val="FF0000"/>
                </a:solidFill>
              </a:rPr>
              <a:t> </a:t>
            </a:r>
            <a:r>
              <a:rPr lang="de-DE" sz="3000" b="1" i="1" spc="60" dirty="0" err="1">
                <a:solidFill>
                  <a:srgbClr val="FF0000"/>
                </a:solidFill>
              </a:rPr>
              <a:t>cleavages</a:t>
            </a:r>
            <a:r>
              <a:rPr lang="de-DE" sz="3000" b="1" i="1" spc="60" dirty="0">
                <a:solidFill>
                  <a:srgbClr val="FF0000"/>
                </a:solidFill>
              </a:rPr>
              <a:t> </a:t>
            </a:r>
            <a:r>
              <a:rPr lang="de-DE" sz="3000" i="1" spc="60" dirty="0" err="1"/>
              <a:t>trigger</a:t>
            </a:r>
            <a:r>
              <a:rPr lang="de-DE" sz="3000" i="1" spc="60" dirty="0"/>
              <a:t> </a:t>
            </a:r>
            <a:r>
              <a:rPr lang="de-DE" sz="3000" b="1" i="1" spc="60" dirty="0" err="1">
                <a:solidFill>
                  <a:schemeClr val="accent4">
                    <a:lumMod val="60000"/>
                    <a:lumOff val="40000"/>
                  </a:schemeClr>
                </a:solidFill>
              </a:rPr>
              <a:t>the</a:t>
            </a:r>
            <a:r>
              <a:rPr lang="de-DE" sz="3000" b="1" i="1" spc="60" dirty="0">
                <a:solidFill>
                  <a:schemeClr val="accent4">
                    <a:lumMod val="60000"/>
                    <a:lumOff val="40000"/>
                  </a:schemeClr>
                </a:solidFill>
              </a:rPr>
              <a:t> </a:t>
            </a:r>
            <a:r>
              <a:rPr lang="de-DE" sz="3000" b="1" i="1" spc="60" dirty="0" err="1">
                <a:solidFill>
                  <a:schemeClr val="accent4">
                    <a:lumMod val="60000"/>
                    <a:lumOff val="40000"/>
                  </a:schemeClr>
                </a:solidFill>
              </a:rPr>
              <a:t>rise</a:t>
            </a:r>
            <a:r>
              <a:rPr lang="de-DE" sz="3000" b="1" i="1" spc="60" dirty="0">
                <a:solidFill>
                  <a:schemeClr val="accent4">
                    <a:lumMod val="60000"/>
                    <a:lumOff val="40000"/>
                  </a:schemeClr>
                </a:solidFill>
              </a:rPr>
              <a:t> </a:t>
            </a:r>
            <a:r>
              <a:rPr lang="de-DE" sz="3000" b="1" i="1" spc="60" dirty="0" err="1">
                <a:solidFill>
                  <a:schemeClr val="accent4">
                    <a:lumMod val="60000"/>
                    <a:lumOff val="40000"/>
                  </a:schemeClr>
                </a:solidFill>
              </a:rPr>
              <a:t>of</a:t>
            </a:r>
            <a:r>
              <a:rPr lang="de-DE" sz="3000" b="1" i="1" spc="60" dirty="0">
                <a:solidFill>
                  <a:schemeClr val="accent4">
                    <a:lumMod val="60000"/>
                    <a:lumOff val="40000"/>
                  </a:schemeClr>
                </a:solidFill>
              </a:rPr>
              <a:t> </a:t>
            </a:r>
            <a:r>
              <a:rPr lang="de-DE" sz="3000" b="1" i="1" spc="60" dirty="0" err="1">
                <a:solidFill>
                  <a:schemeClr val="accent4">
                    <a:lumMod val="60000"/>
                    <a:lumOff val="40000"/>
                  </a:schemeClr>
                </a:solidFill>
              </a:rPr>
              <a:t>radical</a:t>
            </a:r>
            <a:r>
              <a:rPr lang="de-DE" sz="3000" b="1" i="1" spc="60" dirty="0">
                <a:solidFill>
                  <a:schemeClr val="accent4">
                    <a:lumMod val="60000"/>
                    <a:lumOff val="40000"/>
                  </a:schemeClr>
                </a:solidFill>
              </a:rPr>
              <a:t> </a:t>
            </a:r>
            <a:r>
              <a:rPr lang="de-DE" sz="3000" b="1" i="1" spc="60" dirty="0" err="1">
                <a:solidFill>
                  <a:schemeClr val="accent4">
                    <a:lumMod val="60000"/>
                    <a:lumOff val="40000"/>
                  </a:schemeClr>
                </a:solidFill>
              </a:rPr>
              <a:t>right</a:t>
            </a:r>
            <a:r>
              <a:rPr lang="de-DE" sz="3000" b="1" i="1" spc="60" dirty="0">
                <a:solidFill>
                  <a:schemeClr val="accent4">
                    <a:lumMod val="60000"/>
                    <a:lumOff val="40000"/>
                  </a:schemeClr>
                </a:solidFill>
              </a:rPr>
              <a:t> </a:t>
            </a:r>
            <a:r>
              <a:rPr lang="de-DE" sz="3000" b="1" i="1" spc="60" dirty="0" err="1">
                <a:solidFill>
                  <a:schemeClr val="accent4">
                    <a:lumMod val="60000"/>
                    <a:lumOff val="40000"/>
                  </a:schemeClr>
                </a:solidFill>
              </a:rPr>
              <a:t>parties</a:t>
            </a:r>
            <a:r>
              <a:rPr lang="de-DE" sz="3000" b="1" i="1" spc="60" dirty="0">
                <a:solidFill>
                  <a:schemeClr val="accent4">
                    <a:lumMod val="60000"/>
                    <a:lumOff val="40000"/>
                  </a:schemeClr>
                </a:solidFill>
              </a:rPr>
              <a:t> </a:t>
            </a:r>
            <a:r>
              <a:rPr lang="de-DE" sz="3000" i="1" spc="60" dirty="0" err="1"/>
              <a:t>across</a:t>
            </a:r>
            <a:r>
              <a:rPr lang="de-DE" sz="3000" i="1" spc="60" dirty="0"/>
              <a:t> Europe?</a:t>
            </a:r>
          </a:p>
        </p:txBody>
      </p:sp>
      <p:sp>
        <p:nvSpPr>
          <p:cNvPr id="2" name="TextBox 1">
            <a:extLst>
              <a:ext uri="{FF2B5EF4-FFF2-40B4-BE49-F238E27FC236}">
                <a16:creationId xmlns:a16="http://schemas.microsoft.com/office/drawing/2014/main" id="{FE95683B-925E-0B47-B47C-7AD16428C13A}"/>
              </a:ext>
            </a:extLst>
          </p:cNvPr>
          <p:cNvSpPr txBox="1"/>
          <p:nvPr/>
        </p:nvSpPr>
        <p:spPr>
          <a:xfrm>
            <a:off x="5300446" y="3117465"/>
            <a:ext cx="5564019" cy="553998"/>
          </a:xfrm>
          <a:prstGeom prst="rect">
            <a:avLst/>
          </a:prstGeom>
          <a:noFill/>
        </p:spPr>
        <p:txBody>
          <a:bodyPr wrap="square" rtlCol="0">
            <a:spAutoFit/>
          </a:bodyPr>
          <a:lstStyle/>
          <a:p>
            <a:pPr>
              <a:spcAft>
                <a:spcPts val="1200"/>
              </a:spcAft>
            </a:pPr>
            <a:r>
              <a:rPr lang="de-DE" sz="3000" b="1" spc="60" dirty="0" err="1">
                <a:solidFill>
                  <a:schemeClr val="accent4">
                    <a:lumMod val="60000"/>
                    <a:lumOff val="40000"/>
                  </a:schemeClr>
                </a:solidFill>
              </a:rPr>
              <a:t>Dependent</a:t>
            </a:r>
            <a:r>
              <a:rPr lang="de-DE" sz="3000" b="1" spc="60" dirty="0">
                <a:solidFill>
                  <a:schemeClr val="accent4">
                    <a:lumMod val="60000"/>
                    <a:lumOff val="40000"/>
                  </a:schemeClr>
                </a:solidFill>
              </a:rPr>
              <a:t> Variable (DV)</a:t>
            </a:r>
          </a:p>
        </p:txBody>
      </p:sp>
      <p:sp>
        <p:nvSpPr>
          <p:cNvPr id="3" name="TextBox 2">
            <a:extLst>
              <a:ext uri="{FF2B5EF4-FFF2-40B4-BE49-F238E27FC236}">
                <a16:creationId xmlns:a16="http://schemas.microsoft.com/office/drawing/2014/main" id="{6A97ECA7-0003-8A6E-7806-982C1793F413}"/>
              </a:ext>
            </a:extLst>
          </p:cNvPr>
          <p:cNvSpPr txBox="1"/>
          <p:nvPr/>
        </p:nvSpPr>
        <p:spPr>
          <a:xfrm>
            <a:off x="2354317" y="599074"/>
            <a:ext cx="5728138" cy="553998"/>
          </a:xfrm>
          <a:prstGeom prst="rect">
            <a:avLst/>
          </a:prstGeom>
          <a:noFill/>
        </p:spPr>
        <p:txBody>
          <a:bodyPr wrap="square" rtlCol="0">
            <a:spAutoFit/>
          </a:bodyPr>
          <a:lstStyle/>
          <a:p>
            <a:pPr>
              <a:spcAft>
                <a:spcPts val="1200"/>
              </a:spcAft>
            </a:pPr>
            <a:r>
              <a:rPr lang="de-DE" sz="3000" b="1" spc="60" dirty="0">
                <a:solidFill>
                  <a:srgbClr val="FF0000"/>
                </a:solidFill>
              </a:rPr>
              <a:t>Independent Variable (IV)</a:t>
            </a:r>
          </a:p>
        </p:txBody>
      </p:sp>
      <p:cxnSp>
        <p:nvCxnSpPr>
          <p:cNvPr id="6" name="Straight Connector 5">
            <a:extLst>
              <a:ext uri="{FF2B5EF4-FFF2-40B4-BE49-F238E27FC236}">
                <a16:creationId xmlns:a16="http://schemas.microsoft.com/office/drawing/2014/main" id="{5B866F7B-00B0-9A31-97CA-AC9B6BBBF299}"/>
              </a:ext>
            </a:extLst>
          </p:cNvPr>
          <p:cNvCxnSpPr>
            <a:cxnSpLocks/>
          </p:cNvCxnSpPr>
          <p:nvPr/>
        </p:nvCxnSpPr>
        <p:spPr>
          <a:xfrm>
            <a:off x="6603475" y="1182213"/>
            <a:ext cx="470693" cy="402673"/>
          </a:xfrm>
          <a:prstGeom prst="line">
            <a:avLst/>
          </a:prstGeom>
          <a:ln w="63500">
            <a:solidFill>
              <a:srgbClr val="FF0000"/>
            </a:solidFill>
            <a:headEnd type="triangle"/>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29F7EA9B-4625-B380-375F-BB167FD8BA18}"/>
              </a:ext>
            </a:extLst>
          </p:cNvPr>
          <p:cNvCxnSpPr>
            <a:cxnSpLocks/>
          </p:cNvCxnSpPr>
          <p:nvPr/>
        </p:nvCxnSpPr>
        <p:spPr>
          <a:xfrm flipH="1" flipV="1">
            <a:off x="6590810" y="2753242"/>
            <a:ext cx="483358" cy="364223"/>
          </a:xfrm>
          <a:prstGeom prst="line">
            <a:avLst/>
          </a:prstGeom>
          <a:ln w="63500">
            <a:solidFill>
              <a:schemeClr val="accent4">
                <a:lumMod val="60000"/>
                <a:lumOff val="40000"/>
              </a:schemeClr>
            </a:solidFill>
            <a:headEnd type="triangle"/>
          </a:ln>
        </p:spPr>
        <p:style>
          <a:lnRef idx="1">
            <a:schemeClr val="dk1"/>
          </a:lnRef>
          <a:fillRef idx="0">
            <a:schemeClr val="dk1"/>
          </a:fillRef>
          <a:effectRef idx="0">
            <a:schemeClr val="dk1"/>
          </a:effectRef>
          <a:fontRef idx="minor">
            <a:schemeClr val="tx1"/>
          </a:fontRef>
        </p:style>
      </p:cxnSp>
      <p:sp>
        <p:nvSpPr>
          <p:cNvPr id="5" name="Text Placeholder 14">
            <a:extLst>
              <a:ext uri="{FF2B5EF4-FFF2-40B4-BE49-F238E27FC236}">
                <a16:creationId xmlns:a16="http://schemas.microsoft.com/office/drawing/2014/main" id="{D12DF887-025B-AE5D-0569-8A69D1431F2B}"/>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2/16</a:t>
            </a:r>
          </a:p>
        </p:txBody>
      </p:sp>
    </p:spTree>
    <p:extLst>
      <p:ext uri="{BB962C8B-B14F-4D97-AF65-F5344CB8AC3E}">
        <p14:creationId xmlns:p14="http://schemas.microsoft.com/office/powerpoint/2010/main" val="344261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D09891-ECCE-3739-BD5C-9B06F5F67BF9}"/>
              </a:ext>
            </a:extLst>
          </p:cNvPr>
          <p:cNvSpPr txBox="1"/>
          <p:nvPr/>
        </p:nvSpPr>
        <p:spPr>
          <a:xfrm>
            <a:off x="1087497" y="1612182"/>
            <a:ext cx="10272653" cy="1015663"/>
          </a:xfrm>
          <a:prstGeom prst="rect">
            <a:avLst/>
          </a:prstGeom>
          <a:noFill/>
        </p:spPr>
        <p:txBody>
          <a:bodyPr wrap="square" rtlCol="0">
            <a:spAutoFit/>
          </a:bodyPr>
          <a:lstStyle/>
          <a:p>
            <a:pPr algn="ctr">
              <a:spcAft>
                <a:spcPts val="1200"/>
              </a:spcAft>
            </a:pPr>
            <a:r>
              <a:rPr lang="de-DE" sz="3000" i="1" spc="60" dirty="0" err="1"/>
              <a:t>How</a:t>
            </a:r>
            <a:r>
              <a:rPr lang="de-DE" sz="3000" i="1" spc="60" dirty="0"/>
              <a:t> and </a:t>
            </a:r>
            <a:r>
              <a:rPr lang="de-DE" sz="3000" i="1" spc="60" dirty="0" err="1"/>
              <a:t>why</a:t>
            </a:r>
            <a:r>
              <a:rPr lang="de-DE" sz="3000" i="1" spc="60" dirty="0"/>
              <a:t> </a:t>
            </a:r>
            <a:r>
              <a:rPr lang="de-DE" sz="3000" i="1" spc="60" dirty="0" err="1"/>
              <a:t>can</a:t>
            </a:r>
            <a:r>
              <a:rPr lang="de-DE" sz="3000" i="1" spc="60" dirty="0"/>
              <a:t> </a:t>
            </a:r>
            <a:r>
              <a:rPr lang="de-DE" sz="3000" b="1" i="1" spc="60" dirty="0" err="1">
                <a:solidFill>
                  <a:srgbClr val="FF0000"/>
                </a:solidFill>
              </a:rPr>
              <a:t>cultural</a:t>
            </a:r>
            <a:r>
              <a:rPr lang="de-DE" sz="3000" b="1" i="1" spc="60" dirty="0">
                <a:solidFill>
                  <a:srgbClr val="FF0000"/>
                </a:solidFill>
              </a:rPr>
              <a:t> </a:t>
            </a:r>
            <a:r>
              <a:rPr lang="de-DE" sz="3000" b="1" i="1" spc="60" dirty="0" err="1">
                <a:solidFill>
                  <a:srgbClr val="FF0000"/>
                </a:solidFill>
              </a:rPr>
              <a:t>cleavages</a:t>
            </a:r>
            <a:r>
              <a:rPr lang="de-DE" sz="3000" b="1" i="1" spc="60" dirty="0">
                <a:solidFill>
                  <a:srgbClr val="FF0000"/>
                </a:solidFill>
              </a:rPr>
              <a:t> </a:t>
            </a:r>
            <a:r>
              <a:rPr lang="de-DE" sz="3000" i="1" spc="60" dirty="0" err="1"/>
              <a:t>trigger</a:t>
            </a:r>
            <a:r>
              <a:rPr lang="de-DE" sz="3000" i="1" spc="60" dirty="0"/>
              <a:t> </a:t>
            </a:r>
            <a:r>
              <a:rPr lang="de-DE" sz="3000" b="1" i="1" spc="60" dirty="0" err="1">
                <a:solidFill>
                  <a:schemeClr val="accent4">
                    <a:lumMod val="60000"/>
                    <a:lumOff val="40000"/>
                  </a:schemeClr>
                </a:solidFill>
              </a:rPr>
              <a:t>the</a:t>
            </a:r>
            <a:r>
              <a:rPr lang="de-DE" sz="3000" b="1" i="1" spc="60" dirty="0">
                <a:solidFill>
                  <a:schemeClr val="accent4">
                    <a:lumMod val="60000"/>
                    <a:lumOff val="40000"/>
                  </a:schemeClr>
                </a:solidFill>
              </a:rPr>
              <a:t> </a:t>
            </a:r>
            <a:r>
              <a:rPr lang="de-DE" sz="3000" b="1" i="1" spc="60" dirty="0" err="1">
                <a:solidFill>
                  <a:schemeClr val="accent4">
                    <a:lumMod val="60000"/>
                    <a:lumOff val="40000"/>
                  </a:schemeClr>
                </a:solidFill>
              </a:rPr>
              <a:t>rise</a:t>
            </a:r>
            <a:r>
              <a:rPr lang="de-DE" sz="3000" b="1" i="1" spc="60" dirty="0">
                <a:solidFill>
                  <a:schemeClr val="accent4">
                    <a:lumMod val="60000"/>
                    <a:lumOff val="40000"/>
                  </a:schemeClr>
                </a:solidFill>
              </a:rPr>
              <a:t> </a:t>
            </a:r>
            <a:r>
              <a:rPr lang="de-DE" sz="3000" b="1" i="1" spc="60" dirty="0" err="1">
                <a:solidFill>
                  <a:schemeClr val="accent4">
                    <a:lumMod val="60000"/>
                    <a:lumOff val="40000"/>
                  </a:schemeClr>
                </a:solidFill>
              </a:rPr>
              <a:t>of</a:t>
            </a:r>
            <a:r>
              <a:rPr lang="de-DE" sz="3000" b="1" i="1" spc="60" dirty="0">
                <a:solidFill>
                  <a:schemeClr val="accent4">
                    <a:lumMod val="60000"/>
                    <a:lumOff val="40000"/>
                  </a:schemeClr>
                </a:solidFill>
              </a:rPr>
              <a:t> </a:t>
            </a:r>
            <a:r>
              <a:rPr lang="de-DE" sz="3000" b="1" i="1" spc="60" dirty="0" err="1">
                <a:solidFill>
                  <a:schemeClr val="accent4">
                    <a:lumMod val="60000"/>
                    <a:lumOff val="40000"/>
                  </a:schemeClr>
                </a:solidFill>
              </a:rPr>
              <a:t>radical</a:t>
            </a:r>
            <a:r>
              <a:rPr lang="de-DE" sz="3000" b="1" i="1" spc="60" dirty="0">
                <a:solidFill>
                  <a:schemeClr val="accent4">
                    <a:lumMod val="60000"/>
                    <a:lumOff val="40000"/>
                  </a:schemeClr>
                </a:solidFill>
              </a:rPr>
              <a:t> </a:t>
            </a:r>
            <a:r>
              <a:rPr lang="de-DE" sz="3000" b="1" i="1" spc="60" dirty="0" err="1">
                <a:solidFill>
                  <a:schemeClr val="accent4">
                    <a:lumMod val="60000"/>
                    <a:lumOff val="40000"/>
                  </a:schemeClr>
                </a:solidFill>
              </a:rPr>
              <a:t>right</a:t>
            </a:r>
            <a:r>
              <a:rPr lang="de-DE" sz="3000" b="1" i="1" spc="60" dirty="0">
                <a:solidFill>
                  <a:schemeClr val="accent4">
                    <a:lumMod val="60000"/>
                    <a:lumOff val="40000"/>
                  </a:schemeClr>
                </a:solidFill>
              </a:rPr>
              <a:t> </a:t>
            </a:r>
            <a:r>
              <a:rPr lang="de-DE" sz="3000" b="1" i="1" spc="60" dirty="0" err="1">
                <a:solidFill>
                  <a:schemeClr val="accent4">
                    <a:lumMod val="60000"/>
                    <a:lumOff val="40000"/>
                  </a:schemeClr>
                </a:solidFill>
              </a:rPr>
              <a:t>parties</a:t>
            </a:r>
            <a:r>
              <a:rPr lang="de-DE" sz="3000" b="1" i="1" spc="60" dirty="0">
                <a:solidFill>
                  <a:schemeClr val="accent4">
                    <a:lumMod val="60000"/>
                    <a:lumOff val="40000"/>
                  </a:schemeClr>
                </a:solidFill>
              </a:rPr>
              <a:t> </a:t>
            </a:r>
            <a:r>
              <a:rPr lang="de-DE" sz="3000" i="1" spc="60" dirty="0" err="1"/>
              <a:t>across</a:t>
            </a:r>
            <a:r>
              <a:rPr lang="de-DE" sz="3000" i="1" spc="60" dirty="0"/>
              <a:t> Europe?</a:t>
            </a:r>
          </a:p>
        </p:txBody>
      </p:sp>
      <p:sp>
        <p:nvSpPr>
          <p:cNvPr id="2" name="TextBox 1">
            <a:extLst>
              <a:ext uri="{FF2B5EF4-FFF2-40B4-BE49-F238E27FC236}">
                <a16:creationId xmlns:a16="http://schemas.microsoft.com/office/drawing/2014/main" id="{FE95683B-925E-0B47-B47C-7AD16428C13A}"/>
              </a:ext>
            </a:extLst>
          </p:cNvPr>
          <p:cNvSpPr txBox="1"/>
          <p:nvPr/>
        </p:nvSpPr>
        <p:spPr>
          <a:xfrm>
            <a:off x="5300446" y="3117465"/>
            <a:ext cx="5564019" cy="553998"/>
          </a:xfrm>
          <a:prstGeom prst="rect">
            <a:avLst/>
          </a:prstGeom>
          <a:noFill/>
        </p:spPr>
        <p:txBody>
          <a:bodyPr wrap="square" rtlCol="0">
            <a:spAutoFit/>
          </a:bodyPr>
          <a:lstStyle/>
          <a:p>
            <a:pPr>
              <a:spcAft>
                <a:spcPts val="1200"/>
              </a:spcAft>
            </a:pPr>
            <a:r>
              <a:rPr lang="de-DE" sz="3000" b="1" spc="60" dirty="0" err="1">
                <a:solidFill>
                  <a:schemeClr val="accent4">
                    <a:lumMod val="60000"/>
                    <a:lumOff val="40000"/>
                  </a:schemeClr>
                </a:solidFill>
              </a:rPr>
              <a:t>Dependent</a:t>
            </a:r>
            <a:r>
              <a:rPr lang="de-DE" sz="3000" b="1" spc="60" dirty="0">
                <a:solidFill>
                  <a:schemeClr val="accent4">
                    <a:lumMod val="60000"/>
                    <a:lumOff val="40000"/>
                  </a:schemeClr>
                </a:solidFill>
              </a:rPr>
              <a:t> Variable (DV)</a:t>
            </a:r>
          </a:p>
        </p:txBody>
      </p:sp>
      <p:sp>
        <p:nvSpPr>
          <p:cNvPr id="3" name="TextBox 2">
            <a:extLst>
              <a:ext uri="{FF2B5EF4-FFF2-40B4-BE49-F238E27FC236}">
                <a16:creationId xmlns:a16="http://schemas.microsoft.com/office/drawing/2014/main" id="{6A97ECA7-0003-8A6E-7806-982C1793F413}"/>
              </a:ext>
            </a:extLst>
          </p:cNvPr>
          <p:cNvSpPr txBox="1"/>
          <p:nvPr/>
        </p:nvSpPr>
        <p:spPr>
          <a:xfrm>
            <a:off x="2354317" y="599074"/>
            <a:ext cx="5728138" cy="553998"/>
          </a:xfrm>
          <a:prstGeom prst="rect">
            <a:avLst/>
          </a:prstGeom>
          <a:noFill/>
        </p:spPr>
        <p:txBody>
          <a:bodyPr wrap="square" rtlCol="0">
            <a:spAutoFit/>
          </a:bodyPr>
          <a:lstStyle/>
          <a:p>
            <a:pPr>
              <a:spcAft>
                <a:spcPts val="1200"/>
              </a:spcAft>
            </a:pPr>
            <a:r>
              <a:rPr lang="de-DE" sz="3000" b="1" spc="60" dirty="0">
                <a:solidFill>
                  <a:srgbClr val="FF0000"/>
                </a:solidFill>
              </a:rPr>
              <a:t>Independent Variable (IV)</a:t>
            </a:r>
          </a:p>
        </p:txBody>
      </p:sp>
      <p:cxnSp>
        <p:nvCxnSpPr>
          <p:cNvPr id="6" name="Straight Connector 5">
            <a:extLst>
              <a:ext uri="{FF2B5EF4-FFF2-40B4-BE49-F238E27FC236}">
                <a16:creationId xmlns:a16="http://schemas.microsoft.com/office/drawing/2014/main" id="{5B866F7B-00B0-9A31-97CA-AC9B6BBBF299}"/>
              </a:ext>
            </a:extLst>
          </p:cNvPr>
          <p:cNvCxnSpPr>
            <a:cxnSpLocks/>
          </p:cNvCxnSpPr>
          <p:nvPr/>
        </p:nvCxnSpPr>
        <p:spPr>
          <a:xfrm>
            <a:off x="6603475" y="1182213"/>
            <a:ext cx="470693" cy="402673"/>
          </a:xfrm>
          <a:prstGeom prst="line">
            <a:avLst/>
          </a:prstGeom>
          <a:ln w="63500">
            <a:solidFill>
              <a:srgbClr val="FF0000"/>
            </a:solidFill>
            <a:headEnd type="triangle"/>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29F7EA9B-4625-B380-375F-BB167FD8BA18}"/>
              </a:ext>
            </a:extLst>
          </p:cNvPr>
          <p:cNvCxnSpPr>
            <a:cxnSpLocks/>
          </p:cNvCxnSpPr>
          <p:nvPr/>
        </p:nvCxnSpPr>
        <p:spPr>
          <a:xfrm flipH="1" flipV="1">
            <a:off x="6590810" y="2753242"/>
            <a:ext cx="483358" cy="364223"/>
          </a:xfrm>
          <a:prstGeom prst="line">
            <a:avLst/>
          </a:prstGeom>
          <a:ln w="63500">
            <a:solidFill>
              <a:schemeClr val="accent4">
                <a:lumMod val="60000"/>
                <a:lumOff val="40000"/>
              </a:schemeClr>
            </a:solidFill>
            <a:headEnd type="triangle"/>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7B162D1C-D1C7-D7B6-82F6-E9FDD96D8F48}"/>
              </a:ext>
            </a:extLst>
          </p:cNvPr>
          <p:cNvSpPr/>
          <p:nvPr/>
        </p:nvSpPr>
        <p:spPr>
          <a:xfrm>
            <a:off x="1251270" y="4476463"/>
            <a:ext cx="2897651" cy="1222571"/>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E" sz="2800" b="1" spc="60" dirty="0"/>
              <a:t>Cultural cleavages</a:t>
            </a:r>
          </a:p>
        </p:txBody>
      </p:sp>
      <p:sp>
        <p:nvSpPr>
          <p:cNvPr id="8" name="Rectangle 7">
            <a:extLst>
              <a:ext uri="{FF2B5EF4-FFF2-40B4-BE49-F238E27FC236}">
                <a16:creationId xmlns:a16="http://schemas.microsoft.com/office/drawing/2014/main" id="{A54F2E48-6335-FE9B-7E9D-8EF4D5BEB865}"/>
              </a:ext>
            </a:extLst>
          </p:cNvPr>
          <p:cNvSpPr/>
          <p:nvPr/>
        </p:nvSpPr>
        <p:spPr>
          <a:xfrm>
            <a:off x="7438031" y="4490110"/>
            <a:ext cx="3728114" cy="1222571"/>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E" sz="2800" b="1" spc="60" dirty="0"/>
              <a:t>The rise of radical right parties </a:t>
            </a:r>
          </a:p>
        </p:txBody>
      </p:sp>
      <p:cxnSp>
        <p:nvCxnSpPr>
          <p:cNvPr id="11" name="Straight Arrow Connector 10">
            <a:extLst>
              <a:ext uri="{FF2B5EF4-FFF2-40B4-BE49-F238E27FC236}">
                <a16:creationId xmlns:a16="http://schemas.microsoft.com/office/drawing/2014/main" id="{095EE44E-814F-77BA-BBBA-EB6DE0647E96}"/>
              </a:ext>
            </a:extLst>
          </p:cNvPr>
          <p:cNvCxnSpPr>
            <a:cxnSpLocks/>
          </p:cNvCxnSpPr>
          <p:nvPr/>
        </p:nvCxnSpPr>
        <p:spPr>
          <a:xfrm>
            <a:off x="4681183" y="5005861"/>
            <a:ext cx="2433929" cy="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9797EAC-87CB-B0B4-986A-19F0B39AE7E8}"/>
              </a:ext>
            </a:extLst>
          </p:cNvPr>
          <p:cNvSpPr txBox="1"/>
          <p:nvPr/>
        </p:nvSpPr>
        <p:spPr>
          <a:xfrm>
            <a:off x="4753970" y="5197378"/>
            <a:ext cx="2274138" cy="523220"/>
          </a:xfrm>
          <a:prstGeom prst="rect">
            <a:avLst/>
          </a:prstGeom>
          <a:noFill/>
        </p:spPr>
        <p:txBody>
          <a:bodyPr wrap="square" rtlCol="0">
            <a:spAutoFit/>
          </a:bodyPr>
          <a:lstStyle/>
          <a:p>
            <a:pPr>
              <a:spcAft>
                <a:spcPts val="1200"/>
              </a:spcAft>
            </a:pPr>
            <a:r>
              <a:rPr lang="de-DE" sz="2800" b="1" spc="70" dirty="0"/>
              <a:t>Mechanism</a:t>
            </a:r>
          </a:p>
        </p:txBody>
      </p:sp>
      <p:sp>
        <p:nvSpPr>
          <p:cNvPr id="5" name="Text Placeholder 14">
            <a:extLst>
              <a:ext uri="{FF2B5EF4-FFF2-40B4-BE49-F238E27FC236}">
                <a16:creationId xmlns:a16="http://schemas.microsoft.com/office/drawing/2014/main" id="{2D7089BA-A817-1C54-1BEE-74CA6003DC4A}"/>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3/16</a:t>
            </a:r>
          </a:p>
        </p:txBody>
      </p:sp>
    </p:spTree>
    <p:extLst>
      <p:ext uri="{BB962C8B-B14F-4D97-AF65-F5344CB8AC3E}">
        <p14:creationId xmlns:p14="http://schemas.microsoft.com/office/powerpoint/2010/main" val="52556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1. cleavages and European politics					         wise 2023/2024</a:t>
            </a:r>
          </a:p>
        </p:txBody>
      </p:sp>
      <p:sp>
        <p:nvSpPr>
          <p:cNvPr id="8" name="TextBox 7">
            <a:extLst>
              <a:ext uri="{FF2B5EF4-FFF2-40B4-BE49-F238E27FC236}">
                <a16:creationId xmlns:a16="http://schemas.microsoft.com/office/drawing/2014/main" id="{7BB83258-40FC-3959-ACA1-5B7C08267112}"/>
              </a:ext>
            </a:extLst>
          </p:cNvPr>
          <p:cNvSpPr txBox="1"/>
          <p:nvPr/>
        </p:nvSpPr>
        <p:spPr>
          <a:xfrm>
            <a:off x="433855" y="1647754"/>
            <a:ext cx="11324289" cy="4216539"/>
          </a:xfrm>
          <a:prstGeom prst="rect">
            <a:avLst/>
          </a:prstGeom>
          <a:noFill/>
        </p:spPr>
        <p:txBody>
          <a:bodyPr wrap="square">
            <a:spAutoFit/>
          </a:bodyPr>
          <a:lstStyle/>
          <a:p>
            <a:pPr algn="just">
              <a:spcBef>
                <a:spcPts val="600"/>
              </a:spcBef>
              <a:spcAft>
                <a:spcPts val="600"/>
              </a:spcAft>
            </a:pPr>
            <a:r>
              <a:rPr lang="en-US" spc="60" dirty="0"/>
              <a:t>In a society where an amalgamation of groups with substantial intra-group homogeneity and inter-group heterogeneity live together in one place, </a:t>
            </a:r>
            <a:r>
              <a:rPr lang="en-US" spc="60" dirty="0" err="1"/>
              <a:t>polarisation</a:t>
            </a:r>
            <a:r>
              <a:rPr lang="en-US" spc="60" dirty="0"/>
              <a:t> inevitably emerges (Esteban &amp; Ray, 1994)</a:t>
            </a:r>
          </a:p>
          <a:p>
            <a:pPr marL="285750" indent="-285750" algn="just">
              <a:spcBef>
                <a:spcPts val="600"/>
              </a:spcBef>
              <a:spcAft>
                <a:spcPts val="600"/>
              </a:spcAft>
              <a:buFont typeface="Arial" panose="020B0604020202020204" pitchFamily="34" charset="0"/>
              <a:buChar char="•"/>
            </a:pPr>
            <a:r>
              <a:rPr lang="en-US" spc="60" dirty="0"/>
              <a:t>By nature, society is </a:t>
            </a:r>
            <a:r>
              <a:rPr lang="en-US" spc="60" dirty="0" err="1"/>
              <a:t>characterised</a:t>
            </a:r>
            <a:r>
              <a:rPr lang="en-US" spc="60" dirty="0"/>
              <a:t> by the building of conflicts and tensions (</a:t>
            </a:r>
            <a:r>
              <a:rPr lang="en-US" spc="60" dirty="0" err="1"/>
              <a:t>Shanin</a:t>
            </a:r>
            <a:r>
              <a:rPr lang="en-US" spc="60" dirty="0"/>
              <a:t>, 1966)</a:t>
            </a:r>
          </a:p>
          <a:p>
            <a:pPr marL="742950" lvl="1" indent="-285750" algn="just">
              <a:spcBef>
                <a:spcPts val="600"/>
              </a:spcBef>
              <a:spcAft>
                <a:spcPts val="600"/>
              </a:spcAft>
              <a:buFont typeface="Courier New" panose="02070309020205020404" pitchFamily="49" charset="0"/>
              <a:buChar char="o"/>
            </a:pPr>
            <a:r>
              <a:rPr lang="en-US" spc="60" dirty="0"/>
              <a:t>For instance, the division of two groups driven by inequality based on income and wealth, turns into class cleavages between bourgeoisie and working class (Deutsch, 1971)</a:t>
            </a:r>
          </a:p>
          <a:p>
            <a:pPr marL="304800" lvl="1" indent="-304800" algn="just">
              <a:spcBef>
                <a:spcPts val="600"/>
              </a:spcBef>
              <a:spcAft>
                <a:spcPts val="600"/>
              </a:spcAft>
              <a:buFont typeface="Arial" panose="020B0604020202020204" pitchFamily="34" charset="0"/>
              <a:buChar char="•"/>
            </a:pPr>
            <a:r>
              <a:rPr lang="en-GB" spc="60" dirty="0" err="1"/>
              <a:t>Rokkan</a:t>
            </a:r>
            <a:r>
              <a:rPr lang="en-GB" spc="60" dirty="0"/>
              <a:t> (2000) classified four classic cleavages as the key structure of the European political landscape </a:t>
            </a:r>
          </a:p>
          <a:p>
            <a:pPr marL="800100" lvl="2" indent="-342900" algn="just">
              <a:spcBef>
                <a:spcPts val="600"/>
              </a:spcBef>
              <a:spcAft>
                <a:spcPts val="600"/>
              </a:spcAft>
              <a:buFont typeface="+mj-lt"/>
              <a:buAutoNum type="arabicPeriod"/>
            </a:pPr>
            <a:r>
              <a:rPr lang="en-GB" spc="60" dirty="0">
                <a:effectLst/>
              </a:rPr>
              <a:t>The centre and periphery cleavages</a:t>
            </a:r>
            <a:endParaRPr lang="en-GB" spc="60" dirty="0"/>
          </a:p>
          <a:p>
            <a:pPr marL="800100" lvl="2" indent="-342900" algn="just">
              <a:spcBef>
                <a:spcPts val="600"/>
              </a:spcBef>
              <a:spcAft>
                <a:spcPts val="600"/>
              </a:spcAft>
              <a:buFont typeface="+mj-lt"/>
              <a:buAutoNum type="arabicPeriod"/>
            </a:pPr>
            <a:r>
              <a:rPr lang="en-GB" spc="60" dirty="0"/>
              <a:t>The </a:t>
            </a:r>
            <a:r>
              <a:rPr lang="en-GB" spc="60" dirty="0">
                <a:effectLst/>
              </a:rPr>
              <a:t>religious cleavages</a:t>
            </a:r>
          </a:p>
          <a:p>
            <a:pPr marL="800100" lvl="2" indent="-342900" algn="just">
              <a:spcBef>
                <a:spcPts val="600"/>
              </a:spcBef>
              <a:spcAft>
                <a:spcPts val="600"/>
              </a:spcAft>
              <a:buFont typeface="+mj-lt"/>
              <a:buAutoNum type="arabicPeriod"/>
            </a:pPr>
            <a:r>
              <a:rPr lang="en-GB" spc="60" dirty="0"/>
              <a:t>The </a:t>
            </a:r>
            <a:r>
              <a:rPr lang="en-GB" spc="60" dirty="0">
                <a:effectLst/>
              </a:rPr>
              <a:t>rural and urban cleavages</a:t>
            </a:r>
          </a:p>
          <a:p>
            <a:pPr marL="800100" lvl="2" indent="-342900" algn="just">
              <a:spcBef>
                <a:spcPts val="600"/>
              </a:spcBef>
              <a:spcAft>
                <a:spcPts val="600"/>
              </a:spcAft>
              <a:buFont typeface="+mj-lt"/>
              <a:buAutoNum type="arabicPeriod"/>
            </a:pPr>
            <a:r>
              <a:rPr lang="en-GB" spc="60" dirty="0">
                <a:effectLst/>
              </a:rPr>
              <a:t>The owner and worker cleavages</a:t>
            </a:r>
            <a:endParaRPr lang="en-GB" spc="60" dirty="0"/>
          </a:p>
        </p:txBody>
      </p:sp>
      <p:sp>
        <p:nvSpPr>
          <p:cNvPr id="2" name="Text Placeholder 14">
            <a:extLst>
              <a:ext uri="{FF2B5EF4-FFF2-40B4-BE49-F238E27FC236}">
                <a16:creationId xmlns:a16="http://schemas.microsoft.com/office/drawing/2014/main" id="{B82E8364-E507-9EAD-8BD6-5DD85D978A66}"/>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4/16</a:t>
            </a:r>
          </a:p>
        </p:txBody>
      </p:sp>
    </p:spTree>
    <p:extLst>
      <p:ext uri="{BB962C8B-B14F-4D97-AF65-F5344CB8AC3E}">
        <p14:creationId xmlns:p14="http://schemas.microsoft.com/office/powerpoint/2010/main" val="2120843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1. cleavages and European politics					         wise 2023/2024</a:t>
            </a:r>
          </a:p>
        </p:txBody>
      </p:sp>
      <p:sp>
        <p:nvSpPr>
          <p:cNvPr id="8" name="TextBox 7">
            <a:extLst>
              <a:ext uri="{FF2B5EF4-FFF2-40B4-BE49-F238E27FC236}">
                <a16:creationId xmlns:a16="http://schemas.microsoft.com/office/drawing/2014/main" id="{7BB83258-40FC-3959-ACA1-5B7C08267112}"/>
              </a:ext>
            </a:extLst>
          </p:cNvPr>
          <p:cNvSpPr txBox="1"/>
          <p:nvPr/>
        </p:nvSpPr>
        <p:spPr>
          <a:xfrm>
            <a:off x="433855" y="1635551"/>
            <a:ext cx="11324289" cy="4308872"/>
          </a:xfrm>
          <a:prstGeom prst="rect">
            <a:avLst/>
          </a:prstGeom>
          <a:noFill/>
        </p:spPr>
        <p:txBody>
          <a:bodyPr wrap="square">
            <a:spAutoFit/>
          </a:bodyPr>
          <a:lstStyle/>
          <a:p>
            <a:pPr algn="just">
              <a:spcBef>
                <a:spcPts val="600"/>
              </a:spcBef>
              <a:spcAft>
                <a:spcPts val="600"/>
              </a:spcAft>
            </a:pPr>
            <a:r>
              <a:rPr lang="en-US" spc="50" dirty="0"/>
              <a:t>Sartori (1976; 1990)’s classic theory points out that the translation of conflicts and cleavages into politics is </a:t>
            </a:r>
            <a:r>
              <a:rPr lang="en-US" b="1" spc="50" dirty="0"/>
              <a:t>not a matter of course but significantly depends on political </a:t>
            </a:r>
            <a:r>
              <a:rPr lang="en-US" b="1" spc="50" dirty="0" err="1"/>
              <a:t>organisation</a:t>
            </a:r>
            <a:r>
              <a:rPr lang="en-US" spc="50" dirty="0"/>
              <a:t>, especially political parties.</a:t>
            </a:r>
          </a:p>
          <a:p>
            <a:pPr marL="285750" indent="-285750" algn="just">
              <a:spcBef>
                <a:spcPts val="600"/>
              </a:spcBef>
              <a:spcAft>
                <a:spcPts val="600"/>
              </a:spcAft>
              <a:buFont typeface="Arial" panose="020B0604020202020204" pitchFamily="34" charset="0"/>
              <a:buChar char="•"/>
            </a:pPr>
            <a:r>
              <a:rPr lang="en-US" spc="50" dirty="0"/>
              <a:t>Political parties usually emerge and adjust along cleavage lines. When such cleavages are translated into political issues through parties, they become part of ideological patterning</a:t>
            </a:r>
          </a:p>
          <a:p>
            <a:pPr marL="742950" lvl="1" indent="-285750" algn="just">
              <a:spcBef>
                <a:spcPts val="600"/>
              </a:spcBef>
              <a:spcAft>
                <a:spcPts val="600"/>
              </a:spcAft>
              <a:buFont typeface="Courier New" panose="02070309020205020404" pitchFamily="49" charset="0"/>
              <a:buChar char="o"/>
            </a:pPr>
            <a:r>
              <a:rPr lang="en-US" spc="50" dirty="0"/>
              <a:t>Sartori (1976) observed and believed that ideological patterning, so-called </a:t>
            </a:r>
            <a:r>
              <a:rPr lang="en-US" spc="50" dirty="0" err="1"/>
              <a:t>polariation</a:t>
            </a:r>
            <a:r>
              <a:rPr lang="en-US" spc="50" dirty="0"/>
              <a:t>, has permeated through every section of society</a:t>
            </a:r>
          </a:p>
          <a:p>
            <a:pPr marL="742950" lvl="1" indent="-285750" algn="just">
              <a:spcBef>
                <a:spcPts val="600"/>
              </a:spcBef>
              <a:spcAft>
                <a:spcPts val="600"/>
              </a:spcAft>
              <a:buFont typeface="Courier New" panose="02070309020205020404" pitchFamily="49" charset="0"/>
              <a:buChar char="o"/>
            </a:pPr>
            <a:r>
              <a:rPr lang="en-US" spc="60" dirty="0"/>
              <a:t>Political parties </a:t>
            </a:r>
            <a:r>
              <a:rPr lang="en-GB" sz="1800" spc="60" dirty="0">
                <a:effectLst/>
                <a:ea typeface="Times New Roman" panose="02020603050405020304" pitchFamily="18" charset="0"/>
              </a:rPr>
              <a:t>have long been a cornerstone of group identity, and hence, ideological distances between parties can represent and reflect between-group distance and in-group homogeneity</a:t>
            </a:r>
            <a:endParaRPr lang="en-US" sz="1800" spc="60" dirty="0">
              <a:effectLst/>
              <a:ea typeface="Times New Roman" panose="02020603050405020304" pitchFamily="18" charset="0"/>
            </a:endParaRPr>
          </a:p>
          <a:p>
            <a:pPr marL="15875" lvl="1" algn="just">
              <a:spcBef>
                <a:spcPts val="600"/>
              </a:spcBef>
              <a:spcAft>
                <a:spcPts val="600"/>
              </a:spcAft>
            </a:pPr>
            <a:r>
              <a:rPr lang="en-US" spc="60" dirty="0"/>
              <a:t>Building on Down theory, </a:t>
            </a:r>
            <a:r>
              <a:rPr lang="en-GB" sz="1800" spc="60" dirty="0">
                <a:effectLst/>
                <a:ea typeface="Times New Roman" panose="02020603050405020304" pitchFamily="18" charset="0"/>
              </a:rPr>
              <a:t>electorates should be rational and ideologically motivated with regard to voting decision, in line with the alignment of parties on either a single policy or ideological continuum (Downs, 1957).</a:t>
            </a:r>
            <a:r>
              <a:rPr lang="en-DE" spc="60" dirty="0">
                <a:effectLst/>
              </a:rPr>
              <a:t> </a:t>
            </a:r>
            <a:endParaRPr lang="en-US" spc="60" dirty="0"/>
          </a:p>
        </p:txBody>
      </p:sp>
      <p:sp>
        <p:nvSpPr>
          <p:cNvPr id="2" name="Text Placeholder 14">
            <a:extLst>
              <a:ext uri="{FF2B5EF4-FFF2-40B4-BE49-F238E27FC236}">
                <a16:creationId xmlns:a16="http://schemas.microsoft.com/office/drawing/2014/main" id="{F0DA709C-22C6-EA32-4066-68E6D78F5AFE}"/>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5/16</a:t>
            </a:r>
          </a:p>
        </p:txBody>
      </p:sp>
    </p:spTree>
    <p:extLst>
      <p:ext uri="{BB962C8B-B14F-4D97-AF65-F5344CB8AC3E}">
        <p14:creationId xmlns:p14="http://schemas.microsoft.com/office/powerpoint/2010/main" val="3846688813"/>
      </p:ext>
    </p:extLst>
  </p:cSld>
  <p:clrMapOvr>
    <a:masterClrMapping/>
  </p:clrMapOvr>
</p:sld>
</file>

<file path=ppt/theme/theme1.xml><?xml version="1.0" encoding="utf-8"?>
<a:theme xmlns:a="http://schemas.openxmlformats.org/drawingml/2006/main" name="Präsentationstitel">
  <a:themeElements>
    <a:clrScheme name="LMU_PPT">
      <a:dk1>
        <a:srgbClr val="00883A"/>
      </a:dk1>
      <a:lt1>
        <a:sysClr val="window" lastClr="FFFFFF"/>
      </a:lt1>
      <a:dk2>
        <a:srgbClr val="232323"/>
      </a:dk2>
      <a:lt2>
        <a:srgbClr val="626468"/>
      </a:lt2>
      <a:accent1>
        <a:srgbClr val="C0C1C3"/>
      </a:accent1>
      <a:accent2>
        <a:srgbClr val="E6E6E7"/>
      </a:accent2>
      <a:accent3>
        <a:srgbClr val="F5F5F5"/>
      </a:accent3>
      <a:accent4>
        <a:srgbClr val="0F1987"/>
      </a:accent4>
      <a:accent5>
        <a:srgbClr val="009FE3"/>
      </a:accent5>
      <a:accent6>
        <a:srgbClr val="8C4091"/>
      </a:accent6>
      <a:hlink>
        <a:srgbClr val="D71919"/>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MU_PPTVorlage_Breitbild_20220425_RS.potx" id="{2042371F-3005-4A21-A9A4-ABFC59415B3B}" vid="{F5E6AB39-800A-4A35-BFB0-8B08FE59E1F1}"/>
    </a:ext>
  </a:extLst>
</a:theme>
</file>

<file path=ppt/theme/theme2.xml><?xml version="1.0" encoding="utf-8"?>
<a:theme xmlns:a="http://schemas.openxmlformats.org/drawingml/2006/main" name="Präsentationstitel Variante">
  <a:themeElements>
    <a:clrScheme name="LMU_PPT">
      <a:dk1>
        <a:srgbClr val="00883A"/>
      </a:dk1>
      <a:lt1>
        <a:sysClr val="window" lastClr="FFFFFF"/>
      </a:lt1>
      <a:dk2>
        <a:srgbClr val="232323"/>
      </a:dk2>
      <a:lt2>
        <a:srgbClr val="626468"/>
      </a:lt2>
      <a:accent1>
        <a:srgbClr val="C0C1C3"/>
      </a:accent1>
      <a:accent2>
        <a:srgbClr val="E6E6E7"/>
      </a:accent2>
      <a:accent3>
        <a:srgbClr val="F5F5F5"/>
      </a:accent3>
      <a:accent4>
        <a:srgbClr val="0F1987"/>
      </a:accent4>
      <a:accent5>
        <a:srgbClr val="009FE3"/>
      </a:accent5>
      <a:accent6>
        <a:srgbClr val="8C4091"/>
      </a:accent6>
      <a:hlink>
        <a:srgbClr val="D71919"/>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MU_PPTVorlage_Breitbild_20220425_RS.potx" id="{2042371F-3005-4A21-A9A4-ABFC59415B3B}" vid="{3677B95F-7E06-41FF-A3C7-1582F699B15A}"/>
    </a:ext>
  </a:extLst>
</a:theme>
</file>

<file path=ppt/theme/theme3.xml><?xml version="1.0" encoding="utf-8"?>
<a:theme xmlns:a="http://schemas.openxmlformats.org/drawingml/2006/main" name="Kapiteltrenner">
  <a:themeElements>
    <a:clrScheme name="LMU">
      <a:dk1>
        <a:srgbClr val="008740"/>
      </a:dk1>
      <a:lt1>
        <a:sysClr val="window" lastClr="FFFFFF"/>
      </a:lt1>
      <a:dk2>
        <a:srgbClr val="000000"/>
      </a:dk2>
      <a:lt2>
        <a:srgbClr val="4A4A4A"/>
      </a:lt2>
      <a:accent1>
        <a:srgbClr val="9D9D9D"/>
      </a:accent1>
      <a:accent2>
        <a:srgbClr val="D0D0D0"/>
      </a:accent2>
      <a:accent3>
        <a:srgbClr val="F4F4F4"/>
      </a:accent3>
      <a:accent4>
        <a:srgbClr val="023E84"/>
      </a:accent4>
      <a:accent5>
        <a:srgbClr val="009FE3"/>
      </a:accent5>
      <a:accent6>
        <a:srgbClr val="8C40A5"/>
      </a:accent6>
      <a:hlink>
        <a:srgbClr val="DC0D15"/>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MU_PPTVorlage_Breitbild_20220425_RS.potx" id="{2042371F-3005-4A21-A9A4-ABFC59415B3B}" vid="{CB202495-3BD5-415A-A4A5-B746A9BA6616}"/>
    </a:ext>
  </a:extLst>
</a:theme>
</file>

<file path=ppt/theme/theme4.xml><?xml version="1.0" encoding="utf-8"?>
<a:theme xmlns:a="http://schemas.openxmlformats.org/drawingml/2006/main" name="Inhalt">
  <a:themeElements>
    <a:clrScheme name="LMU_PPT">
      <a:dk1>
        <a:srgbClr val="00883A"/>
      </a:dk1>
      <a:lt1>
        <a:sysClr val="window" lastClr="FFFFFF"/>
      </a:lt1>
      <a:dk2>
        <a:srgbClr val="232323"/>
      </a:dk2>
      <a:lt2>
        <a:srgbClr val="626468"/>
      </a:lt2>
      <a:accent1>
        <a:srgbClr val="C0C1C3"/>
      </a:accent1>
      <a:accent2>
        <a:srgbClr val="E6E6E7"/>
      </a:accent2>
      <a:accent3>
        <a:srgbClr val="F5F5F5"/>
      </a:accent3>
      <a:accent4>
        <a:srgbClr val="0F1987"/>
      </a:accent4>
      <a:accent5>
        <a:srgbClr val="009FE3"/>
      </a:accent5>
      <a:accent6>
        <a:srgbClr val="8C4091"/>
      </a:accent6>
      <a:hlink>
        <a:srgbClr val="D71919"/>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MU_PPTVorlage_Breitbild_20220425_RS.potx" id="{2042371F-3005-4A21-A9A4-ABFC59415B3B}" vid="{FCA03F62-E27F-4ACE-B8D5-B0C2DB4DDEEC}"/>
    </a:ext>
  </a:extLst>
</a:theme>
</file>

<file path=ppt/theme/theme5.xml><?xml version="1.0" encoding="utf-8"?>
<a:theme xmlns:a="http://schemas.openxmlformats.org/drawingml/2006/main" name="Rücktitel">
  <a:themeElements>
    <a:clrScheme name="Benutzerdefiniert 1">
      <a:dk1>
        <a:srgbClr val="008740"/>
      </a:dk1>
      <a:lt1>
        <a:srgbClr val="FFFFFF"/>
      </a:lt1>
      <a:dk2>
        <a:srgbClr val="000000"/>
      </a:dk2>
      <a:lt2>
        <a:srgbClr val="4A4A4A"/>
      </a:lt2>
      <a:accent1>
        <a:srgbClr val="9D9D9D"/>
      </a:accent1>
      <a:accent2>
        <a:srgbClr val="D0D0D0"/>
      </a:accent2>
      <a:accent3>
        <a:srgbClr val="F4F4F4"/>
      </a:accent3>
      <a:accent4>
        <a:srgbClr val="023E84"/>
      </a:accent4>
      <a:accent5>
        <a:srgbClr val="009FE3"/>
      </a:accent5>
      <a:accent6>
        <a:srgbClr val="8C40A5"/>
      </a:accent6>
      <a:hlink>
        <a:srgbClr val="DC0D15"/>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MU_PPTVorlage_Breitbild_20220425_RS.potx" id="{2042371F-3005-4A21-A9A4-ABFC59415B3B}" vid="{866B4B03-9E40-4D34-8181-92E280DAE3A6}"/>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lmu_ppt_vorlage_20221104 (1)</Template>
  <TotalTime>9456</TotalTime>
  <Words>2078</Words>
  <Application>Microsoft Macintosh PowerPoint</Application>
  <PresentationFormat>Widescreen</PresentationFormat>
  <Paragraphs>146</Paragraphs>
  <Slides>21</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21</vt:i4>
      </vt:variant>
    </vt:vector>
  </HeadingPairs>
  <TitlesOfParts>
    <vt:vector size="30" baseType="lpstr">
      <vt:lpstr>Arial</vt:lpstr>
      <vt:lpstr>Courier New</vt:lpstr>
      <vt:lpstr>LMU CompatilFact</vt:lpstr>
      <vt:lpstr>Wingdings</vt:lpstr>
      <vt:lpstr>Präsentationstitel</vt:lpstr>
      <vt:lpstr>Präsentationstitel Variante</vt:lpstr>
      <vt:lpstr>Kapiteltrenner</vt:lpstr>
      <vt:lpstr>Inhalt</vt:lpstr>
      <vt:lpstr>Rücktitel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Laohabut, Thareerat</dc:creator>
  <cp:lastModifiedBy>Thareerat Laohabut</cp:lastModifiedBy>
  <cp:revision>6</cp:revision>
  <cp:lastPrinted>2020-11-01T16:28:52Z</cp:lastPrinted>
  <dcterms:created xsi:type="dcterms:W3CDTF">2023-10-13T16:05:37Z</dcterms:created>
  <dcterms:modified xsi:type="dcterms:W3CDTF">2023-11-04T01:53:29Z</dcterms:modified>
</cp:coreProperties>
</file>