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A89C9A-73B1-49A3-A260-F8257FF1F71E}" v="1" dt="2023-03-22T07:16:28.8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usek, Daniel" userId="754c433b-72e5-4d2d-9517-242a49ab45f5" providerId="ADAL" clId="{D9A89C9A-73B1-49A3-A260-F8257FF1F71E}"/>
    <pc:docChg chg="undo custSel addSld delSld modSld">
      <pc:chgData name="Bousek, Daniel" userId="754c433b-72e5-4d2d-9517-242a49ab45f5" providerId="ADAL" clId="{D9A89C9A-73B1-49A3-A260-F8257FF1F71E}" dt="2023-03-22T08:01:50.257" v="240" actId="6549"/>
      <pc:docMkLst>
        <pc:docMk/>
      </pc:docMkLst>
      <pc:sldChg chg="addSp delSp modSp new mod modClrScheme chgLayout">
        <pc:chgData name="Bousek, Daniel" userId="754c433b-72e5-4d2d-9517-242a49ab45f5" providerId="ADAL" clId="{D9A89C9A-73B1-49A3-A260-F8257FF1F71E}" dt="2023-03-21T19:53:26.541" v="18" actId="255"/>
        <pc:sldMkLst>
          <pc:docMk/>
          <pc:sldMk cId="2405125701" sldId="256"/>
        </pc:sldMkLst>
        <pc:spChg chg="del mod ord">
          <ac:chgData name="Bousek, Daniel" userId="754c433b-72e5-4d2d-9517-242a49ab45f5" providerId="ADAL" clId="{D9A89C9A-73B1-49A3-A260-F8257FF1F71E}" dt="2023-03-21T19:52:01.443" v="1" actId="700"/>
          <ac:spMkLst>
            <pc:docMk/>
            <pc:sldMk cId="2405125701" sldId="256"/>
            <ac:spMk id="2" creationId="{D965E903-95EB-84D4-02CB-26F27C67710D}"/>
          </ac:spMkLst>
        </pc:spChg>
        <pc:spChg chg="del mod ord">
          <ac:chgData name="Bousek, Daniel" userId="754c433b-72e5-4d2d-9517-242a49ab45f5" providerId="ADAL" clId="{D9A89C9A-73B1-49A3-A260-F8257FF1F71E}" dt="2023-03-21T19:52:01.443" v="1" actId="700"/>
          <ac:spMkLst>
            <pc:docMk/>
            <pc:sldMk cId="2405125701" sldId="256"/>
            <ac:spMk id="3" creationId="{8EE928E6-3178-8919-779B-98DB1907B71C}"/>
          </ac:spMkLst>
        </pc:spChg>
        <pc:spChg chg="add mod ord">
          <ac:chgData name="Bousek, Daniel" userId="754c433b-72e5-4d2d-9517-242a49ab45f5" providerId="ADAL" clId="{D9A89C9A-73B1-49A3-A260-F8257FF1F71E}" dt="2023-03-21T19:53:18.206" v="17" actId="255"/>
          <ac:spMkLst>
            <pc:docMk/>
            <pc:sldMk cId="2405125701" sldId="256"/>
            <ac:spMk id="4" creationId="{485927EB-53CE-420F-E2DA-BE94208B8286}"/>
          </ac:spMkLst>
        </pc:spChg>
        <pc:spChg chg="add mod ord">
          <ac:chgData name="Bousek, Daniel" userId="754c433b-72e5-4d2d-9517-242a49ab45f5" providerId="ADAL" clId="{D9A89C9A-73B1-49A3-A260-F8257FF1F71E}" dt="2023-03-21T19:53:26.541" v="18" actId="255"/>
          <ac:spMkLst>
            <pc:docMk/>
            <pc:sldMk cId="2405125701" sldId="256"/>
            <ac:spMk id="5" creationId="{B82ADAEF-D86E-6ACA-D781-35D64382CC8B}"/>
          </ac:spMkLst>
        </pc:spChg>
      </pc:sldChg>
      <pc:sldChg chg="modSp new mod">
        <pc:chgData name="Bousek, Daniel" userId="754c433b-72e5-4d2d-9517-242a49ab45f5" providerId="ADAL" clId="{D9A89C9A-73B1-49A3-A260-F8257FF1F71E}" dt="2023-03-21T19:54:25.583" v="25" actId="255"/>
        <pc:sldMkLst>
          <pc:docMk/>
          <pc:sldMk cId="3861053327" sldId="257"/>
        </pc:sldMkLst>
        <pc:spChg chg="mod">
          <ac:chgData name="Bousek, Daniel" userId="754c433b-72e5-4d2d-9517-242a49ab45f5" providerId="ADAL" clId="{D9A89C9A-73B1-49A3-A260-F8257FF1F71E}" dt="2023-03-21T19:54:12.773" v="23" actId="255"/>
          <ac:spMkLst>
            <pc:docMk/>
            <pc:sldMk cId="3861053327" sldId="257"/>
            <ac:spMk id="2" creationId="{6403E7EF-27E3-70E2-3771-26850134AA63}"/>
          </ac:spMkLst>
        </pc:spChg>
        <pc:spChg chg="mod">
          <ac:chgData name="Bousek, Daniel" userId="754c433b-72e5-4d2d-9517-242a49ab45f5" providerId="ADAL" clId="{D9A89C9A-73B1-49A3-A260-F8257FF1F71E}" dt="2023-03-21T19:54:25.583" v="25" actId="255"/>
          <ac:spMkLst>
            <pc:docMk/>
            <pc:sldMk cId="3861053327" sldId="257"/>
            <ac:spMk id="3" creationId="{ACE89F82-8780-7179-B8B1-7345AEF6A963}"/>
          </ac:spMkLst>
        </pc:spChg>
      </pc:sldChg>
      <pc:sldChg chg="modSp new mod">
        <pc:chgData name="Bousek, Daniel" userId="754c433b-72e5-4d2d-9517-242a49ab45f5" providerId="ADAL" clId="{D9A89C9A-73B1-49A3-A260-F8257FF1F71E}" dt="2023-03-21T19:55:19.830" v="32" actId="255"/>
        <pc:sldMkLst>
          <pc:docMk/>
          <pc:sldMk cId="1908744939" sldId="258"/>
        </pc:sldMkLst>
        <pc:spChg chg="mod">
          <ac:chgData name="Bousek, Daniel" userId="754c433b-72e5-4d2d-9517-242a49ab45f5" providerId="ADAL" clId="{D9A89C9A-73B1-49A3-A260-F8257FF1F71E}" dt="2023-03-21T19:54:56.556" v="29" actId="255"/>
          <ac:spMkLst>
            <pc:docMk/>
            <pc:sldMk cId="1908744939" sldId="258"/>
            <ac:spMk id="2" creationId="{7BF783C3-DE0F-DD3A-E71D-F7AF7211B073}"/>
          </ac:spMkLst>
        </pc:spChg>
        <pc:spChg chg="mod">
          <ac:chgData name="Bousek, Daniel" userId="754c433b-72e5-4d2d-9517-242a49ab45f5" providerId="ADAL" clId="{D9A89C9A-73B1-49A3-A260-F8257FF1F71E}" dt="2023-03-21T19:55:19.830" v="32" actId="255"/>
          <ac:spMkLst>
            <pc:docMk/>
            <pc:sldMk cId="1908744939" sldId="258"/>
            <ac:spMk id="3" creationId="{25B8C6DA-C3C6-97A5-F0D8-92E52B9A8ECA}"/>
          </ac:spMkLst>
        </pc:spChg>
      </pc:sldChg>
      <pc:sldChg chg="addSp delSp modSp new mod">
        <pc:chgData name="Bousek, Daniel" userId="754c433b-72e5-4d2d-9517-242a49ab45f5" providerId="ADAL" clId="{D9A89C9A-73B1-49A3-A260-F8257FF1F71E}" dt="2023-03-21T20:18:53.635" v="86" actId="20577"/>
        <pc:sldMkLst>
          <pc:docMk/>
          <pc:sldMk cId="3352004311" sldId="259"/>
        </pc:sldMkLst>
        <pc:spChg chg="mod">
          <ac:chgData name="Bousek, Daniel" userId="754c433b-72e5-4d2d-9517-242a49ab45f5" providerId="ADAL" clId="{D9A89C9A-73B1-49A3-A260-F8257FF1F71E}" dt="2023-03-21T20:18:53.635" v="86" actId="20577"/>
          <ac:spMkLst>
            <pc:docMk/>
            <pc:sldMk cId="3352004311" sldId="259"/>
            <ac:spMk id="2" creationId="{C0345B20-82C6-3B5F-EB4F-F97C84BC539A}"/>
          </ac:spMkLst>
        </pc:spChg>
        <pc:spChg chg="mod">
          <ac:chgData name="Bousek, Daniel" userId="754c433b-72e5-4d2d-9517-242a49ab45f5" providerId="ADAL" clId="{D9A89C9A-73B1-49A3-A260-F8257FF1F71E}" dt="2023-03-21T19:56:31.715" v="42" actId="20577"/>
          <ac:spMkLst>
            <pc:docMk/>
            <pc:sldMk cId="3352004311" sldId="259"/>
            <ac:spMk id="3" creationId="{0C9EA810-3F3B-576A-3B71-FB2789D93977}"/>
          </ac:spMkLst>
        </pc:spChg>
        <pc:spChg chg="add del">
          <ac:chgData name="Bousek, Daniel" userId="754c433b-72e5-4d2d-9517-242a49ab45f5" providerId="ADAL" clId="{D9A89C9A-73B1-49A3-A260-F8257FF1F71E}" dt="2023-03-21T19:55:42.509" v="35" actId="22"/>
          <ac:spMkLst>
            <pc:docMk/>
            <pc:sldMk cId="3352004311" sldId="259"/>
            <ac:spMk id="5" creationId="{2A5DF605-6AAD-1515-045D-37F30B12DD8A}"/>
          </ac:spMkLst>
        </pc:spChg>
      </pc:sldChg>
      <pc:sldChg chg="modSp new mod">
        <pc:chgData name="Bousek, Daniel" userId="754c433b-72e5-4d2d-9517-242a49ab45f5" providerId="ADAL" clId="{D9A89C9A-73B1-49A3-A260-F8257FF1F71E}" dt="2023-03-21T19:59:29.436" v="63" actId="255"/>
        <pc:sldMkLst>
          <pc:docMk/>
          <pc:sldMk cId="2187729567" sldId="260"/>
        </pc:sldMkLst>
        <pc:spChg chg="mod">
          <ac:chgData name="Bousek, Daniel" userId="754c433b-72e5-4d2d-9517-242a49ab45f5" providerId="ADAL" clId="{D9A89C9A-73B1-49A3-A260-F8257FF1F71E}" dt="2023-03-21T19:57:03.957" v="46" actId="255"/>
          <ac:spMkLst>
            <pc:docMk/>
            <pc:sldMk cId="2187729567" sldId="260"/>
            <ac:spMk id="2" creationId="{8BA1C0C8-959F-85B6-D75D-5C70ED372C89}"/>
          </ac:spMkLst>
        </pc:spChg>
        <pc:spChg chg="mod">
          <ac:chgData name="Bousek, Daniel" userId="754c433b-72e5-4d2d-9517-242a49ab45f5" providerId="ADAL" clId="{D9A89C9A-73B1-49A3-A260-F8257FF1F71E}" dt="2023-03-21T19:59:29.436" v="63" actId="255"/>
          <ac:spMkLst>
            <pc:docMk/>
            <pc:sldMk cId="2187729567" sldId="260"/>
            <ac:spMk id="3" creationId="{90C545FA-92E3-2A58-D704-AADE58FB7B24}"/>
          </ac:spMkLst>
        </pc:spChg>
      </pc:sldChg>
      <pc:sldChg chg="modSp new mod">
        <pc:chgData name="Bousek, Daniel" userId="754c433b-72e5-4d2d-9517-242a49ab45f5" providerId="ADAL" clId="{D9A89C9A-73B1-49A3-A260-F8257FF1F71E}" dt="2023-03-21T20:00:58.062" v="84" actId="20577"/>
        <pc:sldMkLst>
          <pc:docMk/>
          <pc:sldMk cId="4023461365" sldId="261"/>
        </pc:sldMkLst>
        <pc:spChg chg="mod">
          <ac:chgData name="Bousek, Daniel" userId="754c433b-72e5-4d2d-9517-242a49ab45f5" providerId="ADAL" clId="{D9A89C9A-73B1-49A3-A260-F8257FF1F71E}" dt="2023-03-21T20:00:42.989" v="72" actId="255"/>
          <ac:spMkLst>
            <pc:docMk/>
            <pc:sldMk cId="4023461365" sldId="261"/>
            <ac:spMk id="2" creationId="{3998C344-35CC-9199-4075-873D4151F2D7}"/>
          </ac:spMkLst>
        </pc:spChg>
        <pc:spChg chg="mod">
          <ac:chgData name="Bousek, Daniel" userId="754c433b-72e5-4d2d-9517-242a49ab45f5" providerId="ADAL" clId="{D9A89C9A-73B1-49A3-A260-F8257FF1F71E}" dt="2023-03-21T20:00:58.062" v="84" actId="20577"/>
          <ac:spMkLst>
            <pc:docMk/>
            <pc:sldMk cId="4023461365" sldId="261"/>
            <ac:spMk id="3" creationId="{AD88AA3E-74A9-FA79-4599-518020BC639E}"/>
          </ac:spMkLst>
        </pc:spChg>
      </pc:sldChg>
      <pc:sldChg chg="new del">
        <pc:chgData name="Bousek, Daniel" userId="754c433b-72e5-4d2d-9517-242a49ab45f5" providerId="ADAL" clId="{D9A89C9A-73B1-49A3-A260-F8257FF1F71E}" dt="2023-03-22T07:16:35.088" v="89" actId="2696"/>
        <pc:sldMkLst>
          <pc:docMk/>
          <pc:sldMk cId="1996120070" sldId="262"/>
        </pc:sldMkLst>
      </pc:sldChg>
      <pc:sldChg chg="modSp add mod">
        <pc:chgData name="Bousek, Daniel" userId="754c433b-72e5-4d2d-9517-242a49ab45f5" providerId="ADAL" clId="{D9A89C9A-73B1-49A3-A260-F8257FF1F71E}" dt="2023-03-22T07:17:33.561" v="98" actId="14100"/>
        <pc:sldMkLst>
          <pc:docMk/>
          <pc:sldMk cId="1199352199" sldId="263"/>
        </pc:sldMkLst>
        <pc:spChg chg="mod">
          <ac:chgData name="Bousek, Daniel" userId="754c433b-72e5-4d2d-9517-242a49ab45f5" providerId="ADAL" clId="{D9A89C9A-73B1-49A3-A260-F8257FF1F71E}" dt="2023-03-22T07:17:01.682" v="92" actId="255"/>
          <ac:spMkLst>
            <pc:docMk/>
            <pc:sldMk cId="1199352199" sldId="263"/>
            <ac:spMk id="2" creationId="{00000000-0000-0000-0000-000000000000}"/>
          </ac:spMkLst>
        </pc:spChg>
        <pc:picChg chg="mod">
          <ac:chgData name="Bousek, Daniel" userId="754c433b-72e5-4d2d-9517-242a49ab45f5" providerId="ADAL" clId="{D9A89C9A-73B1-49A3-A260-F8257FF1F71E}" dt="2023-03-22T07:17:33.561" v="98" actId="14100"/>
          <ac:picMkLst>
            <pc:docMk/>
            <pc:sldMk cId="1199352199" sldId="263"/>
            <ac:picMk id="5" creationId="{00000000-0000-0000-0000-000000000000}"/>
          </ac:picMkLst>
        </pc:picChg>
      </pc:sldChg>
      <pc:sldChg chg="delSp modSp new mod">
        <pc:chgData name="Bousek, Daniel" userId="754c433b-72e5-4d2d-9517-242a49ab45f5" providerId="ADAL" clId="{D9A89C9A-73B1-49A3-A260-F8257FF1F71E}" dt="2023-03-22T08:01:50.257" v="240" actId="6549"/>
        <pc:sldMkLst>
          <pc:docMk/>
          <pc:sldMk cId="404079337" sldId="264"/>
        </pc:sldMkLst>
        <pc:spChg chg="del mod">
          <ac:chgData name="Bousek, Daniel" userId="754c433b-72e5-4d2d-9517-242a49ab45f5" providerId="ADAL" clId="{D9A89C9A-73B1-49A3-A260-F8257FF1F71E}" dt="2023-03-22T07:23:48.979" v="102" actId="21"/>
          <ac:spMkLst>
            <pc:docMk/>
            <pc:sldMk cId="404079337" sldId="264"/>
            <ac:spMk id="2" creationId="{596DE0E1-3981-534C-6EFB-C7F9A4DAAF56}"/>
          </ac:spMkLst>
        </pc:spChg>
        <pc:spChg chg="mod">
          <ac:chgData name="Bousek, Daniel" userId="754c433b-72e5-4d2d-9517-242a49ab45f5" providerId="ADAL" clId="{D9A89C9A-73B1-49A3-A260-F8257FF1F71E}" dt="2023-03-22T08:01:50.257" v="240" actId="6549"/>
          <ac:spMkLst>
            <pc:docMk/>
            <pc:sldMk cId="404079337" sldId="264"/>
            <ac:spMk id="3" creationId="{79970CAB-8398-6B74-35DC-70A1220B44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A752C4-39B1-0A37-F20A-D8820EB72DF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3F6D811-577D-52B2-4993-F0846558E8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62CCD0B-DF9D-7365-ED3D-453D021B9A12}"/>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5" name="Zástupný symbol pro zápatí 4">
            <a:extLst>
              <a:ext uri="{FF2B5EF4-FFF2-40B4-BE49-F238E27FC236}">
                <a16:creationId xmlns:a16="http://schemas.microsoft.com/office/drawing/2014/main" id="{AB88591D-F406-78BB-DB24-F756399F03E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93A7DAA-E59D-5CF0-CDC0-3B0CF6ACAAB7}"/>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1287048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A936DC-537E-18BA-42DD-A44479A6233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C6A5A00-D186-35BF-36C9-88C046EFA8D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0F4D46C-B65F-55ED-D093-21AB53EB60C2}"/>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5" name="Zástupný symbol pro zápatí 4">
            <a:extLst>
              <a:ext uri="{FF2B5EF4-FFF2-40B4-BE49-F238E27FC236}">
                <a16:creationId xmlns:a16="http://schemas.microsoft.com/office/drawing/2014/main" id="{B624DBA8-D4F0-8133-04B5-3818086785E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C254441-4D53-48BC-3446-4EEDF87C97DF}"/>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13310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C3D7E70-C5AD-74C6-E059-A5D255CEA84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F11EB28-9A5E-8812-1A1F-B8EC0E62E6DB}"/>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769053D-54F0-E6C6-F405-C0524ECCE691}"/>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5" name="Zástupný symbol pro zápatí 4">
            <a:extLst>
              <a:ext uri="{FF2B5EF4-FFF2-40B4-BE49-F238E27FC236}">
                <a16:creationId xmlns:a16="http://schemas.microsoft.com/office/drawing/2014/main" id="{24A859D4-0332-EDAB-6C9A-45C8367D88A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4B02443-9D66-AAE5-8390-E2D87E85B204}"/>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9977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A130B0-53AF-5FBC-81D5-216699CB439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8B1D617-CBF3-66AE-C3F7-CF939A009E6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819D6C-032F-1C25-E3DE-01315C36470E}"/>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5" name="Zástupný symbol pro zápatí 4">
            <a:extLst>
              <a:ext uri="{FF2B5EF4-FFF2-40B4-BE49-F238E27FC236}">
                <a16:creationId xmlns:a16="http://schemas.microsoft.com/office/drawing/2014/main" id="{DE305BE2-FB9A-2A43-B5F5-ABFFA4858F5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3CC570E-0F2E-8A33-B699-44CD266691C6}"/>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405180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9D5346-912E-5234-C1CF-128C8B10B8E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ED45525C-E5B4-92F5-2443-CFA049214A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CBADDEC-5228-45C1-AC02-1273966775DE}"/>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5" name="Zástupný symbol pro zápatí 4">
            <a:extLst>
              <a:ext uri="{FF2B5EF4-FFF2-40B4-BE49-F238E27FC236}">
                <a16:creationId xmlns:a16="http://schemas.microsoft.com/office/drawing/2014/main" id="{C2019E09-CBE9-2B19-DD5E-5447702796D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AFD5B82-FBE0-3895-C0BE-64EBC78AD74E}"/>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419320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BE4A22-F0EF-86E2-1CF2-01FE588C287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A8DADE2-F8D3-71F8-E193-A09898F9030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0347679-1CD6-D21A-5DC9-1DC9AA7B48B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656A1CD-D929-2AF4-3A65-050BF5B6A2EA}"/>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6" name="Zástupný symbol pro zápatí 5">
            <a:extLst>
              <a:ext uri="{FF2B5EF4-FFF2-40B4-BE49-F238E27FC236}">
                <a16:creationId xmlns:a16="http://schemas.microsoft.com/office/drawing/2014/main" id="{BC7BA34D-C4C6-A004-8CB8-5FF5DBEBF16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68F9D6A-C7F2-34B9-A9FC-9B4FBF3026E7}"/>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327052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E05DAF-2BA3-8A8E-C3C4-4A825F5989B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9E221D5-755B-DBF6-C7B3-0745FA4503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AEFC339A-2AFE-DDCF-5AC2-FC2DDCB18D6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32241FF-D38E-C021-AE2E-918F8CA293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8ADCB51-BBF7-6F41-AE76-8CA59AD9322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47281B6-DE42-996A-02CF-E0D0C591EFEA}"/>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8" name="Zástupný symbol pro zápatí 7">
            <a:extLst>
              <a:ext uri="{FF2B5EF4-FFF2-40B4-BE49-F238E27FC236}">
                <a16:creationId xmlns:a16="http://schemas.microsoft.com/office/drawing/2014/main" id="{77066D26-07B1-33AC-73F3-28BD3FEA07E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D08CB39-BEDF-CF3B-F17A-69FF13110205}"/>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4012836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A4FE27-FA2A-5DB4-27DB-873A9C706A6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CAC9A81-C841-FEF7-98D6-05180F7861AA}"/>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4" name="Zástupný symbol pro zápatí 3">
            <a:extLst>
              <a:ext uri="{FF2B5EF4-FFF2-40B4-BE49-F238E27FC236}">
                <a16:creationId xmlns:a16="http://schemas.microsoft.com/office/drawing/2014/main" id="{97050A30-7A5B-A191-3389-1A215897B0C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E5B5D48-9E7C-A18A-3279-D60DC0945168}"/>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362170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A4762E0-784D-15FC-7B0E-3D19FDEB6FE9}"/>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3" name="Zástupný symbol pro zápatí 2">
            <a:extLst>
              <a:ext uri="{FF2B5EF4-FFF2-40B4-BE49-F238E27FC236}">
                <a16:creationId xmlns:a16="http://schemas.microsoft.com/office/drawing/2014/main" id="{123C91C9-2381-136E-FFD6-52D13E0D110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DA420CD-EE56-888A-C49B-7812880928FD}"/>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2566226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781C5A-5474-6A26-D3FE-1DFAFEC3995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63E846BA-C2F3-3776-9AA2-9CC139D3EC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787FB2D-C4CE-FAD6-B956-7168F2B6EF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290BBFA-8B5A-F473-1D71-9A94561D4CB0}"/>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6" name="Zástupný symbol pro zápatí 5">
            <a:extLst>
              <a:ext uri="{FF2B5EF4-FFF2-40B4-BE49-F238E27FC236}">
                <a16:creationId xmlns:a16="http://schemas.microsoft.com/office/drawing/2014/main" id="{D0909031-0FDF-7276-F496-A2E6E4FBF21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6F24238-659B-4ED1-2125-268E4F38ACBA}"/>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288239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66F77E-F936-4F09-E389-5880783491E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3D738A0-9DD4-AE4E-4605-2A6B0E9554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8F53B3A-643A-0094-8664-7C134EDB62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1275C5E-8029-B193-D3DA-444E085282E9}"/>
              </a:ext>
            </a:extLst>
          </p:cNvPr>
          <p:cNvSpPr>
            <a:spLocks noGrp="1"/>
          </p:cNvSpPr>
          <p:nvPr>
            <p:ph type="dt" sz="half" idx="10"/>
          </p:nvPr>
        </p:nvSpPr>
        <p:spPr/>
        <p:txBody>
          <a:bodyPr/>
          <a:lstStyle/>
          <a:p>
            <a:fld id="{18C00E28-D264-4FEC-B0E7-0D0C0DF529CF}" type="datetimeFigureOut">
              <a:rPr lang="cs-CZ" smtClean="0"/>
              <a:t>22.03.2023</a:t>
            </a:fld>
            <a:endParaRPr lang="cs-CZ"/>
          </a:p>
        </p:txBody>
      </p:sp>
      <p:sp>
        <p:nvSpPr>
          <p:cNvPr id="6" name="Zástupný symbol pro zápatí 5">
            <a:extLst>
              <a:ext uri="{FF2B5EF4-FFF2-40B4-BE49-F238E27FC236}">
                <a16:creationId xmlns:a16="http://schemas.microsoft.com/office/drawing/2014/main" id="{0692D566-4697-91D4-67DE-BE5D9884839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8D59057-8F1E-CBF1-19FF-28C81EFDF899}"/>
              </a:ext>
            </a:extLst>
          </p:cNvPr>
          <p:cNvSpPr>
            <a:spLocks noGrp="1"/>
          </p:cNvSpPr>
          <p:nvPr>
            <p:ph type="sldNum" sz="quarter" idx="12"/>
          </p:nvPr>
        </p:nvSpPr>
        <p:spPr/>
        <p:txBody>
          <a:bodyPr/>
          <a:lstStyle/>
          <a:p>
            <a:fld id="{0C921FA3-EC64-4FC8-88D2-AD5F878B68C6}" type="slidenum">
              <a:rPr lang="cs-CZ" smtClean="0"/>
              <a:t>‹#›</a:t>
            </a:fld>
            <a:endParaRPr lang="cs-CZ"/>
          </a:p>
        </p:txBody>
      </p:sp>
    </p:spTree>
    <p:extLst>
      <p:ext uri="{BB962C8B-B14F-4D97-AF65-F5344CB8AC3E}">
        <p14:creationId xmlns:p14="http://schemas.microsoft.com/office/powerpoint/2010/main" val="2082213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3860DAC-2885-9444-7F54-F2EDCC5AD8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320F53BA-54BA-F6D2-A5EE-DABC044A57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32EA26E-665E-63B3-E1A3-D6C7CDD273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00E28-D264-4FEC-B0E7-0D0C0DF529CF}" type="datetimeFigureOut">
              <a:rPr lang="cs-CZ" smtClean="0"/>
              <a:t>22.03.2023</a:t>
            </a:fld>
            <a:endParaRPr lang="cs-CZ"/>
          </a:p>
        </p:txBody>
      </p:sp>
      <p:sp>
        <p:nvSpPr>
          <p:cNvPr id="5" name="Zástupný symbol pro zápatí 4">
            <a:extLst>
              <a:ext uri="{FF2B5EF4-FFF2-40B4-BE49-F238E27FC236}">
                <a16:creationId xmlns:a16="http://schemas.microsoft.com/office/drawing/2014/main" id="{997B63BF-5533-212B-DDFE-C3BB5E5C32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17DF70C-A4B4-25C3-624F-80E0FE666D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21FA3-EC64-4FC8-88D2-AD5F878B68C6}" type="slidenum">
              <a:rPr lang="cs-CZ" smtClean="0"/>
              <a:t>‹#›</a:t>
            </a:fld>
            <a:endParaRPr lang="cs-CZ"/>
          </a:p>
        </p:txBody>
      </p:sp>
    </p:spTree>
    <p:extLst>
      <p:ext uri="{BB962C8B-B14F-4D97-AF65-F5344CB8AC3E}">
        <p14:creationId xmlns:p14="http://schemas.microsoft.com/office/powerpoint/2010/main" val="791288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85927EB-53CE-420F-E2DA-BE94208B8286}"/>
              </a:ext>
            </a:extLst>
          </p:cNvPr>
          <p:cNvSpPr>
            <a:spLocks noGrp="1"/>
          </p:cNvSpPr>
          <p:nvPr>
            <p:ph type="title"/>
          </p:nvPr>
        </p:nvSpPr>
        <p:spPr>
          <a:xfrm>
            <a:off x="655782" y="365126"/>
            <a:ext cx="10698018" cy="623166"/>
          </a:xfrm>
        </p:spPr>
        <p:txBody>
          <a:bodyPr>
            <a:normAutofit fontScale="90000"/>
          </a:bodyPr>
          <a:lstStyle/>
          <a:p>
            <a:b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2700" dirty="0">
                <a:effectLst/>
                <a:latin typeface="Times New Roman" panose="02020603050405020304" pitchFamily="18" charset="0"/>
                <a:ea typeface="Times New Roman" panose="02020603050405020304" pitchFamily="18" charset="0"/>
                <a:cs typeface="Times New Roman" panose="02020603050405020304" pitchFamily="18" charset="0"/>
              </a:rPr>
              <a:t>Jacob ben </a:t>
            </a:r>
            <a:r>
              <a:rPr lang="en-GB" sz="2700" dirty="0" err="1">
                <a:effectLst/>
                <a:latin typeface="Times New Roman" panose="02020603050405020304" pitchFamily="18" charset="0"/>
                <a:ea typeface="Times New Roman" panose="02020603050405020304" pitchFamily="18" charset="0"/>
                <a:cs typeface="Times New Roman" panose="02020603050405020304" pitchFamily="18" charset="0"/>
              </a:rPr>
              <a:t>Nathanel</a:t>
            </a:r>
            <a:r>
              <a:rPr lang="en-GB" sz="27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700" i="1" dirty="0" err="1">
                <a:effectLst/>
                <a:latin typeface="Times New Roman" panose="02020603050405020304" pitchFamily="18" charset="0"/>
                <a:ea typeface="Times New Roman" panose="02020603050405020304" pitchFamily="18" charset="0"/>
                <a:cs typeface="Times New Roman" panose="02020603050405020304" pitchFamily="18" charset="0"/>
              </a:rPr>
              <a:t>Sippur</a:t>
            </a:r>
            <a:r>
              <a:rPr lang="en-GB" sz="27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700" i="1" dirty="0" err="1">
                <a:effectLst/>
                <a:latin typeface="Times New Roman" panose="02020603050405020304" pitchFamily="18" charset="0"/>
                <a:ea typeface="Times New Roman" panose="02020603050405020304" pitchFamily="18" charset="0"/>
                <a:cs typeface="Times New Roman" panose="02020603050405020304" pitchFamily="18" charset="0"/>
              </a:rPr>
              <a:t>Massaʿot</a:t>
            </a:r>
            <a:r>
              <a:rPr lang="en-GB" sz="2700" dirty="0">
                <a:effectLst/>
                <a:latin typeface="Times New Roman" panose="02020603050405020304" pitchFamily="18" charset="0"/>
                <a:ea typeface="Times New Roman" panose="02020603050405020304" pitchFamily="18" charset="0"/>
                <a:cs typeface="Times New Roman" panose="02020603050405020304" pitchFamily="18" charset="0"/>
              </a:rPr>
              <a:t> (second half of the twelfth century)</a:t>
            </a:r>
            <a:br>
              <a:rPr lang="cs-CZ" sz="27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cs-CZ" sz="2700" dirty="0">
              <a:latin typeface="Times New Roman" panose="02020603050405020304" pitchFamily="18" charset="0"/>
              <a:cs typeface="Times New Roman" panose="02020603050405020304" pitchFamily="18" charset="0"/>
            </a:endParaRPr>
          </a:p>
        </p:txBody>
      </p:sp>
      <p:sp>
        <p:nvSpPr>
          <p:cNvPr id="5" name="Zástupný obsah 4">
            <a:extLst>
              <a:ext uri="{FF2B5EF4-FFF2-40B4-BE49-F238E27FC236}">
                <a16:creationId xmlns:a16="http://schemas.microsoft.com/office/drawing/2014/main" id="{B82ADAEF-D86E-6ACA-D781-35D64382CC8B}"/>
              </a:ext>
            </a:extLst>
          </p:cNvPr>
          <p:cNvSpPr>
            <a:spLocks noGrp="1"/>
          </p:cNvSpPr>
          <p:nvPr>
            <p:ph idx="1"/>
          </p:nvPr>
        </p:nvSpPr>
        <p:spPr/>
        <p:txBody>
          <a:bodyPr/>
          <a:lstStyle/>
          <a:p>
            <a:r>
              <a:rPr lang="en-GB" sz="2000" dirty="0">
                <a:effectLst/>
                <a:latin typeface="Times New Roman" panose="02020603050405020304" pitchFamily="18" charset="0"/>
                <a:ea typeface="Times New Roman" panose="02020603050405020304" pitchFamily="18" charset="0"/>
              </a:rPr>
              <a:t>When the Provençal knight saw Christians [</a:t>
            </a:r>
            <a:r>
              <a:rPr lang="en-GB" sz="2000" i="1" dirty="0" err="1">
                <a:effectLst/>
                <a:latin typeface="Times New Roman" panose="02020603050405020304" pitchFamily="18" charset="0"/>
                <a:ea typeface="Times New Roman" panose="02020603050405020304" pitchFamily="18" charset="0"/>
              </a:rPr>
              <a:t>ʿarelim</a:t>
            </a:r>
            <a:r>
              <a:rPr lang="en-GB" sz="2000" dirty="0">
                <a:effectLst/>
                <a:latin typeface="Times New Roman" panose="02020603050405020304" pitchFamily="18" charset="0"/>
                <a:ea typeface="Times New Roman" panose="02020603050405020304" pitchFamily="18" charset="0"/>
              </a:rPr>
              <a:t>, i.e., uncircumcised] light many lamps he said to them: Whose grave is it? They replied: “Of a righteous Jew who heals the sick and helps infertile women.” “Fools, how come you pay such respect to a Jew?” and he grabbed a stone and threw it to the ground. Then he took another and lifted his arm in order to throw it but because he was sitting on a horse, he immediately fell off it and died. Instantly the bishops and monks gathered [and said]: “This did not happen to him because of the Jew but because he sinned by offending Jesus’ teacher; that’s why he got angry at him and killed him; and they said all this before the country folk.</a:t>
            </a:r>
            <a:r>
              <a:rPr lang="cs-CZ" sz="2000" dirty="0">
                <a:effectLst/>
              </a:rPr>
              <a:t> </a:t>
            </a:r>
          </a:p>
          <a:p>
            <a:endParaRPr lang="cs-CZ" dirty="0"/>
          </a:p>
        </p:txBody>
      </p:sp>
    </p:spTree>
    <p:extLst>
      <p:ext uri="{BB962C8B-B14F-4D97-AF65-F5344CB8AC3E}">
        <p14:creationId xmlns:p14="http://schemas.microsoft.com/office/powerpoint/2010/main" val="2405125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03E7EF-27E3-70E2-3771-26850134AA63}"/>
              </a:ext>
            </a:extLst>
          </p:cNvPr>
          <p:cNvSpPr>
            <a:spLocks noGrp="1"/>
          </p:cNvSpPr>
          <p:nvPr>
            <p:ph type="title"/>
          </p:nvPr>
        </p:nvSpPr>
        <p:spPr/>
        <p:txBody>
          <a:bodyPr>
            <a:normAutofit/>
          </a:bodyPr>
          <a:lstStyle/>
          <a:p>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Moses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Basola</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(1521)</a:t>
            </a:r>
            <a:b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cs-CZ" sz="2400"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ACE89F82-8780-7179-B8B1-7345AEF6A963}"/>
              </a:ext>
            </a:extLst>
          </p:cNvPr>
          <p:cNvSpPr>
            <a:spLocks noGrp="1"/>
          </p:cNvSpPr>
          <p:nvPr>
            <p:ph idx="1"/>
          </p:nvPr>
        </p:nvSpPr>
        <p:spPr/>
        <p:txBody>
          <a:bodyPr>
            <a:normAutofit/>
          </a:bodyPr>
          <a:lstStyle/>
          <a:p>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They say that once a Muslim woman climbed the tree on the grave in order to gather almonds, upon which the other women told her first to ask the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ḥasid’s</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permission. But she showered them with curses. She fell out of the tree, breaking all her limbs. She then pledged the gold bracelets on her hands to the </a:t>
            </a:r>
            <a:r>
              <a:rPr lang="en-GB" sz="2000" i="1" dirty="0" err="1">
                <a:effectLst/>
                <a:latin typeface="Times New Roman" panose="02020603050405020304" pitchFamily="18" charset="0"/>
                <a:ea typeface="Times New Roman" panose="02020603050405020304" pitchFamily="18" charset="0"/>
                <a:cs typeface="Times New Roman" panose="02020603050405020304" pitchFamily="18" charset="0"/>
              </a:rPr>
              <a:t>ṣaddiq</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purchasing olive trees with them. Subsequently others made pledges as well, and at present he [the </a:t>
            </a:r>
            <a:r>
              <a:rPr lang="en-GB" sz="2000" i="1" dirty="0" err="1">
                <a:effectLst/>
                <a:latin typeface="Times New Roman" panose="02020603050405020304" pitchFamily="18" charset="0"/>
                <a:ea typeface="Times New Roman" panose="02020603050405020304" pitchFamily="18" charset="0"/>
                <a:cs typeface="Times New Roman" panose="02020603050405020304" pitchFamily="18" charset="0"/>
              </a:rPr>
              <a:t>ṣaddiq</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has four hundred olive trees.</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053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F783C3-DE0F-DD3A-E71D-F7AF7211B073}"/>
              </a:ext>
            </a:extLst>
          </p:cNvPr>
          <p:cNvSpPr>
            <a:spLocks noGrp="1"/>
          </p:cNvSpPr>
          <p:nvPr>
            <p:ph type="title"/>
          </p:nvPr>
        </p:nvSpPr>
        <p:spPr/>
        <p:txBody>
          <a:bodyPr/>
          <a:lstStyle/>
          <a:p>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Rabbi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ʿObadiah</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Bertinoro’s</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anonymous student (1495)</a:t>
            </a:r>
            <a:br>
              <a:rPr lang="cs-CZ" sz="1800" dirty="0">
                <a:effectLst/>
                <a:latin typeface="Junicode"/>
                <a:ea typeface="Times New Roman" panose="02020603050405020304" pitchFamily="18"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25B8C6DA-C3C6-97A5-F0D8-92E52B9A8ECA}"/>
              </a:ext>
            </a:extLst>
          </p:cNvPr>
          <p:cNvSpPr>
            <a:spLocks noGrp="1"/>
          </p:cNvSpPr>
          <p:nvPr>
            <p:ph idx="1"/>
          </p:nvPr>
        </p:nvSpPr>
        <p:spPr/>
        <p:txBody>
          <a:bodyPr>
            <a:normAutofit/>
          </a:bodyPr>
          <a:lstStyle/>
          <a:p>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I saw and spoke with the Ishmaelite woman who fell down from the almond tree over the tomb of the aforementioned </a:t>
            </a:r>
            <a:r>
              <a:rPr lang="en-GB" sz="2000" i="1" dirty="0" err="1">
                <a:effectLst/>
                <a:latin typeface="Times New Roman" panose="02020603050405020304" pitchFamily="18" charset="0"/>
                <a:ea typeface="Times New Roman" panose="02020603050405020304" pitchFamily="18" charset="0"/>
                <a:cs typeface="Times New Roman" panose="02020603050405020304" pitchFamily="18" charset="0"/>
              </a:rPr>
              <a:t>ḥasid</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or</a:t>
            </a:r>
            <a:r>
              <a:rPr lang="en-GB"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the pious man. That woman spoke ill of him […] The woman told me how she saw with her eyes youths who pushed her and cast her forty cubits away from it and [how] the bones in her body broke. She also said that the </a:t>
            </a:r>
            <a:r>
              <a:rPr lang="en-GB" sz="2000" i="1" dirty="0" err="1">
                <a:effectLst/>
                <a:latin typeface="Times New Roman" panose="02020603050405020304" pitchFamily="18" charset="0"/>
                <a:ea typeface="Times New Roman" panose="02020603050405020304" pitchFamily="18" charset="0"/>
                <a:cs typeface="Times New Roman" panose="02020603050405020304" pitchFamily="18" charset="0"/>
              </a:rPr>
              <a:t>ḥasid</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came to her in a night vision. Consequently she renounced her evil and lit candles over his tomb and was healed. Ishmaelites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honor</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this place. Many [Muslims] light candles there.</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74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345B20-82C6-3B5F-EB4F-F97C84BC539A}"/>
              </a:ext>
            </a:extLst>
          </p:cNvPr>
          <p:cNvSpPr>
            <a:spLocks noGrp="1"/>
          </p:cNvSpPr>
          <p:nvPr>
            <p:ph type="title"/>
          </p:nvPr>
        </p:nvSpPr>
        <p:spPr/>
        <p:txBody>
          <a:bodyPr>
            <a:normAutofit/>
          </a:bodyPr>
          <a:lstStyle/>
          <a:p>
            <a:r>
              <a:rPr lang="en-GB" sz="2400" kern="50" dirty="0" err="1">
                <a:effectLst/>
                <a:latin typeface="Times New Roman" panose="02020603050405020304" pitchFamily="18" charset="0"/>
                <a:ea typeface="Times New Roman" panose="02020603050405020304" pitchFamily="18" charset="0"/>
              </a:rPr>
              <a:t>Petaḥyah’s</a:t>
            </a:r>
            <a:r>
              <a:rPr lang="en-GB" sz="2400" kern="50" dirty="0">
                <a:effectLst/>
                <a:latin typeface="Times New Roman" panose="02020603050405020304" pitchFamily="18" charset="0"/>
                <a:ea typeface="Times New Roman" panose="02020603050405020304" pitchFamily="18" charset="0"/>
              </a:rPr>
              <a:t> story about a sultan who wanted to see the prophet Ezekiel in his </a:t>
            </a:r>
            <a:r>
              <a:rPr lang="en-GB" sz="2400" kern="50">
                <a:effectLst/>
                <a:latin typeface="Times New Roman" panose="02020603050405020304" pitchFamily="18" charset="0"/>
                <a:ea typeface="Times New Roman" panose="02020603050405020304" pitchFamily="18" charset="0"/>
              </a:rPr>
              <a:t>tomb.</a:t>
            </a:r>
            <a:br>
              <a:rPr lang="cs-CZ" sz="2400" kern="50" dirty="0">
                <a:effectLst/>
                <a:latin typeface="Times New Roman" panose="02020603050405020304" pitchFamily="18" charset="0"/>
                <a:ea typeface="Times New Roman" panose="02020603050405020304" pitchFamily="18" charset="0"/>
              </a:rPr>
            </a:br>
            <a:endParaRPr lang="cs-CZ" sz="2400" dirty="0"/>
          </a:p>
        </p:txBody>
      </p:sp>
      <p:sp>
        <p:nvSpPr>
          <p:cNvPr id="3" name="Zástupný obsah 2">
            <a:extLst>
              <a:ext uri="{FF2B5EF4-FFF2-40B4-BE49-F238E27FC236}">
                <a16:creationId xmlns:a16="http://schemas.microsoft.com/office/drawing/2014/main" id="{0C9EA810-3F3B-576A-3B71-FB2789D93977}"/>
              </a:ext>
            </a:extLst>
          </p:cNvPr>
          <p:cNvSpPr>
            <a:spLocks noGrp="1"/>
          </p:cNvSpPr>
          <p:nvPr>
            <p:ph idx="1"/>
          </p:nvPr>
        </p:nvSpPr>
        <p:spPr/>
        <p:txBody>
          <a:bodyPr>
            <a:normAutofit/>
          </a:bodyPr>
          <a:lstStyle/>
          <a:p>
            <a:r>
              <a:rPr lang="en-GB" sz="2000" kern="50" dirty="0">
                <a:effectLst/>
                <a:latin typeface="Times New Roman" panose="02020603050405020304" pitchFamily="18" charset="0"/>
                <a:ea typeface="Times New Roman" panose="02020603050405020304" pitchFamily="18" charset="0"/>
                <a:cs typeface="Times New Roman" panose="02020603050405020304" pitchFamily="18" charset="0"/>
              </a:rPr>
              <a:t>The sultan was told by Rabbi Solomon:</a:t>
            </a:r>
            <a:br>
              <a:rPr lang="cs-CZ" sz="2000" kern="5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You cannot see him, for he is holy, nor must you uncover his grave. The monarch replied that he would explore it. Then Rabbi Solomon and the elders said to him, My lord and king, Baruch, son of Neriah, his disciple, is buried near the enclosure of the prophet. If it be your will uncover his grave. If you can see his disciple then you may try to see his master. He then assembled all the princes, and commanded them to dig. But everyone that dug into the grave of Baruch, son of Neriah, fell down immediately and died. There was an old man there, an Ishmaelite, who said to the monarch: tell the Jews that they should dig. The Jews replied: we are afraid. But the king said: if you keep the law of Baruch, son of Neriah, he will not hurt you, for every Ishmaelite that dug fell down dead. Then Rabbi Solomon said: Give us time, three days, so that we may fast in order to obtain his pardon. After three days the Jews dug, and were not hurt</a:t>
            </a:r>
            <a:r>
              <a:rPr lang="cs-CZ"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2004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A1C0C8-959F-85B6-D75D-5C70ED372C89}"/>
              </a:ext>
            </a:extLst>
          </p:cNvPr>
          <p:cNvSpPr>
            <a:spLocks noGrp="1"/>
          </p:cNvSpPr>
          <p:nvPr>
            <p:ph type="title"/>
          </p:nvPr>
        </p:nvSpPr>
        <p:spPr/>
        <p:txBody>
          <a:bodyPr>
            <a:normAutofit/>
          </a:bodyPr>
          <a:lstStyle/>
          <a:p>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Petaḥyah</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of Ratisbon</a:t>
            </a:r>
            <a:b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cs-CZ" sz="2400"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90C545FA-92E3-2A58-D704-AADE58FB7B24}"/>
              </a:ext>
            </a:extLst>
          </p:cNvPr>
          <p:cNvSpPr>
            <a:spLocks noGrp="1"/>
          </p:cNvSpPr>
          <p:nvPr>
            <p:ph idx="1"/>
          </p:nvPr>
        </p:nvSpPr>
        <p:spPr/>
        <p:txBody>
          <a:bodyPr>
            <a:noAutofit/>
          </a:bodyPr>
          <a:lstStyle/>
          <a:p>
            <a:pPr indent="-230400" algn="just">
              <a:buNone/>
            </a:pPr>
            <a:r>
              <a:rPr lang="en-GB" sz="2000" kern="50" dirty="0">
                <a:effectLst/>
                <a:latin typeface="Times New Roman" panose="02020603050405020304" pitchFamily="18" charset="0"/>
                <a:ea typeface="Times New Roman" panose="02020603050405020304" pitchFamily="18" charset="0"/>
                <a:cs typeface="Times New Roman" panose="02020603050405020304" pitchFamily="18" charset="0"/>
              </a:rPr>
              <a:t>The sultan assembled all his viziers and all the people and</a:t>
            </a:r>
            <a:r>
              <a:rPr lang="cs-CZ" sz="2000" kern="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went to the city of [Mecca], to see his [Muhammad’s] tomb; and behold, there was a decayed and putrefied corpse, from whose grave such a disagreeable smell arose that nobody could bear it. He then said to his people that there was no good either in [Muhammad] or his religion, for they knew that [the body of] Baruch, son of Neriah, was preserved, that his prayer scarf protruded from [or: was preserved in] his tomb, from which emanated fragrance, and he was [only] a disciple to a prophet. The Ishmaelites who dug up his grave perished, whilst the Jews who dug were not hurt; and that, therefore, it might be known that the Jews hold the law kept by Baruch, son of Neriah. He [the sultan] [wanted to convert and convert all his people and built a great structure over his tomb]; however, he had no time to become a convert before he died, and thus the resolution he had formed of converting all his people came to nought.</a:t>
            </a:r>
            <a:endParaRPr lang="cs-CZ"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30400" algn="just">
              <a:buNone/>
            </a:pPr>
            <a:r>
              <a:rPr lang="en-GB" sz="2000" dirty="0">
                <a:effectLst/>
                <a:latin typeface="Times New Roman" panose="02020603050405020304" pitchFamily="18" charset="0"/>
                <a:ea typeface="Times New Roman" panose="02020603050405020304" pitchFamily="18" charset="0"/>
              </a:rPr>
              <a:t>No Jew is allowed to enter it, let alone any gentile. Once the gentiles wanted to remove stones and lime and to open the gate, but an earthquake made the whole land of Israel tremble and there was chaos in the city until they desisted. And there is a tradition among the Jews that the Divine Presence was exiled through this gate and through it would return.</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7729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98C344-35CC-9199-4075-873D4151F2D7}"/>
              </a:ext>
            </a:extLst>
          </p:cNvPr>
          <p:cNvSpPr>
            <a:spLocks noGrp="1"/>
          </p:cNvSpPr>
          <p:nvPr>
            <p:ph type="title"/>
          </p:nvPr>
        </p:nvSpPr>
        <p:spPr>
          <a:xfrm>
            <a:off x="838200" y="346652"/>
            <a:ext cx="10515600" cy="1325563"/>
          </a:xfrm>
        </p:spPr>
        <p:txBody>
          <a:bodyPr>
            <a:normAutofit/>
          </a:bodyPr>
          <a:lstStyle/>
          <a:p>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Isaac Latif (1455)</a:t>
            </a:r>
            <a:endParaRPr lang="cs-CZ" sz="2400"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AD88AA3E-74A9-FA79-4599-518020BC639E}"/>
              </a:ext>
            </a:extLst>
          </p:cNvPr>
          <p:cNvSpPr>
            <a:spLocks noGrp="1"/>
          </p:cNvSpPr>
          <p:nvPr>
            <p:ph idx="1"/>
          </p:nvPr>
        </p:nvSpPr>
        <p:spPr/>
        <p:txBody>
          <a:bodyPr>
            <a:normAutofit/>
          </a:bodyPr>
          <a:lstStyle/>
          <a:p>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“There are many houses on the Temple Mount (</a:t>
            </a:r>
            <a:r>
              <a:rPr lang="en-GB" sz="2000" i="1" dirty="0" err="1">
                <a:effectLst/>
                <a:latin typeface="Times New Roman" panose="02020603050405020304" pitchFamily="18" charset="0"/>
                <a:ea typeface="Times New Roman" panose="02020603050405020304" pitchFamily="18" charset="0"/>
                <a:cs typeface="Times New Roman" panose="02020603050405020304" pitchFamily="18" charset="0"/>
              </a:rPr>
              <a:t>miqdash</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that the uncircumcised and unclean (</a:t>
            </a:r>
            <a:r>
              <a:rPr lang="en-GB" sz="2000" i="1" dirty="0" err="1">
                <a:effectLst/>
                <a:latin typeface="Times New Roman" panose="02020603050405020304" pitchFamily="18" charset="0"/>
                <a:ea typeface="Times New Roman" panose="02020603050405020304" pitchFamily="18" charset="0"/>
                <a:cs typeface="Times New Roman" panose="02020603050405020304" pitchFamily="18" charset="0"/>
              </a:rPr>
              <a:t>ʿarel</a:t>
            </a:r>
            <a:r>
              <a:rPr lang="en-GB"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000" i="1" dirty="0" err="1">
                <a:effectLst/>
                <a:latin typeface="Times New Roman" panose="02020603050405020304" pitchFamily="18" charset="0"/>
                <a:ea typeface="Times New Roman" panose="02020603050405020304" pitchFamily="18" charset="0"/>
                <a:cs typeface="Times New Roman" panose="02020603050405020304" pitchFamily="18" charset="0"/>
              </a:rPr>
              <a:t>ve-ṭameʾ</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[i.e., the Christians and the Muslims]</a:t>
            </a:r>
            <a:r>
              <a:rPr lang="en-GB"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cannot enter. The Muslims themselves said so.” And a few lines further on Isaac states that when “the Muslims tried to open [the Gate of Mercy], they died.”</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346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3600" dirty="0"/>
            </a:br>
            <a:r>
              <a:rPr lang="cs-CZ" sz="2700" dirty="0" err="1">
                <a:latin typeface="Times New Roman" panose="02020603050405020304" pitchFamily="18" charset="0"/>
                <a:cs typeface="Times New Roman" panose="02020603050405020304" pitchFamily="18" charset="0"/>
              </a:rPr>
              <a:t>Shelomo</a:t>
            </a:r>
            <a:r>
              <a:rPr lang="cs-CZ" sz="2700" dirty="0">
                <a:latin typeface="Times New Roman" panose="02020603050405020304" pitchFamily="18" charset="0"/>
                <a:cs typeface="Times New Roman" panose="02020603050405020304" pitchFamily="18" charset="0"/>
              </a:rPr>
              <a:t> </a:t>
            </a:r>
            <a:r>
              <a:rPr lang="cs-CZ" sz="2700" dirty="0" err="1">
                <a:latin typeface="Times New Roman" panose="02020603050405020304" pitchFamily="18" charset="0"/>
                <a:cs typeface="Times New Roman" panose="02020603050405020304" pitchFamily="18" charset="0"/>
              </a:rPr>
              <a:t>ibn</a:t>
            </a:r>
            <a:r>
              <a:rPr lang="cs-CZ" sz="2700" dirty="0">
                <a:latin typeface="Times New Roman" panose="02020603050405020304" pitchFamily="18" charset="0"/>
                <a:cs typeface="Times New Roman" panose="02020603050405020304" pitchFamily="18" charset="0"/>
              </a:rPr>
              <a:t> </a:t>
            </a:r>
            <a:r>
              <a:rPr lang="cs-CZ" sz="2700" dirty="0" err="1">
                <a:latin typeface="Times New Roman" panose="02020603050405020304" pitchFamily="18" charset="0"/>
                <a:cs typeface="Times New Roman" panose="02020603050405020304" pitchFamily="18" charset="0"/>
              </a:rPr>
              <a:t>Adret’s</a:t>
            </a:r>
            <a:r>
              <a:rPr lang="cs-CZ" sz="2700" dirty="0">
                <a:latin typeface="Times New Roman" panose="02020603050405020304" pitchFamily="18" charset="0"/>
                <a:cs typeface="Times New Roman" panose="02020603050405020304" pitchFamily="18" charset="0"/>
              </a:rPr>
              <a:t> </a:t>
            </a:r>
            <a:r>
              <a:rPr lang="cs-CZ" sz="2700" i="1" dirty="0" err="1">
                <a:latin typeface="Times New Roman" panose="02020603050405020304" pitchFamily="18" charset="0"/>
                <a:cs typeface="Times New Roman" panose="02020603050405020304" pitchFamily="18" charset="0"/>
              </a:rPr>
              <a:t>Treatise</a:t>
            </a:r>
            <a:r>
              <a:rPr lang="cs-CZ" sz="2700" i="1" dirty="0">
                <a:latin typeface="Times New Roman" panose="02020603050405020304" pitchFamily="18" charset="0"/>
                <a:cs typeface="Times New Roman" panose="02020603050405020304" pitchFamily="18" charset="0"/>
              </a:rPr>
              <a:t> </a:t>
            </a:r>
            <a:r>
              <a:rPr lang="cs-CZ" sz="2700" i="1" dirty="0" err="1">
                <a:latin typeface="Times New Roman" panose="02020603050405020304" pitchFamily="18" charset="0"/>
                <a:cs typeface="Times New Roman" panose="02020603050405020304" pitchFamily="18" charset="0"/>
              </a:rPr>
              <a:t>against</a:t>
            </a:r>
            <a:r>
              <a:rPr lang="cs-CZ" sz="2700" i="1" dirty="0">
                <a:latin typeface="Times New Roman" panose="02020603050405020304" pitchFamily="18" charset="0"/>
                <a:cs typeface="Times New Roman" panose="02020603050405020304" pitchFamily="18" charset="0"/>
              </a:rPr>
              <a:t> </a:t>
            </a:r>
            <a:r>
              <a:rPr lang="cs-CZ" sz="2700" i="1" dirty="0" err="1">
                <a:latin typeface="Times New Roman" panose="02020603050405020304" pitchFamily="18" charset="0"/>
                <a:cs typeface="Times New Roman" panose="02020603050405020304" pitchFamily="18" charset="0"/>
              </a:rPr>
              <a:t>the</a:t>
            </a:r>
            <a:r>
              <a:rPr lang="cs-CZ" sz="2700" i="1" dirty="0">
                <a:latin typeface="Times New Roman" panose="02020603050405020304" pitchFamily="18" charset="0"/>
                <a:cs typeface="Times New Roman" panose="02020603050405020304" pitchFamily="18" charset="0"/>
              </a:rPr>
              <a:t> Muslim</a:t>
            </a:r>
            <a:r>
              <a:rPr lang="cs-CZ" sz="2700" dirty="0">
                <a:latin typeface="Times New Roman" panose="02020603050405020304" pitchFamily="18" charset="0"/>
                <a:cs typeface="Times New Roman" panose="02020603050405020304" pitchFamily="18" charset="0"/>
              </a:rPr>
              <a:t> (</a:t>
            </a:r>
            <a:r>
              <a:rPr lang="cs-CZ" sz="2700" i="1" dirty="0" err="1">
                <a:latin typeface="Times New Roman" panose="02020603050405020304" pitchFamily="18" charset="0"/>
                <a:cs typeface="Times New Roman" panose="02020603050405020304" pitchFamily="18" charset="0"/>
              </a:rPr>
              <a:t>Maʾamar</a:t>
            </a:r>
            <a:r>
              <a:rPr lang="cs-CZ" sz="2700" i="1" dirty="0">
                <a:latin typeface="Times New Roman" panose="02020603050405020304" pitchFamily="18" charset="0"/>
                <a:cs typeface="Times New Roman" panose="02020603050405020304" pitchFamily="18" charset="0"/>
              </a:rPr>
              <a:t> </a:t>
            </a:r>
            <a:r>
              <a:rPr lang="cs-CZ" sz="2700" i="1" dirty="0" err="1">
                <a:latin typeface="Times New Roman" panose="02020603050405020304" pitchFamily="18" charset="0"/>
                <a:cs typeface="Times New Roman" panose="02020603050405020304" pitchFamily="18" charset="0"/>
              </a:rPr>
              <a:t>ʿal</a:t>
            </a:r>
            <a:r>
              <a:rPr lang="cs-CZ" sz="2700" i="1" dirty="0">
                <a:latin typeface="Times New Roman" panose="02020603050405020304" pitchFamily="18" charset="0"/>
                <a:cs typeface="Times New Roman" panose="02020603050405020304" pitchFamily="18" charset="0"/>
              </a:rPr>
              <a:t> </a:t>
            </a:r>
            <a:r>
              <a:rPr lang="cs-CZ" sz="2700" i="1" dirty="0" err="1">
                <a:latin typeface="Times New Roman" panose="02020603050405020304" pitchFamily="18" charset="0"/>
                <a:cs typeface="Times New Roman" panose="02020603050405020304" pitchFamily="18" charset="0"/>
              </a:rPr>
              <a:t>Yishmaʿel</a:t>
            </a:r>
            <a:r>
              <a:rPr lang="cs-CZ" sz="2700" dirty="0">
                <a:latin typeface="Times New Roman" panose="02020603050405020304" pitchFamily="18" charset="0"/>
                <a:cs typeface="Times New Roman" panose="02020603050405020304" pitchFamily="18" charset="0"/>
              </a:rPr>
              <a:t>), 1304.</a:t>
            </a:r>
            <a:br>
              <a:rPr lang="cs-CZ" sz="2700" dirty="0">
                <a:latin typeface="Times New Roman" panose="02020603050405020304" pitchFamily="18" charset="0"/>
                <a:cs typeface="Times New Roman" panose="02020603050405020304" pitchFamily="18" charset="0"/>
              </a:rPr>
            </a:br>
            <a:br>
              <a:rPr lang="cs-CZ" sz="2700" dirty="0">
                <a:latin typeface="Times New Roman" panose="02020603050405020304" pitchFamily="18" charset="0"/>
                <a:cs typeface="Times New Roman" panose="02020603050405020304" pitchFamily="18" charset="0"/>
              </a:rPr>
            </a:br>
            <a:r>
              <a:rPr lang="cs-CZ" sz="2700" baseline="30000" dirty="0" err="1">
                <a:latin typeface="Times New Roman" panose="02020603050405020304" pitchFamily="18" charset="0"/>
                <a:cs typeface="Times New Roman" panose="02020603050405020304" pitchFamily="18" charset="0"/>
              </a:rPr>
              <a:t>ed</a:t>
            </a:r>
            <a:r>
              <a:rPr lang="cs-CZ" sz="2700" baseline="30000" dirty="0">
                <a:latin typeface="Times New Roman" panose="02020603050405020304" pitchFamily="18" charset="0"/>
                <a:cs typeface="Times New Roman" panose="02020603050405020304" pitchFamily="18" charset="0"/>
              </a:rPr>
              <a:t>.</a:t>
            </a:r>
            <a:r>
              <a:rPr lang="cs-CZ" sz="2700" dirty="0">
                <a:latin typeface="Times New Roman" panose="02020603050405020304" pitchFamily="18" charset="0"/>
                <a:cs typeface="Times New Roman" panose="02020603050405020304" pitchFamily="18" charset="0"/>
              </a:rPr>
              <a:t> </a:t>
            </a:r>
            <a:r>
              <a:rPr lang="cs-CZ" sz="2700" baseline="30000" dirty="0">
                <a:latin typeface="Times New Roman" panose="02020603050405020304" pitchFamily="18" charset="0"/>
                <a:cs typeface="Times New Roman" panose="02020603050405020304" pitchFamily="18" charset="0"/>
              </a:rPr>
              <a:t>Joseph </a:t>
            </a:r>
            <a:r>
              <a:rPr lang="cs-CZ" sz="2700" baseline="30000" dirty="0" err="1">
                <a:latin typeface="Times New Roman" panose="02020603050405020304" pitchFamily="18" charset="0"/>
                <a:cs typeface="Times New Roman" panose="02020603050405020304" pitchFamily="18" charset="0"/>
              </a:rPr>
              <a:t>Perles</a:t>
            </a:r>
            <a:r>
              <a:rPr lang="cs-CZ" sz="2700" baseline="30000" dirty="0">
                <a:latin typeface="Times New Roman" panose="02020603050405020304" pitchFamily="18" charset="0"/>
                <a:cs typeface="Times New Roman" panose="02020603050405020304" pitchFamily="18" charset="0"/>
              </a:rPr>
              <a:t>,</a:t>
            </a:r>
            <a:r>
              <a:rPr lang="de-DE" sz="2700" i="1" baseline="30000" dirty="0">
                <a:latin typeface="Times New Roman" panose="02020603050405020304" pitchFamily="18" charset="0"/>
                <a:cs typeface="Times New Roman" panose="02020603050405020304" pitchFamily="18" charset="0"/>
              </a:rPr>
              <a:t> R. Salomo </a:t>
            </a:r>
            <a:r>
              <a:rPr lang="de-DE" sz="2700" i="1" baseline="30000" dirty="0" err="1">
                <a:latin typeface="Times New Roman" panose="02020603050405020304" pitchFamily="18" charset="0"/>
                <a:cs typeface="Times New Roman" panose="02020603050405020304" pitchFamily="18" charset="0"/>
              </a:rPr>
              <a:t>ben</a:t>
            </a:r>
            <a:r>
              <a:rPr lang="de-DE" sz="2700" i="1" baseline="30000" dirty="0">
                <a:latin typeface="Times New Roman" panose="02020603050405020304" pitchFamily="18" charset="0"/>
                <a:cs typeface="Times New Roman" panose="02020603050405020304" pitchFamily="18" charset="0"/>
              </a:rPr>
              <a:t> Abraham </a:t>
            </a:r>
            <a:r>
              <a:rPr lang="de-DE" sz="2700" i="1" baseline="30000" dirty="0" err="1">
                <a:latin typeface="Times New Roman" panose="02020603050405020304" pitchFamily="18" charset="0"/>
                <a:cs typeface="Times New Roman" panose="02020603050405020304" pitchFamily="18" charset="0"/>
              </a:rPr>
              <a:t>ben</a:t>
            </a:r>
            <a:r>
              <a:rPr lang="de-DE" sz="2700" i="1" baseline="30000" dirty="0">
                <a:latin typeface="Times New Roman" panose="02020603050405020304" pitchFamily="18" charset="0"/>
                <a:cs typeface="Times New Roman" panose="02020603050405020304" pitchFamily="18" charset="0"/>
              </a:rPr>
              <a:t> </a:t>
            </a:r>
            <a:r>
              <a:rPr lang="de-DE" sz="2700" i="1" baseline="30000" dirty="0" err="1">
                <a:latin typeface="Times New Roman" panose="02020603050405020304" pitchFamily="18" charset="0"/>
                <a:cs typeface="Times New Roman" panose="02020603050405020304" pitchFamily="18" charset="0"/>
              </a:rPr>
              <a:t>Adereth</a:t>
            </a:r>
            <a:r>
              <a:rPr lang="de-DE" sz="2700" i="1" baseline="30000" dirty="0">
                <a:latin typeface="Times New Roman" panose="02020603050405020304" pitchFamily="18" charset="0"/>
                <a:cs typeface="Times New Roman" panose="02020603050405020304" pitchFamily="18" charset="0"/>
              </a:rPr>
              <a:t>. Sein Leben und seine Schriften, nebst </a:t>
            </a:r>
            <a:r>
              <a:rPr lang="de-DE" sz="2700" i="1" baseline="30000" dirty="0" err="1">
                <a:latin typeface="Times New Roman" panose="02020603050405020304" pitchFamily="18" charset="0"/>
                <a:cs typeface="Times New Roman" panose="02020603050405020304" pitchFamily="18" charset="0"/>
              </a:rPr>
              <a:t>handschriften</a:t>
            </a:r>
            <a:r>
              <a:rPr lang="de-DE" sz="2700" i="1" baseline="30000" dirty="0">
                <a:latin typeface="Times New Roman" panose="02020603050405020304" pitchFamily="18" charset="0"/>
                <a:cs typeface="Times New Roman" panose="02020603050405020304" pitchFamily="18" charset="0"/>
              </a:rPr>
              <a:t> Beilagen</a:t>
            </a:r>
            <a:r>
              <a:rPr lang="cs-CZ" sz="2700" baseline="30000" dirty="0">
                <a:latin typeface="Times New Roman" panose="02020603050405020304" pitchFamily="18" charset="0"/>
                <a:cs typeface="Times New Roman" panose="02020603050405020304" pitchFamily="18" charset="0"/>
              </a:rPr>
              <a:t>, 1863.</a:t>
            </a:r>
            <a:endParaRPr lang="cs-CZ" sz="2700" dirty="0">
              <a:latin typeface="Times New Roman" panose="02020603050405020304" pitchFamily="18" charset="0"/>
              <a:cs typeface="Times New Roman" panose="02020603050405020304" pitchFamily="18" charset="0"/>
            </a:endParaRPr>
          </a:p>
        </p:txBody>
      </p:sp>
      <p:pic>
        <p:nvPicPr>
          <p:cNvPr id="5" name="Zástupný symbol pro obsah 4"/>
          <p:cNvPicPr>
            <a:picLocks noGrp="1" noChangeAspect="1"/>
          </p:cNvPicPr>
          <p:nvPr>
            <p:ph idx="1"/>
          </p:nvPr>
        </p:nvPicPr>
        <p:blipFill>
          <a:blip r:embed="rId2"/>
          <a:stretch>
            <a:fillRect/>
          </a:stretch>
        </p:blipFill>
        <p:spPr>
          <a:xfrm>
            <a:off x="2530764" y="1658463"/>
            <a:ext cx="9030616" cy="5199537"/>
          </a:xfrm>
          <a:prstGeom prst="rect">
            <a:avLst/>
          </a:prstGeom>
        </p:spPr>
      </p:pic>
    </p:spTree>
    <p:extLst>
      <p:ext uri="{BB962C8B-B14F-4D97-AF65-F5344CB8AC3E}">
        <p14:creationId xmlns:p14="http://schemas.microsoft.com/office/powerpoint/2010/main" val="1199352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9970CAB-8398-6B74-35DC-70A1220B44CC}"/>
              </a:ext>
            </a:extLst>
          </p:cNvPr>
          <p:cNvSpPr>
            <a:spLocks noGrp="1"/>
          </p:cNvSpPr>
          <p:nvPr>
            <p:ph idx="1"/>
          </p:nvPr>
        </p:nvSpPr>
        <p:spPr>
          <a:xfrm>
            <a:off x="0" y="0"/>
            <a:ext cx="12192000" cy="6858000"/>
          </a:xfrm>
        </p:spPr>
        <p:txBody>
          <a:bodyPr/>
          <a:lstStyle/>
          <a:p>
            <a:r>
              <a:rPr lang="cs-CZ" sz="1800" dirty="0">
                <a:latin typeface="Times New Roman" panose="02020603050405020304" pitchFamily="18" charset="0"/>
                <a:ea typeface="Times New Roman" panose="02020603050405020304" pitchFamily="18" charset="0"/>
              </a:rPr>
              <a:t>R</a:t>
            </a:r>
            <a:r>
              <a:rPr lang="en-GB" sz="1800" dirty="0" err="1">
                <a:effectLst/>
                <a:latin typeface="Times New Roman" panose="02020603050405020304" pitchFamily="18" charset="0"/>
                <a:ea typeface="Times New Roman" panose="02020603050405020304" pitchFamily="18" charset="0"/>
              </a:rPr>
              <a:t>eason</a:t>
            </a:r>
            <a:r>
              <a:rPr lang="cs-CZ" sz="1800" dirty="0">
                <a:effectLst/>
                <a:latin typeface="Times New Roman" panose="02020603050405020304" pitchFamily="18" charset="0"/>
                <a:ea typeface="Times New Roman" panose="02020603050405020304" pitchFamily="18" charset="0"/>
              </a:rPr>
              <a:t>s</a:t>
            </a:r>
            <a:r>
              <a:rPr lang="en-GB" sz="1800" dirty="0">
                <a:effectLst/>
                <a:latin typeface="Times New Roman" panose="02020603050405020304" pitchFamily="18" charset="0"/>
                <a:ea typeface="Times New Roman" panose="02020603050405020304" pitchFamily="18" charset="0"/>
              </a:rPr>
              <a:t> for its composition</a:t>
            </a:r>
            <a:r>
              <a:rPr lang="cs-CZ" sz="1800" dirty="0">
                <a:effectLst/>
                <a:latin typeface="Times New Roman" panose="02020603050405020304" pitchFamily="18" charset="0"/>
                <a:ea typeface="Times New Roman" panose="02020603050405020304" pitchFamily="18" charset="0"/>
              </a:rPr>
              <a:t>:</a:t>
            </a:r>
          </a:p>
          <a:p>
            <a:endParaRPr lang="cs-CZ" sz="1800" dirty="0">
              <a:latin typeface="Times New Roman" panose="02020603050405020304" pitchFamily="18" charset="0"/>
              <a:ea typeface="Times New Roman" panose="02020603050405020304" pitchFamily="18" charset="0"/>
            </a:endParaRPr>
          </a:p>
          <a:p>
            <a:r>
              <a:rPr lang="cs-CZ" sz="1800" dirty="0">
                <a:effectLst/>
                <a:latin typeface="Times New Roman" panose="02020603050405020304" pitchFamily="18" charset="0"/>
                <a:ea typeface="Times New Roman" panose="02020603050405020304" pitchFamily="18" charset="0"/>
              </a:rPr>
              <a:t>T</a:t>
            </a:r>
            <a:r>
              <a:rPr lang="en-GB" sz="1800" dirty="0">
                <a:effectLst/>
                <a:latin typeface="Times New Roman" panose="02020603050405020304" pitchFamily="18" charset="0"/>
                <a:ea typeface="Times New Roman" panose="02020603050405020304" pitchFamily="18" charset="0"/>
              </a:rPr>
              <a:t>o square up to the challenges posed to Judaism by such personalities as the learned Dominican friar Ramon Martí (d. ca. 1285/90) and Ramon </a:t>
            </a:r>
            <a:r>
              <a:rPr lang="en-GB" sz="1800" dirty="0" err="1">
                <a:effectLst/>
                <a:latin typeface="Times New Roman" panose="02020603050405020304" pitchFamily="18" charset="0"/>
                <a:ea typeface="Times New Roman" panose="02020603050405020304" pitchFamily="18" charset="0"/>
              </a:rPr>
              <a:t>Llull</a:t>
            </a:r>
            <a:r>
              <a:rPr lang="en-GB" sz="1800" dirty="0">
                <a:effectLst/>
                <a:latin typeface="Times New Roman" panose="02020603050405020304" pitchFamily="18" charset="0"/>
                <a:ea typeface="Times New Roman" panose="02020603050405020304" pitchFamily="18" charset="0"/>
              </a:rPr>
              <a:t> (d. 1315)</a:t>
            </a:r>
            <a:r>
              <a:rPr lang="en-US" sz="1800" dirty="0">
                <a:effectLst/>
                <a:latin typeface="Times New Roman" panose="02020603050405020304" pitchFamily="18" charset="0"/>
                <a:ea typeface="Times New Roman" panose="02020603050405020304" pitchFamily="18" charset="0"/>
              </a:rPr>
              <a:t>?</a:t>
            </a:r>
            <a:endParaRPr lang="en-US" sz="1800" dirty="0">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Ibn </a:t>
            </a:r>
            <a:r>
              <a:rPr lang="en-GB" sz="1800" dirty="0" err="1">
                <a:effectLst/>
                <a:latin typeface="Times New Roman" panose="02020603050405020304" pitchFamily="18" charset="0"/>
                <a:ea typeface="Times New Roman" panose="02020603050405020304" pitchFamily="18" charset="0"/>
              </a:rPr>
              <a:t>Adret</a:t>
            </a:r>
            <a:r>
              <a:rPr lang="en-GB" sz="1800" dirty="0">
                <a:effectLst/>
                <a:latin typeface="Times New Roman" panose="02020603050405020304" pitchFamily="18" charset="0"/>
                <a:ea typeface="Times New Roman" panose="02020603050405020304" pitchFamily="18" charset="0"/>
              </a:rPr>
              <a:t> responded to the polemical arguments of Martí’s </a:t>
            </a:r>
            <a:r>
              <a:rPr lang="en-GB" sz="1800" i="1" dirty="0">
                <a:effectLst/>
                <a:latin typeface="Times New Roman" panose="02020603050405020304" pitchFamily="18" charset="0"/>
                <a:ea typeface="Times New Roman" panose="02020603050405020304" pitchFamily="18" charset="0"/>
              </a:rPr>
              <a:t>Pugio fidei </a:t>
            </a:r>
            <a:r>
              <a:rPr lang="en-GB" sz="1800" i="1" dirty="0" err="1">
                <a:effectLst/>
                <a:latin typeface="Times New Roman" panose="02020603050405020304" pitchFamily="18" charset="0"/>
                <a:ea typeface="Times New Roman" panose="02020603050405020304" pitchFamily="18" charset="0"/>
              </a:rPr>
              <a:t>adversus</a:t>
            </a:r>
            <a:r>
              <a:rPr lang="en-GB" sz="1800" i="1" dirty="0">
                <a:effectLst/>
                <a:latin typeface="Times New Roman" panose="02020603050405020304" pitchFamily="18" charset="0"/>
                <a:ea typeface="Times New Roman" panose="02020603050405020304" pitchFamily="18" charset="0"/>
              </a:rPr>
              <a:t> </a:t>
            </a:r>
            <a:r>
              <a:rPr lang="en-GB" sz="1800" i="1" dirty="0" err="1">
                <a:effectLst/>
                <a:latin typeface="Times New Roman" panose="02020603050405020304" pitchFamily="18" charset="0"/>
                <a:ea typeface="Times New Roman" panose="02020603050405020304" pitchFamily="18" charset="0"/>
              </a:rPr>
              <a:t>Mauros</a:t>
            </a:r>
            <a:r>
              <a:rPr lang="en-GB" sz="1800" i="1" dirty="0">
                <a:effectLst/>
                <a:latin typeface="Times New Roman" panose="02020603050405020304" pitchFamily="18" charset="0"/>
                <a:ea typeface="Times New Roman" panose="02020603050405020304" pitchFamily="18" charset="0"/>
              </a:rPr>
              <a:t> et </a:t>
            </a:r>
            <a:r>
              <a:rPr lang="en-GB" sz="1800" i="1" dirty="0" err="1">
                <a:effectLst/>
                <a:latin typeface="Times New Roman" panose="02020603050405020304" pitchFamily="18" charset="0"/>
                <a:ea typeface="Times New Roman" panose="02020603050405020304" pitchFamily="18" charset="0"/>
              </a:rPr>
              <a:t>Iudaeos</a:t>
            </a:r>
            <a:r>
              <a:rPr lang="en-GB" sz="1800" i="1"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in his commentaries on Talmudic </a:t>
            </a:r>
            <a:r>
              <a:rPr lang="en-GB" sz="1800" i="1" dirty="0" err="1">
                <a:effectLst/>
                <a:latin typeface="Times New Roman" panose="02020603050405020304" pitchFamily="18" charset="0"/>
                <a:ea typeface="Times New Roman" panose="02020603050405020304" pitchFamily="18" charset="0"/>
              </a:rPr>
              <a:t>aggadot</a:t>
            </a:r>
            <a:r>
              <a:rPr lang="en-GB" sz="1800" i="1"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a:t>
            </a:r>
            <a:r>
              <a:rPr lang="en-GB" sz="1800" i="1" dirty="0" err="1">
                <a:effectLst/>
                <a:latin typeface="Times New Roman" panose="02020603050405020304" pitchFamily="18" charset="0"/>
                <a:ea typeface="Times New Roman" panose="02020603050405020304" pitchFamily="18" charset="0"/>
              </a:rPr>
              <a:t>Perushei</a:t>
            </a:r>
            <a:r>
              <a:rPr lang="en-GB" sz="1800" i="1" dirty="0">
                <a:effectLst/>
                <a:latin typeface="Times New Roman" panose="02020603050405020304" pitchFamily="18" charset="0"/>
                <a:ea typeface="Times New Roman" panose="02020603050405020304" pitchFamily="18" charset="0"/>
              </a:rPr>
              <a:t> </a:t>
            </a:r>
            <a:r>
              <a:rPr lang="en-GB" sz="1800" i="1" dirty="0" err="1">
                <a:effectLst/>
                <a:latin typeface="Times New Roman" panose="02020603050405020304" pitchFamily="18" charset="0"/>
                <a:ea typeface="Times New Roman" panose="02020603050405020304" pitchFamily="18" charset="0"/>
              </a:rPr>
              <a:t>aggadot</a:t>
            </a:r>
            <a:r>
              <a:rPr lang="en-GB" sz="1800" dirty="0">
                <a:effectLst/>
                <a:latin typeface="Times New Roman" panose="02020603050405020304" pitchFamily="18" charset="0"/>
                <a:ea typeface="Times New Roman" panose="02020603050405020304" pitchFamily="18" charset="0"/>
              </a:rPr>
              <a:t>). </a:t>
            </a:r>
            <a:r>
              <a:rPr lang="en-GB" sz="1800" i="1" dirty="0">
                <a:effectLst/>
                <a:latin typeface="Times New Roman" panose="02020603050405020304" pitchFamily="18" charset="0"/>
                <a:ea typeface="Times New Roman" panose="02020603050405020304" pitchFamily="18" charset="0"/>
              </a:rPr>
              <a:t>Pugio fidei</a:t>
            </a:r>
            <a:r>
              <a:rPr lang="en-GB" sz="1800" dirty="0">
                <a:effectLst/>
                <a:latin typeface="Times New Roman" panose="02020603050405020304" pitchFamily="18" charset="0"/>
                <a:ea typeface="Times New Roman" panose="02020603050405020304" pitchFamily="18" charset="0"/>
              </a:rPr>
              <a:t>, completed in Barcelona in 1278, is a collection of both real and fancied citations from the Talmud and </a:t>
            </a:r>
            <a:r>
              <a:rPr lang="en-GB" sz="1800" dirty="0" err="1">
                <a:effectLst/>
                <a:latin typeface="Times New Roman" panose="02020603050405020304" pitchFamily="18" charset="0"/>
                <a:ea typeface="Times New Roman" panose="02020603050405020304" pitchFamily="18" charset="0"/>
              </a:rPr>
              <a:t>midrashic</a:t>
            </a:r>
            <a:r>
              <a:rPr lang="en-GB" sz="1800" dirty="0">
                <a:effectLst/>
                <a:latin typeface="Times New Roman" panose="02020603050405020304" pitchFamily="18" charset="0"/>
                <a:ea typeface="Times New Roman" panose="02020603050405020304" pitchFamily="18" charset="0"/>
              </a:rPr>
              <a:t> literature that purportedly confirm the Christian dogmas, including the coming of the Messiah in the person of Jesus and his divine nature. Martí also charged the Jews with tampering with the text of some passages of the Hebrew Bible. It is therefore possible to hypothesise that, since Ibn </a:t>
            </a:r>
            <a:r>
              <a:rPr lang="en-GB" sz="1800" dirty="0" err="1">
                <a:effectLst/>
                <a:latin typeface="Times New Roman" panose="02020603050405020304" pitchFamily="18" charset="0"/>
                <a:ea typeface="Times New Roman" panose="02020603050405020304" pitchFamily="18" charset="0"/>
              </a:rPr>
              <a:t>Adret</a:t>
            </a:r>
            <a:r>
              <a:rPr lang="en-GB" sz="1800" dirty="0">
                <a:effectLst/>
                <a:latin typeface="Times New Roman" panose="02020603050405020304" pitchFamily="18" charset="0"/>
                <a:ea typeface="Times New Roman" panose="02020603050405020304" pitchFamily="18" charset="0"/>
              </a:rPr>
              <a:t> did not know Arabic, it was probably Ramon Martí who introduced him to Ibn </a:t>
            </a:r>
            <a:r>
              <a:rPr lang="en-GB" sz="1800" dirty="0" err="1">
                <a:effectLst/>
                <a:latin typeface="Times New Roman" panose="02020603050405020304" pitchFamily="18" charset="0"/>
                <a:ea typeface="Times New Roman" panose="02020603050405020304" pitchFamily="18" charset="0"/>
                <a:cs typeface="Magnon Exp"/>
              </a:rPr>
              <a:t>Ḥ</a:t>
            </a:r>
            <a:r>
              <a:rPr lang="en-GB" sz="1800" dirty="0" err="1">
                <a:effectLst/>
                <a:latin typeface="Times New Roman" panose="02020603050405020304" pitchFamily="18" charset="0"/>
                <a:ea typeface="Times New Roman" panose="02020603050405020304" pitchFamily="18" charset="0"/>
              </a:rPr>
              <a:t>azm’s</a:t>
            </a:r>
            <a:r>
              <a:rPr lang="en-GB" sz="1800" dirty="0">
                <a:effectLst/>
                <a:latin typeface="Times New Roman" panose="02020603050405020304" pitchFamily="18" charset="0"/>
                <a:ea typeface="Times New Roman" panose="02020603050405020304" pitchFamily="18" charset="0"/>
              </a:rPr>
              <a:t> biblical criticism in his </a:t>
            </a:r>
            <a:r>
              <a:rPr lang="en-GB" sz="1800" i="1" dirty="0">
                <a:effectLst/>
                <a:latin typeface="Times New Roman" panose="02020603050405020304" pitchFamily="18" charset="0"/>
                <a:ea typeface="Times New Roman" panose="02020603050405020304" pitchFamily="18" charset="0"/>
              </a:rPr>
              <a:t>Book of Opinions</a:t>
            </a:r>
            <a:r>
              <a:rPr lang="en-GB" sz="1800" dirty="0">
                <a:effectLst/>
                <a:latin typeface="Times New Roman" panose="02020603050405020304" pitchFamily="18" charset="0"/>
                <a:ea typeface="Times New Roman" panose="02020603050405020304" pitchFamily="18" charset="0"/>
              </a:rPr>
              <a:t>.</a:t>
            </a:r>
          </a:p>
          <a:p>
            <a:r>
              <a:rPr lang="en-GB" sz="1800" dirty="0">
                <a:effectLst/>
                <a:latin typeface="Times New Roman" panose="02020603050405020304" pitchFamily="18" charset="0"/>
                <a:ea typeface="Times New Roman" panose="02020603050405020304" pitchFamily="18" charset="0"/>
              </a:rPr>
              <a:t>Since the </a:t>
            </a:r>
            <a:r>
              <a:rPr lang="en-GB" sz="1800" i="1" dirty="0">
                <a:effectLst/>
                <a:latin typeface="Times New Roman" panose="02020603050405020304" pitchFamily="18" charset="0"/>
                <a:ea typeface="Times New Roman" panose="02020603050405020304" pitchFamily="18" charset="0"/>
              </a:rPr>
              <a:t>Treatise</a:t>
            </a:r>
            <a:r>
              <a:rPr lang="en-GB" sz="1800" dirty="0">
                <a:effectLst/>
                <a:latin typeface="Times New Roman" panose="02020603050405020304" pitchFamily="18" charset="0"/>
                <a:ea typeface="Times New Roman" panose="02020603050405020304" pitchFamily="18" charset="0"/>
              </a:rPr>
              <a:t> </a:t>
            </a:r>
            <a:r>
              <a:rPr lang="en-GB" sz="1800" i="1" dirty="0">
                <a:effectLst/>
                <a:latin typeface="Times New Roman" panose="02020603050405020304" pitchFamily="18" charset="0"/>
                <a:ea typeface="Times New Roman" panose="02020603050405020304" pitchFamily="18" charset="0"/>
              </a:rPr>
              <a:t>against the Muslim</a:t>
            </a:r>
            <a:r>
              <a:rPr lang="en-GB" sz="1800" dirty="0">
                <a:effectLst/>
                <a:latin typeface="Times New Roman" panose="02020603050405020304" pitchFamily="18" charset="0"/>
                <a:ea typeface="Times New Roman" panose="02020603050405020304" pitchFamily="18" charset="0"/>
              </a:rPr>
              <a:t> is an apologetic response to Ibn </a:t>
            </a:r>
            <a:r>
              <a:rPr lang="en-GB" sz="1800" dirty="0" err="1">
                <a:effectLst/>
                <a:latin typeface="Times New Roman" panose="02020603050405020304" pitchFamily="18" charset="0"/>
                <a:ea typeface="Times New Roman" panose="02020603050405020304" pitchFamily="18" charset="0"/>
                <a:cs typeface="Magnon Exp"/>
              </a:rPr>
              <a:t>Ḥ</a:t>
            </a:r>
            <a:r>
              <a:rPr lang="en-GB" sz="1800" dirty="0" err="1">
                <a:effectLst/>
                <a:latin typeface="Times New Roman" panose="02020603050405020304" pitchFamily="18" charset="0"/>
                <a:ea typeface="Times New Roman" panose="02020603050405020304" pitchFamily="18" charset="0"/>
              </a:rPr>
              <a:t>azm’s</a:t>
            </a:r>
            <a:r>
              <a:rPr lang="en-GB" sz="1800" dirty="0">
                <a:effectLst/>
                <a:latin typeface="Times New Roman" panose="02020603050405020304" pitchFamily="18" charset="0"/>
                <a:ea typeface="Times New Roman" panose="02020603050405020304" pitchFamily="18" charset="0"/>
              </a:rPr>
              <a:t> </a:t>
            </a:r>
            <a:r>
              <a:rPr lang="en-GB" sz="1800" i="1" dirty="0">
                <a:effectLst/>
                <a:latin typeface="Times New Roman" panose="02020603050405020304" pitchFamily="18" charset="0"/>
                <a:ea typeface="Times New Roman" panose="02020603050405020304" pitchFamily="18" charset="0"/>
              </a:rPr>
              <a:t>Book of Opinions on Religions</a:t>
            </a:r>
            <a:r>
              <a:rPr lang="en-GB" sz="1800" dirty="0">
                <a:effectLst/>
                <a:latin typeface="Times New Roman" panose="02020603050405020304" pitchFamily="18" charset="0"/>
                <a:ea typeface="Times New Roman" panose="02020603050405020304" pitchFamily="18" charset="0"/>
              </a:rPr>
              <a:t>, it is Ibn </a:t>
            </a:r>
            <a:r>
              <a:rPr lang="en-GB" sz="1800" dirty="0" err="1">
                <a:effectLst/>
                <a:latin typeface="Times New Roman" panose="02020603050405020304" pitchFamily="18" charset="0"/>
                <a:ea typeface="Times New Roman" panose="02020603050405020304" pitchFamily="18" charset="0"/>
                <a:cs typeface="Magnon Exp"/>
              </a:rPr>
              <a:t>Ḥ</a:t>
            </a:r>
            <a:r>
              <a:rPr lang="en-GB" sz="1800" dirty="0" err="1">
                <a:effectLst/>
                <a:latin typeface="Times New Roman" panose="02020603050405020304" pitchFamily="18" charset="0"/>
                <a:ea typeface="Times New Roman" panose="02020603050405020304" pitchFamily="18" charset="0"/>
              </a:rPr>
              <a:t>azm</a:t>
            </a:r>
            <a:r>
              <a:rPr lang="en-GB" sz="1800" dirty="0">
                <a:effectLst/>
                <a:latin typeface="Times New Roman" panose="02020603050405020304" pitchFamily="18" charset="0"/>
                <a:ea typeface="Times New Roman" panose="02020603050405020304" pitchFamily="18" charset="0"/>
              </a:rPr>
              <a:t> who sets its agenda: the </a:t>
            </a:r>
            <a:r>
              <a:rPr lang="en-GB" sz="1800" u="sng" dirty="0">
                <a:effectLst/>
                <a:latin typeface="Times New Roman" panose="02020603050405020304" pitchFamily="18" charset="0"/>
                <a:ea typeface="Times New Roman" panose="02020603050405020304" pitchFamily="18" charset="0"/>
              </a:rPr>
              <a:t>falsification</a:t>
            </a:r>
            <a:r>
              <a:rPr lang="en-GB" sz="1800" dirty="0">
                <a:effectLst/>
                <a:latin typeface="Times New Roman" panose="02020603050405020304" pitchFamily="18" charset="0"/>
                <a:ea typeface="Times New Roman" panose="02020603050405020304" pitchFamily="18" charset="0"/>
              </a:rPr>
              <a:t> of the Hebrew Bible and the </a:t>
            </a:r>
            <a:r>
              <a:rPr lang="en-GB" sz="1800" u="sng" dirty="0">
                <a:effectLst/>
                <a:latin typeface="Times New Roman" panose="02020603050405020304" pitchFamily="18" charset="0"/>
                <a:ea typeface="Times New Roman" panose="02020603050405020304" pitchFamily="18" charset="0"/>
              </a:rPr>
              <a:t>abrogation</a:t>
            </a:r>
            <a:r>
              <a:rPr lang="en-GB" sz="1800" dirty="0">
                <a:effectLst/>
                <a:latin typeface="Times New Roman" panose="02020603050405020304" pitchFamily="18" charset="0"/>
                <a:ea typeface="Times New Roman" panose="02020603050405020304" pitchFamily="18" charset="0"/>
              </a:rPr>
              <a:t> of Mosaic Law. </a:t>
            </a:r>
          </a:p>
          <a:p>
            <a:r>
              <a:rPr lang="en-GB" sz="1800" dirty="0">
                <a:effectLst/>
                <a:latin typeface="Times New Roman" panose="02020603050405020304" pitchFamily="18" charset="0"/>
                <a:ea typeface="Times New Roman" panose="02020603050405020304" pitchFamily="18" charset="0"/>
              </a:rPr>
              <a:t>Ibn </a:t>
            </a:r>
            <a:r>
              <a:rPr lang="en-GB" sz="1800" dirty="0" err="1">
                <a:effectLst/>
                <a:latin typeface="Times New Roman" panose="02020603050405020304" pitchFamily="18" charset="0"/>
                <a:ea typeface="Times New Roman" panose="02020603050405020304" pitchFamily="18" charset="0"/>
              </a:rPr>
              <a:t>Adret</a:t>
            </a:r>
            <a:r>
              <a:rPr lang="en-GB" sz="1800" dirty="0">
                <a:effectLst/>
                <a:latin typeface="Times New Roman" panose="02020603050405020304" pitchFamily="18" charset="0"/>
                <a:ea typeface="Times New Roman" panose="02020603050405020304" pitchFamily="18" charset="0"/>
              </a:rPr>
              <a:t> treats the </a:t>
            </a:r>
            <a:r>
              <a:rPr lang="en-GB" sz="1800" u="sng" dirty="0">
                <a:effectLst/>
                <a:latin typeface="Times New Roman" panose="02020603050405020304" pitchFamily="18" charset="0"/>
                <a:ea typeface="Times New Roman" panose="02020603050405020304" pitchFamily="18" charset="0"/>
              </a:rPr>
              <a:t>falsification</a:t>
            </a:r>
            <a:r>
              <a:rPr lang="en-GB" sz="1800" dirty="0">
                <a:effectLst/>
                <a:latin typeface="Times New Roman" panose="02020603050405020304" pitchFamily="18" charset="0"/>
                <a:ea typeface="Times New Roman" panose="02020603050405020304" pitchFamily="18" charset="0"/>
              </a:rPr>
              <a:t> in roughly four thematic circles: 1. biblical stories of incest; 2. the numbers of Israelites after their exodus from Egypt; 3. the unreliability of the transmission of the biblical text; 4. and the insufficiency of the testimony of one witness.</a:t>
            </a:r>
          </a:p>
          <a:p>
            <a:r>
              <a:rPr lang="en-GB" sz="1800" dirty="0">
                <a:effectLst/>
                <a:latin typeface="Times New Roman" panose="02020603050405020304" pitchFamily="18" charset="0"/>
                <a:ea typeface="Times New Roman" panose="02020603050405020304" pitchFamily="18" charset="0"/>
              </a:rPr>
              <a:t>Ibn </a:t>
            </a:r>
            <a:r>
              <a:rPr lang="en-GB" sz="1800" dirty="0" err="1">
                <a:effectLst/>
                <a:latin typeface="Times New Roman" panose="02020603050405020304" pitchFamily="18" charset="0"/>
                <a:ea typeface="Times New Roman" panose="02020603050405020304" pitchFamily="18" charset="0"/>
              </a:rPr>
              <a:t>Adret’s</a:t>
            </a:r>
            <a:r>
              <a:rPr lang="en-GB" sz="1800" dirty="0">
                <a:effectLst/>
                <a:latin typeface="Times New Roman" panose="02020603050405020304" pitchFamily="18" charset="0"/>
                <a:ea typeface="Times New Roman" panose="02020603050405020304" pitchFamily="18" charset="0"/>
              </a:rPr>
              <a:t> arguments align with the polemical tradition established by Abraham ibn Daud and Maimonides.</a:t>
            </a:r>
          </a:p>
          <a:p>
            <a:r>
              <a:rPr lang="en-GB" sz="1800" u="sng" dirty="0">
                <a:effectLst/>
                <a:latin typeface="Times New Roman" panose="02020603050405020304" pitchFamily="18" charset="0"/>
                <a:ea typeface="Times New Roman" panose="02020603050405020304" pitchFamily="18" charset="0"/>
              </a:rPr>
              <a:t>abrogation of the Mosaic Law: </a:t>
            </a:r>
            <a:r>
              <a:rPr lang="en-GB" sz="1800" dirty="0">
                <a:effectLst/>
                <a:latin typeface="Times New Roman" panose="02020603050405020304" pitchFamily="18" charset="0"/>
                <a:ea typeface="Times New Roman" panose="02020603050405020304" pitchFamily="18" charset="0"/>
              </a:rPr>
              <a:t>which he rebuts with an argument, very much in accord with that of </a:t>
            </a:r>
            <a:r>
              <a:rPr lang="en-GB" sz="1800" dirty="0" err="1">
                <a:effectLst/>
                <a:latin typeface="Times New Roman" panose="02020603050405020304" pitchFamily="18" charset="0"/>
                <a:ea typeface="Times New Roman" panose="02020603050405020304" pitchFamily="18" charset="0"/>
              </a:rPr>
              <a:t>Se</a:t>
            </a:r>
            <a:r>
              <a:rPr lang="en-GB" sz="1800" dirty="0" err="1">
                <a:effectLst/>
                <a:latin typeface="Times New Roman" panose="02020603050405020304" pitchFamily="18" charset="0"/>
                <a:ea typeface="Times New Roman" panose="02020603050405020304" pitchFamily="18" charset="0"/>
                <a:cs typeface="Magnon Exp"/>
              </a:rPr>
              <a:t>ʿ</a:t>
            </a:r>
            <a:r>
              <a:rPr lang="en-GB" sz="1800" dirty="0" err="1">
                <a:effectLst/>
                <a:latin typeface="Times New Roman" panose="02020603050405020304" pitchFamily="18" charset="0"/>
                <a:ea typeface="Times New Roman" panose="02020603050405020304" pitchFamily="18" charset="0"/>
              </a:rPr>
              <a:t>adyah</a:t>
            </a:r>
            <a:r>
              <a:rPr lang="en-GB" sz="1800" dirty="0">
                <a:effectLst/>
                <a:latin typeface="Times New Roman" panose="02020603050405020304" pitchFamily="18" charset="0"/>
                <a:ea typeface="Times New Roman" panose="02020603050405020304" pitchFamily="18" charset="0"/>
              </a:rPr>
              <a:t> Gaon, that the validity of a commandment depends on time, place, and means. </a:t>
            </a:r>
          </a:p>
          <a:p>
            <a:r>
              <a:rPr lang="en-GB" sz="1800" dirty="0">
                <a:latin typeface="Times New Roman" panose="02020603050405020304" pitchFamily="18" charset="0"/>
                <a:ea typeface="Times New Roman" panose="02020603050405020304" pitchFamily="18" charset="0"/>
              </a:rPr>
              <a:t>T</a:t>
            </a:r>
            <a:r>
              <a:rPr lang="en-GB" sz="1800" dirty="0">
                <a:effectLst/>
                <a:latin typeface="Times New Roman" panose="02020603050405020304" pitchFamily="18" charset="0"/>
                <a:ea typeface="Times New Roman" panose="02020603050405020304" pitchFamily="18" charset="0"/>
              </a:rPr>
              <a:t>he relation between the Written and Oral Torah: Ibn </a:t>
            </a:r>
            <a:r>
              <a:rPr lang="en-GB" sz="1800" dirty="0" err="1">
                <a:effectLst/>
                <a:latin typeface="Times New Roman" panose="02020603050405020304" pitchFamily="18" charset="0"/>
                <a:ea typeface="Times New Roman" panose="02020603050405020304" pitchFamily="18" charset="0"/>
              </a:rPr>
              <a:t>Adret</a:t>
            </a:r>
            <a:r>
              <a:rPr lang="en-GB" sz="1800" dirty="0">
                <a:effectLst/>
                <a:latin typeface="Times New Roman" panose="02020603050405020304" pitchFamily="18" charset="0"/>
                <a:ea typeface="Times New Roman" panose="02020603050405020304" pitchFamily="18" charset="0"/>
              </a:rPr>
              <a:t> sees Rabbinic Judaism as a kind of commentary on the Torah. As the relatively short but complex works written by great philosophers are followed by a vast literature of commentaries, so too the Torah, encompassing all wisdom, needs commentaries to make the many allusions contained in its sacred wording explicit. </a:t>
            </a:r>
            <a:endParaRPr lang="cs-CZ" dirty="0"/>
          </a:p>
        </p:txBody>
      </p:sp>
    </p:spTree>
    <p:extLst>
      <p:ext uri="{BB962C8B-B14F-4D97-AF65-F5344CB8AC3E}">
        <p14:creationId xmlns:p14="http://schemas.microsoft.com/office/powerpoint/2010/main" val="40407933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1416</Words>
  <Application>Microsoft Office PowerPoint</Application>
  <PresentationFormat>Širokoúhlá obrazovka</PresentationFormat>
  <Paragraphs>23</Paragraphs>
  <Slides>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8</vt:i4>
      </vt:variant>
    </vt:vector>
  </HeadingPairs>
  <TitlesOfParts>
    <vt:vector size="14" baseType="lpstr">
      <vt:lpstr>Arial</vt:lpstr>
      <vt:lpstr>Calibri</vt:lpstr>
      <vt:lpstr>Calibri Light</vt:lpstr>
      <vt:lpstr>Junicode</vt:lpstr>
      <vt:lpstr>Times New Roman</vt:lpstr>
      <vt:lpstr>Motiv Office</vt:lpstr>
      <vt:lpstr> Jacob ben Nathanel, Sippur Massaʿot (second half of the twelfth century) </vt:lpstr>
      <vt:lpstr>Moses Basola (1521) </vt:lpstr>
      <vt:lpstr>Rabbi ʿObadiah of Bertinoro’s anonymous student (1495) </vt:lpstr>
      <vt:lpstr>Petaḥyah’s story about a sultan who wanted to see the prophet Ezekiel in his tomb. </vt:lpstr>
      <vt:lpstr>Petaḥyah of Ratisbon </vt:lpstr>
      <vt:lpstr>Isaac Latif (1455)</vt:lpstr>
      <vt:lpstr> Shelomo ibn Adret’s Treatise against the Muslim (Maʾamar ʿal Yishmaʿel), 1304.  ed. Joseph Perles, R. Salomo ben Abraham ben Adereth. Sein Leben und seine Schriften, nebst handschriften Beilagen, 1863.</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Jacob ben Nathanel, Sippur Massaʿot (second half of the twelfth century) </dc:title>
  <dc:creator>Bousek, Daniel</dc:creator>
  <cp:lastModifiedBy>Bousek, Daniel</cp:lastModifiedBy>
  <cp:revision>1</cp:revision>
  <dcterms:created xsi:type="dcterms:W3CDTF">2023-03-21T19:51:53Z</dcterms:created>
  <dcterms:modified xsi:type="dcterms:W3CDTF">2023-03-22T08:21:43Z</dcterms:modified>
</cp:coreProperties>
</file>