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1353218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825034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163708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517821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59724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907232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54033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370143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19843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9730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732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94E8F27-D6C7-E842-86C7-D52BCC92AAAE}" type="datetimeFigureOut">
              <a:rPr lang="ru-CZ" smtClean="0"/>
              <a:t>26.04.2026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17BE3C07-A542-5941-8745-D1F04B325CF3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79350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93D90-220E-962C-3301-896E1ED216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5" y="2612964"/>
            <a:ext cx="8361229" cy="209822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СЛОЖНОЕ предложение.</a:t>
            </a:r>
            <a:b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CZ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Сложносочиненное предложение.</a:t>
            </a:r>
            <a:endParaRPr lang="ru-C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70F0B9-D510-CD10-424C-8CFD600DF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2" y="5030167"/>
            <a:ext cx="6831673" cy="108623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9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049489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2B976-42EA-50A9-1F88-0178C3B81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68CCDC-3F1A-6683-B372-FF4540BFB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73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ССП с разделительными союзами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7C8C64-789A-DF76-7729-3E0047741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531088"/>
            <a:ext cx="10037135" cy="4944139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20000"/>
              </a:lnSpc>
              <a:defRPr/>
            </a:pP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Разделительные предложения со значением взаимоисключения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Союзы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или; или…, или; либо…, либо…,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нежелательный результат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 то; а не то; не то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+ наречие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иначе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Или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ты не вмешиваешься,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или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я ухожу.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вздумайте меня обманывать,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 не то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вам придется плохо!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Buď je nám předloženo několik nabídek, </a:t>
            </a:r>
            <a:r>
              <a:rPr lang="cs-CZ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anebo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se možnosti navzájem vylučují.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defRPr/>
            </a:pPr>
            <a:endParaRPr lang="cs-CZ" i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defRPr/>
            </a:pP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Разделительные предложения со значением предположения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Союзы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то…, не то; то ли…, то ли; ли…, или…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ли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одиночество стало непереносимым,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ли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холода его заставили вернуться.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Snad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jí bál,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snad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před ní nechtěl nic dát najevo.</a:t>
            </a:r>
          </a:p>
        </p:txBody>
      </p:sp>
    </p:spTree>
    <p:extLst>
      <p:ext uri="{BB962C8B-B14F-4D97-AF65-F5344CB8AC3E}">
        <p14:creationId xmlns:p14="http://schemas.microsoft.com/office/powerpoint/2010/main" val="2496806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13905-536C-6383-C476-91803D376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F869E-5FB2-378E-ECD7-FE10A016B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73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Результативные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DCB546-2076-D88F-2049-F3FD22BDA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531088"/>
            <a:ext cx="10037135" cy="4944139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10000"/>
              </a:lnSpc>
              <a:buNone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Мест. наречия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поэтому, потому, оттого…;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вводные слова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следовательно, значит, стало быть…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+ союзы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и, а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в научном стиле относительные слова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почему, зачем, вследствие чего…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0000"/>
              </a:lnSpc>
              <a:buFont typeface="Courier New"/>
              <a:buChar char="o"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не отдали рукопись в срок,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мне некуда спешить.</a:t>
            </a:r>
          </a:p>
          <a:p>
            <a:pPr marL="285750" lvl="0" indent="-285750">
              <a:lnSpc>
                <a:spcPct val="110000"/>
              </a:lnSpc>
              <a:buFont typeface="Courier New"/>
              <a:buChar char="o"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Исходные данные неточны,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вследствие чего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сделать вывод.</a:t>
            </a:r>
          </a:p>
          <a:p>
            <a:pPr marL="285750" indent="-285750">
              <a:lnSpc>
                <a:spcPct val="110000"/>
              </a:lnSpc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Myslím,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tedy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jsem.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Tato paliva způsobila velké ekologické škody,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důsledku čehož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vyletěly ceny potravin raketově vzhůru.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0000"/>
              </a:lnSpc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Policie právě obkličuje pláž,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takže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odplouvání bylo dost hektické.</a:t>
            </a:r>
          </a:p>
          <a:p>
            <a:pPr lvl="0">
              <a:lnSpc>
                <a:spcPct val="110000"/>
              </a:lnSpc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бессоюзья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РЯ в ЧЯ чаще всего используем союзные средства.</a:t>
            </a:r>
          </a:p>
          <a:p>
            <a:pPr marL="0" lvl="0" indent="0">
              <a:lnSpc>
                <a:spcPct val="110000"/>
              </a:lnSpc>
              <a:buNone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 виноват – ему не на кого жаловаться.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→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Sám je viněn, </a:t>
            </a:r>
            <a:r>
              <a:rPr lang="cs-CZ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takže/proto/tedy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si nemá na koho stěžovat.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064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B19D0-3E23-1C97-A555-7335FA2C6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D69FD-39C1-4A8C-77FB-9189E71E0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9354"/>
            <a:ext cx="9601200" cy="1047307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Пояснительные и обосновательные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5E7CB2-E0AC-8A8F-7139-B790270E5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1208"/>
            <a:ext cx="10037135" cy="4944139"/>
          </a:xfrm>
        </p:spPr>
        <p:txBody>
          <a:bodyPr>
            <a:normAutofit fontScale="92500"/>
          </a:bodyPr>
          <a:lstStyle/>
          <a:p>
            <a:pPr lvl="0">
              <a:lnSpc>
                <a:spcPct val="120000"/>
              </a:lnSpc>
              <a:defRPr/>
            </a:pP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Пояснительные предложения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есть, а именно, другими словами, иначе говоря, точнее, вернее…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занимаемся синтаксисом,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точнее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сложносочиненным предложением.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Jenže pes trpí velice často „větry“, </a:t>
            </a:r>
            <a:r>
              <a:rPr lang="cs-CZ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sice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velmi zapáchajícími.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města </a:t>
            </a:r>
            <a:r>
              <a:rPr lang="cs-CZ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www.plzen.eu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získal cenu speciální, </a:t>
            </a:r>
            <a:r>
              <a:rPr lang="cs-CZ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to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nejvíce interaktivní web.</a:t>
            </a:r>
          </a:p>
          <a:p>
            <a:pPr lvl="0">
              <a:lnSpc>
                <a:spcPct val="120000"/>
              </a:lnSpc>
              <a:defRPr/>
            </a:pPr>
            <a:r>
              <a:rPr lang="ru-RU" u="sng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Обосновательные</a:t>
            </a: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предложения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связь бессоюзная. Во второй части встречается частица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союзы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то, не 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не можете прочитать инструкцию, она на китайском языке.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нечего бояться,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 подготовились к собеседованию.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Ono se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totiž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špatně mluví, když máte v puse 45 gumových medvídků.</a:t>
            </a:r>
          </a:p>
        </p:txBody>
      </p:sp>
    </p:spTree>
    <p:extLst>
      <p:ext uri="{BB962C8B-B14F-4D97-AF65-F5344CB8AC3E}">
        <p14:creationId xmlns:p14="http://schemas.microsoft.com/office/powerpoint/2010/main" val="812710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F667-6822-9C8A-0783-8EB23E1A8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A09728-4BB5-474E-31DB-58B30D9DF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73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Присоединительные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9783E8-5076-D5A2-B4E1-D813F840F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07535"/>
            <a:ext cx="10037135" cy="4508205"/>
          </a:xfrm>
        </p:spPr>
        <p:txBody>
          <a:bodyPr>
            <a:normAutofit/>
          </a:bodyPr>
          <a:lstStyle/>
          <a:p>
            <a:pPr marL="0" indent="0">
              <a:lnSpc>
                <a:spcPct val="114999"/>
              </a:lnSpc>
              <a:spcAft>
                <a:spcPts val="1000"/>
              </a:spcAft>
              <a:buNone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Союзы/связочные средства 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а; а также; да; да и; да еще…</a:t>
            </a:r>
          </a:p>
          <a:p>
            <a:pPr marL="285750" indent="-285750">
              <a:buFont typeface="Courier New"/>
              <a:buChar char="o"/>
              <a:defRPr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Они на юге хорошо зарабатывают, </a:t>
            </a: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 и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погода в этом году хорошая.</a:t>
            </a:r>
          </a:p>
          <a:p>
            <a:pPr marL="285750" indent="-285750"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Někdy málo bývá víc, a také se nám líbí, že má každá rostlina svůj prostor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 данный вид предложений отражает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poměr slučovací.</a:t>
            </a:r>
          </a:p>
        </p:txBody>
      </p:sp>
    </p:spTree>
    <p:extLst>
      <p:ext uri="{BB962C8B-B14F-4D97-AF65-F5344CB8AC3E}">
        <p14:creationId xmlns:p14="http://schemas.microsoft.com/office/powerpoint/2010/main" val="1824594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58D616-CE0D-3D32-10DA-95606BA89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37D662-403B-55C0-32FB-1555BB72E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79944"/>
            <a:ext cx="9601200" cy="3911009"/>
          </a:xfrm>
        </p:spPr>
        <p:txBody>
          <a:bodyPr>
            <a:normAutofit lnSpcReduction="1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предложений (по структуре):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altLang="ru-CZ" b="1" u="sng" dirty="0">
                <a:solidFill>
                  <a:srgbClr val="4A2318"/>
                </a:solidFill>
                <a:latin typeface="Times New Roman" panose="02020603050405020304" pitchFamily="18" charset="0"/>
              </a:rPr>
              <a:t>ростые</a:t>
            </a:r>
            <a:r>
              <a:rPr lang="ru-CZ" altLang="ru-CZ" dirty="0">
                <a:solidFill>
                  <a:srgbClr val="4A2318"/>
                </a:solidFill>
                <a:latin typeface="Times New Roman" panose="02020603050405020304" pitchFamily="18" charset="0"/>
              </a:rPr>
              <a:t> (одна предикативная единица) и </a:t>
            </a:r>
            <a:r>
              <a:rPr lang="ru-CZ" altLang="ru-CZ" b="1" u="sng" dirty="0">
                <a:solidFill>
                  <a:srgbClr val="4A2318"/>
                </a:solidFill>
                <a:latin typeface="Times New Roman" panose="02020603050405020304" pitchFamily="18" charset="0"/>
              </a:rPr>
              <a:t>сложные</a:t>
            </a:r>
            <a:r>
              <a:rPr lang="ru-CZ" altLang="ru-CZ" dirty="0">
                <a:solidFill>
                  <a:srgbClr val="4A2318"/>
                </a:solidFill>
                <a:latin typeface="Times New Roman" panose="02020603050405020304" pitchFamily="18" charset="0"/>
              </a:rPr>
              <a:t> (несколько предикативных единиц)</a:t>
            </a:r>
            <a:r>
              <a:rPr lang="ru-CZ" alt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(лекция № 2);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CZ" alt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Сложное предложение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целостная синтаксическая структура, состоящая из двух или нескольких предикативных частей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(= частей, построенных на модели простого предложения), которые в смысловом, конструктивном и интонационном отношении образуют единое коммуникативное целое.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Сложное предложение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полипредикативно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силу наличия нескольких предикативных единиц.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наличию или отсутствию союзов сложные предложения делятся на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союзные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(связь выражается при помощи союзов и союзных слов) и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бессоюзные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(связь выражается при помощи интонации).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232549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761AE-8D60-281B-6C98-BDFEF41A7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6A62D4-4BDF-E840-5153-3E51598C8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CF5661-DF78-8482-E30D-BB312DF42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11843"/>
            <a:ext cx="9601200" cy="415555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Предикативные части сложного предложения могут находиться в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сочинительной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подчинительной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связи друг с другом;</a:t>
            </a:r>
          </a:p>
          <a:p>
            <a:pPr>
              <a:lnSpc>
                <a:spcPct val="120000"/>
              </a:lnSpc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части равноправны, то имеет место 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нет – </a:t>
            </a: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подчинение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Паратаксис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способ выражения синтаксических отношений путем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простого соположения соотносящихся элементов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 формального выражения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синтаксическои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зависимости одного от другого. Выражается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бессоюзно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при помощи сочинительных союзов.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PARATAXE (SOUŘADNOST)</a:t>
            </a:r>
          </a:p>
          <a:p>
            <a:pPr>
              <a:lnSpc>
                <a:spcPct val="120000"/>
              </a:lnSpc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Гипотаксис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подчинение предложений; открытое выражение синтаксических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отношений зависимости одного элемента от другого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Выражается при помощи подчинительных союзов или относительных слов (относительных местоимений, местоименных наречий).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HYPOTAXE (PODŘADNOST)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092645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41A5C-3629-C9DD-B654-A5B3F71C6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CBE655-259B-9B85-AA82-30CB7BE9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111563" cy="14859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Сложносочиненное предложение (ССП)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2C4580-63DA-A0B6-9CB4-076C8D162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562985"/>
            <a:ext cx="9601200" cy="496540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ССП части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синтаксически равноправны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соединены сочинительной связью с использованием сочинительных союзов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Структурно-семантические разряды ССП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зависимости от характера смысловых отношений между частями и союзов):</a:t>
            </a: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Соединительные (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slučovací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Противительные (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odporovací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Градационные (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stupňovací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Разделительные (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vylučovací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Результативные (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důsledkové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Пояснительные 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обосновательные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vysvětlovací a důvodové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Присоединительные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552153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E17FD2-E339-5DA7-D5A9-7DBC53F81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73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ССП с соединительными союзами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DCCA5D-FEA4-EA3A-D7C9-56C3D2C82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07535"/>
            <a:ext cx="10037135" cy="450820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Соединительно-перечислительные отношения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перечисляются однородные события, происходящие одновременно или следующие друг за другом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Союзы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и; и… и; ни… ни; да; да… да;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коррелятивные мест.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кто(-то)… кто; один… другой…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Někdo stál, někdo seděl, pár lidí spalo ve spacích pytlích nebo jen tak pod dekou.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Русский союз 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ни… ни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в отличие от чешского </a:t>
            </a:r>
            <a:r>
              <a:rPr lang="cs-CZ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ani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может быть одиночным.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Туда </a:t>
            </a: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ни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самолеты не летали, </a:t>
            </a: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ни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поезда не ездили.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Nicméně není nebe bez mráčků a </a:t>
            </a:r>
            <a:r>
              <a:rPr lang="cs-CZ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ani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námi opěvovaná mazda není dokonalá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).</a:t>
            </a:r>
            <a:endParaRPr lang="cs-CZ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традициях чешской русистики к этому типу относятся предложения типа: </a:t>
            </a: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идет дождь, </a:t>
            </a: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падает снег.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русской грамматической традиции они относятся к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разделительным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сложносочиненным.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v"/>
              <a:defRPr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То… то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переводится как </a:t>
            </a:r>
            <a:r>
              <a:rPr lang="cs-CZ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hned… hned, tu… tu, chvílemi… chvílemi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ему мешает шум, </a:t>
            </a: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он просто не может сосредоточиться).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376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E5BA1-491E-A00C-B96B-D44DC9CC6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14AEA0-56C4-016C-A1BC-572078BA5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7307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ССП с соединительными союзами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A6841C-23CD-3CE6-3728-A5C1663E7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07535"/>
            <a:ext cx="10037135" cy="450820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14999"/>
              </a:lnSpc>
              <a:spcAft>
                <a:spcPts val="1000"/>
              </a:spcAft>
              <a:buFont typeface="+mj-lt"/>
              <a:buAutoNum type="alphaLcParenR" startAt="2"/>
              <a:defRPr/>
            </a:pP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Соединительно-распространительные отношения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(переходный тип между сочинением и подчинением)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endParaRPr lang="ru-RU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4999"/>
              </a:lnSpc>
              <a:spcAft>
                <a:spcPts val="1000"/>
              </a:spcAft>
              <a:buNone/>
              <a:defRPr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Союзы и; а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 анафорические мест. + наречия 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это, там, оттуда;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относительные мест. + наречия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что, чего, где, откуда, причем…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4999"/>
              </a:lnSpc>
              <a:spcAft>
                <a:spcPts val="1000"/>
              </a:spcAft>
              <a:buFont typeface="Courier New"/>
              <a:buChar char="o"/>
              <a:defRPr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 опоздал, </a:t>
            </a: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вызвало недовольство начальства.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14999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Русские относительные местоимения переводятся на ЧЯ относительными местоимениями типа: </a:t>
            </a:r>
            <a:r>
              <a:rPr lang="cs-CZ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což, čehož, přičemž, načež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…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4999"/>
              </a:lnSpc>
              <a:spcAft>
                <a:spcPts val="0"/>
              </a:spcAft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Více než sto let říší zmítaly vnitřní spory, </a:t>
            </a:r>
            <a:r>
              <a:rPr lang="cs-CZ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načež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se rozpadla.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4999"/>
              </a:lnSpc>
              <a:spcAft>
                <a:spcPts val="1000"/>
              </a:spcAft>
              <a:buFont typeface="Wingdings" pitchFamily="2" charset="2"/>
              <a:buChar char="v"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русской грамматической традиции такие предложения относятся к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нерасчлененным  сложноподчиненным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(то есть без придаточного главная часть, как правило, неясна), в чешской к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сложносочиненным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nepravé věty vztažné).</a:t>
            </a:r>
          </a:p>
        </p:txBody>
      </p:sp>
    </p:spTree>
    <p:extLst>
      <p:ext uri="{BB962C8B-B14F-4D97-AF65-F5344CB8AC3E}">
        <p14:creationId xmlns:p14="http://schemas.microsoft.com/office/powerpoint/2010/main" val="3627872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58AE4-BDB6-F984-B68E-03CF6D3B4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13C720-8560-05CF-575C-8C1D17E6C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7307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ССП с противительными союзами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37AD88-6E70-C173-4E9B-8EB0A17F6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07535"/>
            <a:ext cx="10037135" cy="4508205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Союзы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а; же; но; однако; да; все же; зато; только; лишь; между тем как; тогда как; в то время как; если… то…</a:t>
            </a:r>
          </a:p>
          <a:p>
            <a:pPr marL="457200" lvl="0" indent="-457200">
              <a:lnSpc>
                <a:spcPct val="120000"/>
              </a:lnSpc>
              <a:buFont typeface="+mj-lt"/>
              <a:buAutoNum type="alphaLcParenR"/>
              <a:defRPr/>
            </a:pP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Сопоставительные </a:t>
            </a: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(сопоставляются различные в каком-либо отношении явления, которые при всем своем несходстве не отменяют друг друга, а как бы сосуществуют):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только что пришли,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 уже уходите.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to běžně necítí,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kdežto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šaman toto riziko vnímá.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Zatímco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sprchoval, uvařil jsem kávu.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20000"/>
              </a:lnSpc>
              <a:buFont typeface="+mj-lt"/>
              <a:buAutoNum type="alphaLcParenR" startAt="2"/>
              <a:defRPr/>
            </a:pP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Ректификационные предложения (поправка):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 что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понимает, а просто смеется надо мной.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Nemá to nic společného se smlouvou,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nýbrž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záleží na nich, jak se rozhodnou. 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605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FD6A4-5545-515B-9C06-16EE9D447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6462D5-32C7-C777-E4D0-9C70D98FF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73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ССП с противительными союзами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901D2F-438E-6D6E-6C64-082AFD24E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531088"/>
            <a:ext cx="10037135" cy="4944139"/>
          </a:xfrm>
        </p:spPr>
        <p:txBody>
          <a:bodyPr>
            <a:normAutofit fontScale="77500" lnSpcReduction="20000"/>
          </a:bodyPr>
          <a:lstStyle/>
          <a:p>
            <a:pPr marL="457200" lvl="0" indent="-457200">
              <a:lnSpc>
                <a:spcPct val="120000"/>
              </a:lnSpc>
              <a:buFont typeface="+mj-lt"/>
              <a:buAutoNum type="alphaLcParenR" startAt="3"/>
              <a:defRPr/>
            </a:pPr>
            <a:r>
              <a:rPr lang="ru-RU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Противительно</a:t>
            </a: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-ограничительные </a:t>
            </a:r>
            <a:r>
              <a:rPr lang="ru-RU" sz="21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(сообщается о таких событиях, второе из которых ограничивает проявление первого, мешает ему или уточняет его, опровергая в какой-то части):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не злая,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иногда бывает жестока.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Jistě, byl excelentní, </a:t>
            </a:r>
            <a:r>
              <a:rPr lang="cs-CZ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jenže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my jsme si nedokázali poradit s nikým ze soupeřů.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Obvykle se procházely nahoru dolů ulicí, </a:t>
            </a:r>
            <a:r>
              <a:rPr lang="cs-CZ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avšak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tentokrát se paní zastavila před branou centra.</a:t>
            </a:r>
            <a:endParaRPr lang="cs-CZ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20000"/>
              </a:lnSpc>
              <a:buFont typeface="+mj-lt"/>
              <a:buAutoNum type="alphaLcParenR" startAt="4"/>
              <a:defRPr/>
            </a:pP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Противительно-уступительные предложения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(противительное значение осложняется значением уступительные (одно явление должно было вызвать другое, но не вызвало)):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боялся,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все же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прыгнул в воду.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Nezvyšují sice hladinu glukózy v krvi, </a:t>
            </a:r>
            <a:r>
              <a:rPr lang="cs-CZ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 přesto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jsou kalorickou bombou. </a:t>
            </a:r>
          </a:p>
          <a:p>
            <a:pPr marL="457200" lvl="0" indent="-457200">
              <a:lnSpc>
                <a:spcPct val="120000"/>
              </a:lnSpc>
              <a:buFont typeface="+mj-lt"/>
              <a:buAutoNum type="alphaLcParenR" startAt="5"/>
              <a:defRPr/>
            </a:pPr>
            <a:r>
              <a:rPr lang="ru-RU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Противительно</a:t>
            </a: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-возместительные предложения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(какое-либо явление рассматривается с разных сторон, причем одна его сторона чаще всего оценивается как отрицательная, а вторая – как положительная.):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Уборщицы его не любили,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зато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дети обожали.</a:t>
            </a: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 sice tradičně chyběl strop, </a:t>
            </a:r>
            <a:r>
              <a:rPr lang="cs-CZ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zato však </a:t>
            </a:r>
            <a:r>
              <a:rPr lang="cs-CZ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byla vybavena jakousi širokou lavicí či postelí.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20000"/>
              </a:lnSpc>
              <a:buFont typeface="Courier New"/>
              <a:buChar char="o"/>
              <a:defRPr/>
            </a:pP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236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A5B9A-08EA-C1E4-F713-5D61862FB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47FDA3-1632-DAEE-501A-E7DF4EA09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47307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ССП с градационными союзами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65A76-B035-8CEC-5108-0514B3806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531088"/>
            <a:ext cx="10037135" cy="4944139"/>
          </a:xfrm>
        </p:spPr>
        <p:txBody>
          <a:bodyPr>
            <a:normAutofit/>
          </a:bodyPr>
          <a:lstStyle/>
          <a:p>
            <a:pPr marL="0" lvl="0" indent="0">
              <a:lnSpc>
                <a:spcPct val="120000"/>
              </a:lnSpc>
              <a:buNone/>
              <a:defRPr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сопоставляемых событий представляется как опровергающее какое-либо суждение, предположение или как уточняющее его.</a:t>
            </a:r>
          </a:p>
          <a:p>
            <a:pPr marL="0" lvl="0" indent="0">
              <a:lnSpc>
                <a:spcPct val="114999"/>
              </a:lnSpc>
              <a:spcAft>
                <a:spcPts val="1000"/>
              </a:spcAft>
              <a:buNone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Союзы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не только…, но и/но даже/но еще и/но также; не то что…, а даже…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реже непарные союзные выражения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и; даже; и даже…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4999"/>
              </a:lnSpc>
              <a:spcAft>
                <a:spcPts val="1000"/>
              </a:spcAft>
              <a:buFont typeface="Courier New"/>
              <a:buChar char="o"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 собой,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актерские способности у него есть.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4999"/>
              </a:lnSpc>
              <a:spcAft>
                <a:spcPts val="1000"/>
              </a:spcAft>
              <a:buFont typeface="Courier New"/>
              <a:buChar char="o"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 никто об этом не просил,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 я не напрашивался.</a:t>
            </a:r>
          </a:p>
          <a:p>
            <a:pPr marL="285750" lvl="0" indent="-285750">
              <a:lnSpc>
                <a:spcPct val="114999"/>
              </a:lnSpc>
              <a:spcAft>
                <a:spcPts val="1000"/>
              </a:spcAft>
              <a:buFont typeface="Courier New"/>
              <a:buChar char="o"/>
              <a:defRPr/>
            </a:pP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Nejenže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 to udělalo vítr v peněžence,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 dokonce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jsem občas musela zrudnout.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20000"/>
              </a:lnSpc>
              <a:buNone/>
              <a:defRPr/>
            </a:pP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989674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2261</TotalTime>
  <Words>1400</Words>
  <Application>Microsoft Macintosh PowerPoint</Application>
  <PresentationFormat>Широкоэкранный</PresentationFormat>
  <Paragraphs>99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Courier New</vt:lpstr>
      <vt:lpstr>Franklin Gothic Book</vt:lpstr>
      <vt:lpstr>Times New Roman</vt:lpstr>
      <vt:lpstr>Wingdings</vt:lpstr>
      <vt:lpstr>Уголки</vt:lpstr>
      <vt:lpstr>СЛОЖНОЕ предложение. Сложносочиненное предложение.</vt:lpstr>
      <vt:lpstr>Основные понятия</vt:lpstr>
      <vt:lpstr>Основные понятия</vt:lpstr>
      <vt:lpstr>Сложносочиненное предложение (ССП)</vt:lpstr>
      <vt:lpstr>1) ССП с соединительными союзами</vt:lpstr>
      <vt:lpstr>1) ССП с соединительными союзами</vt:lpstr>
      <vt:lpstr>2) ССП с противительными союзами</vt:lpstr>
      <vt:lpstr>2) ССП с противительными союзами</vt:lpstr>
      <vt:lpstr>3) ССП с градационными союзами</vt:lpstr>
      <vt:lpstr>4) ССП с разделительными союзами</vt:lpstr>
      <vt:lpstr>5) Результативные предложения</vt:lpstr>
      <vt:lpstr>6) Пояснительные и обосновательные предложения</vt:lpstr>
      <vt:lpstr>7) Присоединительные предложения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7</cp:revision>
  <dcterms:created xsi:type="dcterms:W3CDTF">2026-04-26T09:38:04Z</dcterms:created>
  <dcterms:modified xsi:type="dcterms:W3CDTF">2026-04-27T23:19:12Z</dcterms:modified>
</cp:coreProperties>
</file>