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59" r:id="rId5"/>
    <p:sldId id="264" r:id="rId6"/>
    <p:sldId id="260" r:id="rId7"/>
    <p:sldId id="261" r:id="rId8"/>
    <p:sldId id="262" r:id="rId9"/>
    <p:sldId id="263"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840"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6DE2E-E444-46FF-81AB-15CA4B1E97E2}" type="datetimeFigureOut">
              <a:rPr lang="cs-CZ" smtClean="0"/>
              <a:pPr/>
              <a:t>10.11.2020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AA2AC-75B7-461C-BEB2-853DC181ED7B}"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0FAA2AC-75B7-461C-BEB2-853DC181ED7B}" type="slidenum">
              <a:rPr lang="cs-CZ" smtClean="0"/>
              <a:pPr/>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0FAA2AC-75B7-461C-BEB2-853DC181ED7B}" type="slidenum">
              <a:rPr lang="cs-CZ" smtClean="0"/>
              <a:pPr/>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6AD317C-91A5-4FCE-AB33-BA69D35A4168}" type="datetimeFigureOut">
              <a:rPr lang="cs-CZ" smtClean="0"/>
              <a:pPr/>
              <a:t>10.11.2020</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5DE7544D-7106-4E61-B88A-EB2B8B84F4E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6AD317C-91A5-4FCE-AB33-BA69D35A4168}" type="datetimeFigureOut">
              <a:rPr lang="cs-CZ" smtClean="0"/>
              <a:pPr/>
              <a:t>10.11.2020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7544D-7106-4E61-B88A-EB2B8B84F4E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6AD317C-91A5-4FCE-AB33-BA69D35A4168}" type="datetimeFigureOut">
              <a:rPr lang="cs-CZ" smtClean="0"/>
              <a:pPr/>
              <a:t>10.11.2020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E7544D-7106-4E61-B88A-EB2B8B84F4E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46AD317C-91A5-4FCE-AB33-BA69D35A4168}" type="datetimeFigureOut">
              <a:rPr lang="cs-CZ" smtClean="0"/>
              <a:pPr/>
              <a:t>10.11.2020</a:t>
            </a:fld>
            <a:endParaRPr lang="cs-CZ"/>
          </a:p>
        </p:txBody>
      </p:sp>
      <p:sp>
        <p:nvSpPr>
          <p:cNvPr id="9" name="Zástupný symbol pro číslo snímku 8"/>
          <p:cNvSpPr>
            <a:spLocks noGrp="1"/>
          </p:cNvSpPr>
          <p:nvPr>
            <p:ph type="sldNum" sz="quarter" idx="15"/>
          </p:nvPr>
        </p:nvSpPr>
        <p:spPr/>
        <p:txBody>
          <a:bodyPr rtlCol="0"/>
          <a:lstStyle/>
          <a:p>
            <a:fld id="{5DE7544D-7106-4E61-B88A-EB2B8B84F4E6}"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46AD317C-91A5-4FCE-AB33-BA69D35A4168}" type="datetimeFigureOut">
              <a:rPr lang="cs-CZ" smtClean="0"/>
              <a:pPr/>
              <a:t>10.11.2020</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5DE7544D-7106-4E61-B88A-EB2B8B84F4E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46AD317C-91A5-4FCE-AB33-BA69D35A4168}" type="datetimeFigureOut">
              <a:rPr lang="cs-CZ" smtClean="0"/>
              <a:pPr/>
              <a:t>10.11.2020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E7544D-7106-4E61-B88A-EB2B8B84F4E6}"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46AD317C-91A5-4FCE-AB33-BA69D35A4168}" type="datetimeFigureOut">
              <a:rPr lang="cs-CZ" smtClean="0"/>
              <a:pPr/>
              <a:t>10.11.2020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DE7544D-7106-4E61-B88A-EB2B8B84F4E6}"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46AD317C-91A5-4FCE-AB33-BA69D35A4168}" type="datetimeFigureOut">
              <a:rPr lang="cs-CZ" smtClean="0"/>
              <a:pPr/>
              <a:t>10.11.2020</a:t>
            </a:fld>
            <a:endParaRPr lang="cs-CZ"/>
          </a:p>
        </p:txBody>
      </p:sp>
      <p:sp>
        <p:nvSpPr>
          <p:cNvPr id="7" name="Zástupný symbol pro číslo snímku 6"/>
          <p:cNvSpPr>
            <a:spLocks noGrp="1"/>
          </p:cNvSpPr>
          <p:nvPr>
            <p:ph type="sldNum" sz="quarter" idx="11"/>
          </p:nvPr>
        </p:nvSpPr>
        <p:spPr/>
        <p:txBody>
          <a:bodyPr rtlCol="0"/>
          <a:lstStyle/>
          <a:p>
            <a:fld id="{5DE7544D-7106-4E61-B88A-EB2B8B84F4E6}"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6AD317C-91A5-4FCE-AB33-BA69D35A4168}" type="datetimeFigureOut">
              <a:rPr lang="cs-CZ" smtClean="0"/>
              <a:pPr/>
              <a:t>10.11.2020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E7544D-7106-4E61-B88A-EB2B8B84F4E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46AD317C-91A5-4FCE-AB33-BA69D35A4168}" type="datetimeFigureOut">
              <a:rPr lang="cs-CZ" smtClean="0"/>
              <a:pPr/>
              <a:t>10.11.2020</a:t>
            </a:fld>
            <a:endParaRPr lang="cs-CZ"/>
          </a:p>
        </p:txBody>
      </p:sp>
      <p:sp>
        <p:nvSpPr>
          <p:cNvPr id="22" name="Zástupný symbol pro číslo snímku 21"/>
          <p:cNvSpPr>
            <a:spLocks noGrp="1"/>
          </p:cNvSpPr>
          <p:nvPr>
            <p:ph type="sldNum" sz="quarter" idx="15"/>
          </p:nvPr>
        </p:nvSpPr>
        <p:spPr/>
        <p:txBody>
          <a:bodyPr rtlCol="0"/>
          <a:lstStyle/>
          <a:p>
            <a:fld id="{5DE7544D-7106-4E61-B88A-EB2B8B84F4E6}"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46AD317C-91A5-4FCE-AB33-BA69D35A4168}" type="datetimeFigureOut">
              <a:rPr lang="cs-CZ" smtClean="0"/>
              <a:pPr/>
              <a:t>10.11.2020</a:t>
            </a:fld>
            <a:endParaRPr lang="cs-CZ"/>
          </a:p>
        </p:txBody>
      </p:sp>
      <p:sp>
        <p:nvSpPr>
          <p:cNvPr id="18" name="Zástupný symbol pro číslo snímku 17"/>
          <p:cNvSpPr>
            <a:spLocks noGrp="1"/>
          </p:cNvSpPr>
          <p:nvPr>
            <p:ph type="sldNum" sz="quarter" idx="11"/>
          </p:nvPr>
        </p:nvSpPr>
        <p:spPr/>
        <p:txBody>
          <a:bodyPr rtlCol="0"/>
          <a:lstStyle/>
          <a:p>
            <a:fld id="{5DE7544D-7106-4E61-B88A-EB2B8B84F4E6}"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6AD317C-91A5-4FCE-AB33-BA69D35A4168}" type="datetimeFigureOut">
              <a:rPr lang="cs-CZ" smtClean="0"/>
              <a:pPr/>
              <a:t>10.11.2020</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DE7544D-7106-4E61-B88A-EB2B8B84F4E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ademia.edu/" TargetMode="External"/><Relationship Id="rId2" Type="http://schemas.openxmlformats.org/officeDocument/2006/relationships/hyperlink" Target="http://www.youtube.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2.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0" y="3124200"/>
            <a:ext cx="6172200" cy="1168896"/>
          </a:xfrm>
        </p:spPr>
        <p:txBody>
          <a:bodyPr>
            <a:normAutofit fontScale="90000"/>
          </a:bodyPr>
          <a:lstStyle/>
          <a:p>
            <a:pPr algn="ctr"/>
            <a:r>
              <a:rPr lang="cs-CZ" sz="1600" dirty="0" smtClean="0">
                <a:solidFill>
                  <a:schemeClr val="tx1"/>
                </a:solidFill>
              </a:rPr>
              <a:t>Zvýšení kvality vzdělávání na UK a jeho relevance pro potřeby trhu práce CZ.02.2.69/0.0/0.0/16_015/0002362</a:t>
            </a:r>
            <a:r>
              <a:rPr lang="cs-CZ" sz="1400" dirty="0" smtClean="0">
                <a:solidFill>
                  <a:schemeClr val="tx1"/>
                </a:solidFill>
              </a:rPr>
              <a:t/>
            </a:r>
            <a:br>
              <a:rPr lang="cs-CZ" sz="1400" dirty="0" smtClean="0">
                <a:solidFill>
                  <a:schemeClr val="tx1"/>
                </a:solidFill>
              </a:rPr>
            </a:br>
            <a:r>
              <a:rPr lang="cs-CZ" sz="2400" i="1" dirty="0" smtClean="0"/>
              <a:t/>
            </a:r>
            <a:br>
              <a:rPr lang="cs-CZ" sz="2400" i="1" dirty="0" smtClean="0"/>
            </a:br>
            <a:endParaRPr lang="cs-CZ" sz="2400" dirty="0"/>
          </a:p>
        </p:txBody>
      </p:sp>
      <p:sp>
        <p:nvSpPr>
          <p:cNvPr id="3" name="Podnadpis 2"/>
          <p:cNvSpPr>
            <a:spLocks noGrp="1"/>
          </p:cNvSpPr>
          <p:nvPr>
            <p:ph type="subTitle" idx="1"/>
          </p:nvPr>
        </p:nvSpPr>
        <p:spPr>
          <a:xfrm>
            <a:off x="2267744" y="5013176"/>
            <a:ext cx="6172200" cy="1371600"/>
          </a:xfrm>
        </p:spPr>
        <p:txBody>
          <a:bodyPr>
            <a:normAutofit/>
          </a:bodyPr>
          <a:lstStyle/>
          <a:p>
            <a:r>
              <a:rPr lang="cs-CZ" sz="1400" dirty="0" smtClean="0"/>
              <a:t>Inovace předmětu </a:t>
            </a:r>
            <a:br>
              <a:rPr lang="cs-CZ" sz="1400" dirty="0" smtClean="0"/>
            </a:br>
            <a:r>
              <a:rPr lang="cs-CZ" sz="1400" i="1" dirty="0" smtClean="0"/>
              <a:t>Teologie Nového zákona </a:t>
            </a:r>
            <a:endParaRPr lang="cs-CZ" sz="1400" dirty="0">
              <a:solidFill>
                <a:schemeClr val="tx1"/>
              </a:solidFill>
            </a:endParaRPr>
          </a:p>
          <a:p>
            <a:r>
              <a:rPr lang="cs-CZ" sz="1400" dirty="0" smtClean="0">
                <a:solidFill>
                  <a:schemeClr val="accent6">
                    <a:lumMod val="75000"/>
                  </a:schemeClr>
                </a:solidFill>
              </a:rPr>
              <a:t>Prezentace 8.-9.10.2019</a:t>
            </a:r>
          </a:p>
          <a:p>
            <a:r>
              <a:rPr lang="cs-CZ" sz="1400" dirty="0" smtClean="0">
                <a:solidFill>
                  <a:schemeClr val="accent6">
                    <a:lumMod val="75000"/>
                  </a:schemeClr>
                </a:solidFill>
              </a:rPr>
              <a:t>HTF UK, Jiří Lukeš</a:t>
            </a:r>
          </a:p>
          <a:p>
            <a:endParaRPr lang="cs-CZ" sz="1400" dirty="0">
              <a:solidFill>
                <a:schemeClr val="tx1"/>
              </a:solidFill>
            </a:endParaRPr>
          </a:p>
        </p:txBody>
      </p:sp>
      <p:pic>
        <p:nvPicPr>
          <p:cNvPr id="4" name="Obrázek 3">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959C15AC-7C34-5B4F-A46F-84AD0B4D6388}"/>
              </a:ext>
            </a:extLst>
          </p:cNvPr>
          <p:cNvPicPr/>
          <p:nvPr/>
        </p:nvPicPr>
        <p:blipFill>
          <a:blip r:embed="rId2" cstate="print"/>
          <a:stretch>
            <a:fillRect/>
          </a:stretch>
        </p:blipFill>
        <p:spPr>
          <a:xfrm>
            <a:off x="1691680" y="764704"/>
            <a:ext cx="5472608" cy="1008112"/>
          </a:xfrm>
          <a:prstGeom prst="rect">
            <a:avLst/>
          </a:prstGeom>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VII. Závěry</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pro obsah 2"/>
          <p:cNvSpPr>
            <a:spLocks noGrp="1"/>
          </p:cNvSpPr>
          <p:nvPr>
            <p:ph sz="quarter" idx="1"/>
          </p:nvPr>
        </p:nvSpPr>
        <p:spPr>
          <a:xfrm>
            <a:off x="457200" y="1600200"/>
            <a:ext cx="7467600" cy="4133056"/>
          </a:xfrm>
        </p:spPr>
        <p:txBody>
          <a:bodyPr>
            <a:normAutofit/>
          </a:bodyPr>
          <a:lstStyle/>
          <a:p>
            <a:pPr algn="just"/>
            <a:r>
              <a:rPr lang="cs-CZ" sz="1400" b="1" dirty="0" smtClean="0"/>
              <a:t>1. Vzhledem k rozsahu disciplíny je přednášející vždy v roli toho, kdo redukuje témata a volí obsah přednášek s ohledem na posluchače. </a:t>
            </a:r>
          </a:p>
          <a:p>
            <a:pPr algn="just"/>
            <a:r>
              <a:rPr lang="cs-CZ" sz="1400" b="1" dirty="0" smtClean="0"/>
              <a:t>2. Přednášky v systému </a:t>
            </a:r>
            <a:r>
              <a:rPr lang="cs-CZ" sz="1400" b="1" dirty="0" err="1" smtClean="0"/>
              <a:t>Moodle</a:t>
            </a:r>
            <a:r>
              <a:rPr lang="cs-CZ" sz="1400" b="1" dirty="0" smtClean="0"/>
              <a:t> mají podpůrnou funkci a především studentům kombinovaného studia zpřístupní světovou diskusi ponejvíce v oblasti bádání nad osobnostmi Ježíše Nazaretského a apoštola Pavla, a to v on-line podobě, tedy v čase a prostředí, které si sami zvolí. </a:t>
            </a:r>
          </a:p>
          <a:p>
            <a:pPr algn="just"/>
            <a:r>
              <a:rPr lang="cs-CZ" sz="1400" b="1" dirty="0" smtClean="0"/>
              <a:t>3. Přednášky vyučujícího je nutné doplnit poslechem přednášek světových autorit v oboru na </a:t>
            </a:r>
            <a:r>
              <a:rPr lang="cs-CZ" sz="1400" b="1" dirty="0" smtClean="0">
                <a:hlinkClick r:id="rId2"/>
              </a:rPr>
              <a:t>www.</a:t>
            </a:r>
            <a:r>
              <a:rPr lang="cs-CZ" sz="1400" b="1" dirty="0" err="1" smtClean="0">
                <a:hlinkClick r:id="rId2"/>
              </a:rPr>
              <a:t>youtube.com</a:t>
            </a:r>
            <a:r>
              <a:rPr lang="cs-CZ" sz="1400" b="1" dirty="0" smtClean="0"/>
              <a:t>. Konkrétní odkazy jsou součástí prezentací v systému </a:t>
            </a:r>
            <a:r>
              <a:rPr lang="cs-CZ" sz="1400" b="1" dirty="0" err="1" smtClean="0"/>
              <a:t>Moodle</a:t>
            </a:r>
            <a:r>
              <a:rPr lang="cs-CZ" sz="1400" b="1" dirty="0" smtClean="0"/>
              <a:t>. </a:t>
            </a:r>
          </a:p>
          <a:p>
            <a:pPr algn="just"/>
            <a:r>
              <a:rPr lang="cs-CZ" sz="1400" b="1" dirty="0" smtClean="0"/>
              <a:t>4. Přednášky mohou být v sytému </a:t>
            </a:r>
            <a:r>
              <a:rPr lang="cs-CZ" sz="1400" b="1" dirty="0" err="1" smtClean="0"/>
              <a:t>Moodle</a:t>
            </a:r>
            <a:r>
              <a:rPr lang="cs-CZ" sz="1400" b="1" dirty="0" smtClean="0"/>
              <a:t> rozšiřovány také po skončení programu a následně aktualizovány či doplňovány o nová témata. Díky tomu mohou být stále aktuální a odpovídající výuce. </a:t>
            </a:r>
          </a:p>
          <a:p>
            <a:pPr algn="just"/>
            <a:r>
              <a:rPr lang="cs-CZ" sz="1400" b="1" dirty="0" smtClean="0"/>
              <a:t>5. „Elektronické soubory“ materiálů k přednáškám jsou dnes běžnou praxí, studenti si na ně rychle zvykají a patří ke standardům kvalitní výuky.  </a:t>
            </a:r>
            <a:endParaRPr lang="cs-CZ" sz="1400" b="1" dirty="0"/>
          </a:p>
        </p:txBody>
      </p:sp>
      <p:pic>
        <p:nvPicPr>
          <p:cNvPr id="4" name="Obrázek 3">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959C15AC-7C34-5B4F-A46F-84AD0B4D6388}"/>
              </a:ext>
            </a:extLst>
          </p:cNvPr>
          <p:cNvPicPr/>
          <p:nvPr/>
        </p:nvPicPr>
        <p:blipFill>
          <a:blip r:embed="rId3" cstate="print"/>
          <a:stretch>
            <a:fillRect/>
          </a:stretch>
        </p:blipFill>
        <p:spPr>
          <a:xfrm>
            <a:off x="1187624" y="404664"/>
            <a:ext cx="5040560" cy="6480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 Komu je kurs určen? </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pro obsah 2"/>
          <p:cNvSpPr>
            <a:spLocks noGrp="1"/>
          </p:cNvSpPr>
          <p:nvPr>
            <p:ph sz="quarter" idx="1"/>
          </p:nvPr>
        </p:nvSpPr>
        <p:spPr>
          <a:xfrm>
            <a:off x="611560" y="1700808"/>
            <a:ext cx="7467600" cy="4873752"/>
          </a:xfrm>
        </p:spPr>
        <p:txBody>
          <a:bodyPr>
            <a:noAutofit/>
          </a:bodyPr>
          <a:lstStyle/>
          <a:p>
            <a:pPr algn="just"/>
            <a:r>
              <a:rPr lang="cs-CZ" sz="1000" b="1" dirty="0" smtClean="0"/>
              <a:t>„Jak dnes učit teologii?“ je velmi živá otázka, zvláště v Německu (viz </a:t>
            </a:r>
            <a:r>
              <a:rPr lang="cs-CZ" sz="1000" b="1" dirty="0" err="1" smtClean="0"/>
              <a:t>Passau</a:t>
            </a:r>
            <a:r>
              <a:rPr lang="cs-CZ" sz="1000" b="1" dirty="0" smtClean="0"/>
              <a:t> 28.9.2019). </a:t>
            </a:r>
          </a:p>
          <a:p>
            <a:pPr algn="just"/>
            <a:r>
              <a:rPr lang="cs-CZ" sz="1000" b="1" dirty="0" smtClean="0"/>
              <a:t>Primárním rozhodnutím je, zda kurs zaměřit směrem na teologii využitelnou v církvi, nebo prezentovat teologii akademickou, která je vhodná pro následné postgraduální studium. </a:t>
            </a:r>
          </a:p>
          <a:p>
            <a:pPr algn="just"/>
            <a:r>
              <a:rPr lang="cs-CZ" sz="1000" b="1" dirty="0" smtClean="0"/>
              <a:t>Převládali-li studenti křesťansky neangažovaní, a z jiných oborů než HT 1, řešili jsem otázky akademické. Teologie Nového zákona může mít podobu blízkou „</a:t>
            </a:r>
            <a:r>
              <a:rPr lang="cs-CZ" sz="1000" b="1" dirty="0" err="1" smtClean="0"/>
              <a:t>religious</a:t>
            </a:r>
            <a:r>
              <a:rPr lang="cs-CZ" sz="1000" b="1" dirty="0" smtClean="0"/>
              <a:t> </a:t>
            </a:r>
            <a:r>
              <a:rPr lang="cs-CZ" sz="1000" b="1" dirty="0" err="1" smtClean="0"/>
              <a:t>studies</a:t>
            </a:r>
            <a:r>
              <a:rPr lang="cs-CZ" sz="1000" b="1" dirty="0" smtClean="0"/>
              <a:t>“  a  může být zajímavá také pro </a:t>
            </a:r>
            <a:r>
              <a:rPr lang="cs-CZ" sz="1000" b="1" dirty="0" err="1" smtClean="0"/>
              <a:t>religionisty</a:t>
            </a:r>
            <a:r>
              <a:rPr lang="cs-CZ" sz="1000" b="1" dirty="0" smtClean="0"/>
              <a:t> či judaisty.</a:t>
            </a:r>
          </a:p>
          <a:p>
            <a:pPr algn="just"/>
            <a:r>
              <a:rPr lang="cs-CZ" sz="1000" b="1" dirty="0" smtClean="0"/>
              <a:t>Změna zařazení přednášky </a:t>
            </a:r>
            <a:r>
              <a:rPr lang="cs-CZ" sz="1000" b="1" i="1" dirty="0" smtClean="0"/>
              <a:t>Teologie Nového zákona </a:t>
            </a:r>
            <a:r>
              <a:rPr lang="cs-CZ" sz="1000" b="1" dirty="0" smtClean="0"/>
              <a:t>z „povinných“ předmětů do „povinně volitelných“ znamená, že přednášky v systému </a:t>
            </a:r>
            <a:r>
              <a:rPr lang="cs-CZ" sz="1000" b="1" dirty="0" err="1" smtClean="0"/>
              <a:t>Moodle</a:t>
            </a:r>
            <a:r>
              <a:rPr lang="cs-CZ" sz="1000" b="1" dirty="0" smtClean="0"/>
              <a:t> budou využívány téměř výhradně </a:t>
            </a:r>
            <a:r>
              <a:rPr lang="cs-CZ" sz="1000" b="1" dirty="0" smtClean="0">
                <a:effectLst>
                  <a:outerShdw blurRad="38100" dist="38100" dir="2700000" algn="tl">
                    <a:srgbClr val="000000">
                      <a:alpha val="43137"/>
                    </a:srgbClr>
                  </a:outerShdw>
                </a:effectLst>
              </a:rPr>
              <a:t>studenty kombinovaného studia</a:t>
            </a:r>
            <a:r>
              <a:rPr lang="cs-CZ" sz="1000" b="1" dirty="0" smtClean="0"/>
              <a:t>. </a:t>
            </a:r>
          </a:p>
          <a:p>
            <a:pPr algn="just"/>
            <a:r>
              <a:rPr lang="cs-CZ" sz="1000" b="1" dirty="0" smtClean="0"/>
              <a:t>Studenti kombinovaného studia</a:t>
            </a:r>
            <a:r>
              <a:rPr lang="cs-CZ" sz="1000" b="1" dirty="0" smtClean="0">
                <a:effectLst>
                  <a:outerShdw blurRad="38100" dist="38100" dir="2700000" algn="tl">
                    <a:srgbClr val="000000">
                      <a:alpha val="43137"/>
                    </a:srgbClr>
                  </a:outerShdw>
                </a:effectLst>
              </a:rPr>
              <a:t> </a:t>
            </a:r>
            <a:r>
              <a:rPr lang="cs-CZ" sz="1000" b="1" dirty="0" smtClean="0"/>
              <a:t>se nepřipravují na výuku soustavně, z týdne na týden, ale studují nárazově, látku zvládají v blocích, často až těsně před termínem zkoušky. </a:t>
            </a:r>
          </a:p>
          <a:p>
            <a:pPr algn="just"/>
            <a:r>
              <a:rPr lang="cs-CZ" sz="1000" b="1" dirty="0" smtClean="0"/>
              <a:t>Většina studentů kombinovaného studia teologie na HTF UK začíná svá studia ve věku 30-50 let a preferuje studium formou četby </a:t>
            </a:r>
            <a:r>
              <a:rPr lang="cs-CZ" sz="1000" b="1" dirty="0" smtClean="0">
                <a:effectLst>
                  <a:outerShdw blurRad="38100" dist="38100" dir="2700000" algn="tl">
                    <a:srgbClr val="000000">
                      <a:alpha val="43137"/>
                    </a:srgbClr>
                  </a:outerShdw>
                </a:effectLst>
              </a:rPr>
              <a:t>české literatury</a:t>
            </a:r>
            <a:r>
              <a:rPr lang="cs-CZ" sz="1000" b="1" dirty="0" smtClean="0"/>
              <a:t>, převážně knih, částečně též odborných žurnálů, jež jsou snadno dostupné.</a:t>
            </a:r>
          </a:p>
          <a:p>
            <a:pPr algn="just"/>
            <a:r>
              <a:rPr lang="cs-CZ" sz="1000" b="1" dirty="0" smtClean="0"/>
              <a:t>Řada z těchto studentů má ambice stát se duchovními v některé z církví či studují obor toliko z vlastního zájmu, ač mají zaměstnání v odlišných oborech. Nejedná se v rámci kombinovaného studia o přípravu budoucích badatelů, ale praktiků.  </a:t>
            </a:r>
          </a:p>
          <a:p>
            <a:pPr algn="just"/>
            <a:r>
              <a:rPr lang="cs-CZ" sz="1000" b="1" dirty="0" smtClean="0"/>
              <a:t>Pouze menšina studentů (kombinovaného) studia je schopna či ochotna přečíst knihu nebo více knih v cizím jazyce, dohledat si doporučené zdroje v databázích vědeckých knihoven, obstarat články ze zahraničních žurnálů, koupit si literaturu na zahraničních e-</a:t>
            </a:r>
            <a:r>
              <a:rPr lang="cs-CZ" sz="1000" b="1" dirty="0" err="1" smtClean="0"/>
              <a:t>shopech</a:t>
            </a:r>
            <a:r>
              <a:rPr lang="cs-CZ" sz="1000" b="1" dirty="0" smtClean="0"/>
              <a:t> nebo si poslechnout přednášky doplňující výuku na </a:t>
            </a:r>
            <a:r>
              <a:rPr lang="cs-CZ" sz="1000" b="1" dirty="0" smtClean="0">
                <a:hlinkClick r:id="rId2"/>
              </a:rPr>
              <a:t>www.</a:t>
            </a:r>
            <a:r>
              <a:rPr lang="cs-CZ" sz="1000" b="1" dirty="0" err="1" smtClean="0">
                <a:hlinkClick r:id="rId2"/>
              </a:rPr>
              <a:t>youtube.com</a:t>
            </a:r>
            <a:r>
              <a:rPr lang="cs-CZ" sz="1000" b="1" dirty="0" smtClean="0"/>
              <a:t> v angličtině. </a:t>
            </a:r>
          </a:p>
          <a:p>
            <a:pPr algn="just"/>
            <a:r>
              <a:rPr lang="cs-CZ" sz="1000" b="1" dirty="0" smtClean="0"/>
              <a:t>Vzhledem k tomu, že nikdo ze studentů nedisponuje dobře vybavenými systémy (</a:t>
            </a:r>
            <a:r>
              <a:rPr lang="cs-CZ" sz="1000" b="1" dirty="0" err="1" smtClean="0"/>
              <a:t>BibleWorks</a:t>
            </a:r>
            <a:r>
              <a:rPr lang="cs-CZ" sz="1000" b="1" dirty="0" smtClean="0"/>
              <a:t>) </a:t>
            </a:r>
            <a:r>
              <a:rPr lang="cs-CZ" sz="1000" b="1" dirty="0" smtClean="0">
                <a:effectLst>
                  <a:outerShdw blurRad="38100" dist="38100" dir="2700000" algn="tl">
                    <a:srgbClr val="000000">
                      <a:alpha val="43137"/>
                    </a:srgbClr>
                  </a:outerShdw>
                </a:effectLst>
              </a:rPr>
              <a:t>Logos</a:t>
            </a:r>
            <a:r>
              <a:rPr lang="cs-CZ" sz="1000" b="1" dirty="0" smtClean="0"/>
              <a:t> nebo </a:t>
            </a:r>
            <a:r>
              <a:rPr lang="cs-CZ" sz="1000" b="1" dirty="0" err="1" smtClean="0">
                <a:effectLst>
                  <a:outerShdw blurRad="38100" dist="38100" dir="2700000" algn="tl">
                    <a:srgbClr val="000000">
                      <a:alpha val="43137"/>
                    </a:srgbClr>
                  </a:outerShdw>
                </a:effectLst>
              </a:rPr>
              <a:t>Accordance</a:t>
            </a:r>
            <a:r>
              <a:rPr lang="cs-CZ" sz="1000" b="1" dirty="0" smtClean="0">
                <a:effectLst>
                  <a:outerShdw blurRad="38100" dist="38100" dir="2700000" algn="tl">
                    <a:srgbClr val="000000">
                      <a:alpha val="43137"/>
                    </a:srgbClr>
                  </a:outerShdw>
                </a:effectLst>
              </a:rPr>
              <a:t> Bible Software</a:t>
            </a:r>
            <a:r>
              <a:rPr lang="cs-CZ" sz="1000" b="1" dirty="0" smtClean="0"/>
              <a:t>, které mohou zahrnovat také přístupy do databází, je v oblasti biblické teologie příprava studentů mnoho let za světovým standardem.  </a:t>
            </a:r>
          </a:p>
          <a:p>
            <a:pPr algn="just"/>
            <a:r>
              <a:rPr lang="cs-CZ" sz="1000" b="1" dirty="0" smtClean="0"/>
              <a:t>Nejvyužívanějším zdrojem odborných informací se stává </a:t>
            </a:r>
            <a:r>
              <a:rPr lang="cs-CZ" sz="1000" b="1" dirty="0" smtClean="0">
                <a:hlinkClick r:id="rId3"/>
              </a:rPr>
              <a:t>www.academia.</a:t>
            </a:r>
            <a:r>
              <a:rPr lang="cs-CZ" sz="1000" b="1" dirty="0" err="1" smtClean="0">
                <a:hlinkClick r:id="rId3"/>
              </a:rPr>
              <a:t>edu</a:t>
            </a:r>
            <a:r>
              <a:rPr lang="cs-CZ" sz="1000" b="1" dirty="0" smtClean="0"/>
              <a:t>, kde je možné rychle, bezplatně a z místa bydliště získat požadovaná díla. </a:t>
            </a:r>
          </a:p>
          <a:p>
            <a:pPr algn="just"/>
            <a:r>
              <a:rPr lang="cs-CZ" sz="1000" b="1" dirty="0" smtClean="0"/>
              <a:t>Dostupnost „on-line“ („nikam nechodit“) je hlavním požadavkem studentů kombinovaného studia, což splňují i přednášky v systému </a:t>
            </a:r>
            <a:r>
              <a:rPr lang="cs-CZ" sz="1000" b="1" dirty="0" err="1" smtClean="0">
                <a:effectLst>
                  <a:outerShdw blurRad="38100" dist="38100" dir="2700000" algn="tl">
                    <a:srgbClr val="000000">
                      <a:alpha val="43137"/>
                    </a:srgbClr>
                  </a:outerShdw>
                </a:effectLst>
              </a:rPr>
              <a:t>Moodle</a:t>
            </a:r>
            <a:r>
              <a:rPr lang="cs-CZ" sz="1000" b="1" dirty="0" smtClean="0"/>
              <a:t>. (Ani při nejlepší snaze nemůže kurs </a:t>
            </a:r>
            <a:r>
              <a:rPr lang="cs-CZ" sz="1000" b="1" dirty="0" err="1" smtClean="0"/>
              <a:t>Moodle</a:t>
            </a:r>
            <a:r>
              <a:rPr lang="cs-CZ" sz="1000" b="1" dirty="0" smtClean="0"/>
              <a:t> suplovat roli vybavené teologické knihovny.)</a:t>
            </a:r>
            <a:endParaRPr lang="cs-CZ" sz="1000" b="1"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4" cstate="print"/>
          <a:stretch>
            <a:fillRect/>
          </a:stretch>
        </p:blipFill>
        <p:spPr>
          <a:xfrm>
            <a:off x="1691680" y="476672"/>
            <a:ext cx="5328592" cy="576064"/>
          </a:xfrm>
          <a:prstGeom prst="rect">
            <a:avLst/>
          </a:prstGeom>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 Proč jsou nutné inovace ve výuce Teologie Nového zákona?</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pro obsah 2"/>
          <p:cNvSpPr>
            <a:spLocks noGrp="1"/>
          </p:cNvSpPr>
          <p:nvPr>
            <p:ph sz="quarter" idx="1"/>
          </p:nvPr>
        </p:nvSpPr>
        <p:spPr/>
        <p:txBody>
          <a:bodyPr>
            <a:normAutofit/>
          </a:bodyPr>
          <a:lstStyle/>
          <a:p>
            <a:pPr algn="just"/>
            <a:endParaRPr lang="cs-CZ" sz="1400" dirty="0" smtClean="0"/>
          </a:p>
          <a:p>
            <a:pPr algn="just"/>
            <a:r>
              <a:rPr lang="cs-CZ" sz="1000" b="1" dirty="0" smtClean="0"/>
              <a:t>Přednášky v elektronické formě plní jinou funkci studentům kombinovaného studia a jinou studentům řádného denního studia. </a:t>
            </a:r>
          </a:p>
          <a:p>
            <a:pPr algn="just"/>
            <a:r>
              <a:rPr lang="cs-CZ" sz="1000" b="1" dirty="0" smtClean="0"/>
              <a:t>- Pro studenty řádného denního studia byly přednášky v elektronické formě doplněním právě probírané látky a bylo možné z hodiny na hodinu doporučit jejich poslech nebo ověřit správné porozumění problematice. </a:t>
            </a:r>
          </a:p>
          <a:p>
            <a:pPr algn="just"/>
            <a:r>
              <a:rPr lang="cs-CZ" sz="1000" b="1" dirty="0" smtClean="0"/>
              <a:t>- Studentům kombinovaného studia představují přednášky v elektronické formě první kontakt s problematikou. Ten je zvlášť důležitý a rozhoduje o tom, zda bude student problematikou zaujat, dohledá si další informace v jiných zdrojích a látce patřičně porozumí. Student kombinovaného studia nekonzultuje z týdne na týden a látku vstřebává samostatně.</a:t>
            </a:r>
          </a:p>
          <a:p>
            <a:pPr algn="just"/>
            <a:r>
              <a:rPr lang="cs-CZ" sz="1000" b="1" dirty="0" smtClean="0"/>
              <a:t>Přednášky v systému </a:t>
            </a:r>
            <a:r>
              <a:rPr lang="cs-CZ" sz="1000" b="1" dirty="0" err="1" smtClean="0"/>
              <a:t>Moodle</a:t>
            </a:r>
            <a:r>
              <a:rPr lang="cs-CZ" sz="1000" b="1" dirty="0" smtClean="0"/>
              <a:t> z předmětu </a:t>
            </a:r>
            <a:r>
              <a:rPr lang="cs-CZ" sz="1000" b="1" i="1" dirty="0" smtClean="0"/>
              <a:t>Teologie Nového zákona</a:t>
            </a:r>
            <a:r>
              <a:rPr lang="cs-CZ" sz="1000" b="1" dirty="0" smtClean="0"/>
              <a:t> musí mít maximální délku  10-12 stran, měly by obsahovat další webové odkazy k problematice, musí představovat reprezentativní soubor témat, přinášet nejnovější informace z oboru, nesmí být přetížené historií bádání, nesmí nadmíru pracovat s informacemi z oblastí bádání, se kterými se posluchač během studia ani dále neobeznámí. </a:t>
            </a:r>
          </a:p>
          <a:p>
            <a:pPr algn="just"/>
            <a:r>
              <a:rPr lang="cs-CZ" sz="1000" b="1" dirty="0" smtClean="0"/>
              <a:t>Za těchto okolností se může stát systém </a:t>
            </a:r>
            <a:r>
              <a:rPr lang="cs-CZ" sz="1000" b="1" dirty="0" err="1" smtClean="0"/>
              <a:t>Moodle</a:t>
            </a:r>
            <a:r>
              <a:rPr lang="cs-CZ" sz="1000" b="1" dirty="0" smtClean="0"/>
              <a:t> významnou pomocí při přípravě na zkoušku. Konkurencí jsou mu další elektronické zdroje. </a:t>
            </a:r>
          </a:p>
          <a:p>
            <a:pPr algn="just"/>
            <a:r>
              <a:rPr lang="cs-CZ" sz="1000" b="1" dirty="0" err="1" smtClean="0"/>
              <a:t>Moodle</a:t>
            </a:r>
            <a:r>
              <a:rPr lang="cs-CZ" sz="1000" b="1" dirty="0" smtClean="0"/>
              <a:t> tedy má své využití, ale nenahradí pravidelný osobní kontakt (ten je často formativní – je-li pedagog osobností), diskuse nad problémem tváří v tvář či výkon pedagoga při přednášce. </a:t>
            </a:r>
          </a:p>
          <a:p>
            <a:pPr algn="just"/>
            <a:r>
              <a:rPr lang="cs-CZ" sz="1000" b="1" dirty="0" smtClean="0"/>
              <a:t>V biblistice je navíc nutné řešit problematiku přímo nad textem (řeckým, hebrejským, aramejským…) a osvětlit zvolenou možnost interpretace. Přímý, pravidelný kontakt vyučujícího se žákem je tedy nutností.</a:t>
            </a:r>
          </a:p>
          <a:p>
            <a:pPr algn="just"/>
            <a:r>
              <a:rPr lang="cs-CZ" sz="1000" b="1" dirty="0" smtClean="0"/>
              <a:t>Přednášky v </a:t>
            </a:r>
            <a:r>
              <a:rPr lang="cs-CZ" sz="1000" b="1" dirty="0" err="1" smtClean="0"/>
              <a:t>Moodle</a:t>
            </a:r>
            <a:r>
              <a:rPr lang="cs-CZ" sz="1000" b="1" dirty="0" smtClean="0"/>
              <a:t> s aktivními linky a přílohami vhodně doplňují výklad učitele a vytváří prostor pro samostatné domýšlení problematiky. Tím může téma získat na atraktivnosti.    </a:t>
            </a:r>
            <a:endParaRPr lang="cs-CZ" sz="1000" b="1"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2" cstate="print"/>
          <a:stretch>
            <a:fillRect/>
          </a:stretch>
        </p:blipFill>
        <p:spPr>
          <a:xfrm>
            <a:off x="1547664" y="332656"/>
            <a:ext cx="4680520" cy="670396"/>
          </a:xfrm>
          <a:prstGeom prst="rect">
            <a:avLst/>
          </a:prstGeom>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III. Jak inovace provést?</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Obrázek 4">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3" cstate="print"/>
          <a:stretch>
            <a:fillRect/>
          </a:stretch>
        </p:blipFill>
        <p:spPr>
          <a:xfrm>
            <a:off x="1763688" y="404664"/>
            <a:ext cx="5112568" cy="720080"/>
          </a:xfrm>
          <a:prstGeom prst="rect">
            <a:avLst/>
          </a:prstGeom>
        </p:spPr>
      </p:pic>
      <p:pic>
        <p:nvPicPr>
          <p:cNvPr id="1026" name="Picture 2"/>
          <p:cNvPicPr>
            <a:picLocks noGrp="1" noChangeAspect="1" noChangeArrowheads="1"/>
          </p:cNvPicPr>
          <p:nvPr>
            <p:ph sz="quarter" idx="1"/>
          </p:nvPr>
        </p:nvPicPr>
        <p:blipFill>
          <a:blip r:embed="rId4" cstate="print"/>
          <a:srcRect/>
          <a:stretch>
            <a:fillRect/>
          </a:stretch>
        </p:blipFill>
        <p:spPr bwMode="auto">
          <a:xfrm>
            <a:off x="539552" y="1628800"/>
            <a:ext cx="3600400" cy="223224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283968" y="3501008"/>
            <a:ext cx="3744416" cy="2401143"/>
          </a:xfrm>
          <a:prstGeom prst="rect">
            <a:avLst/>
          </a:prstGeom>
          <a:noFill/>
          <a:ln w="9525">
            <a:noFill/>
            <a:miter lim="800000"/>
            <a:headEnd/>
            <a:tailEnd/>
          </a:ln>
        </p:spPr>
      </p:pic>
      <p:sp>
        <p:nvSpPr>
          <p:cNvPr id="10" name="TextovéPole 9"/>
          <p:cNvSpPr txBox="1"/>
          <p:nvPr/>
        </p:nvSpPr>
        <p:spPr>
          <a:xfrm>
            <a:off x="4716016" y="1988840"/>
            <a:ext cx="3768980" cy="830997"/>
          </a:xfrm>
          <a:prstGeom prst="rect">
            <a:avLst/>
          </a:prstGeom>
          <a:noFill/>
        </p:spPr>
        <p:txBody>
          <a:bodyPr wrap="none" rtlCol="0">
            <a:spAutoFit/>
          </a:bodyPr>
          <a:lstStyle/>
          <a:p>
            <a:r>
              <a:rPr lang="cs-CZ" sz="1200" dirty="0" smtClean="0"/>
              <a:t>V mezinárodním rozhovoru na aktuální témata.</a:t>
            </a:r>
          </a:p>
          <a:p>
            <a:r>
              <a:rPr lang="cs-CZ" sz="1200" dirty="0" smtClean="0"/>
              <a:t>S vědomým navazováním na předchozí fáze bádání.</a:t>
            </a:r>
          </a:p>
          <a:p>
            <a:r>
              <a:rPr lang="cs-CZ" sz="1200" dirty="0" smtClean="0"/>
              <a:t>S důrazem na kontexty pomocných disciplín.</a:t>
            </a:r>
          </a:p>
          <a:p>
            <a:r>
              <a:rPr lang="cs-CZ" sz="1200" dirty="0" smtClean="0"/>
              <a:t>Kriticky a otevřeně, avšak s respektem k tradici.</a:t>
            </a:r>
            <a:endParaRPr lang="cs-CZ" sz="1200" dirty="0"/>
          </a:p>
        </p:txBody>
      </p:sp>
      <p:sp>
        <p:nvSpPr>
          <p:cNvPr id="11" name="TextovéPole 10"/>
          <p:cNvSpPr txBox="1"/>
          <p:nvPr/>
        </p:nvSpPr>
        <p:spPr>
          <a:xfrm>
            <a:off x="539552" y="4293096"/>
            <a:ext cx="3607078" cy="1015663"/>
          </a:xfrm>
          <a:prstGeom prst="rect">
            <a:avLst/>
          </a:prstGeom>
          <a:noFill/>
        </p:spPr>
        <p:txBody>
          <a:bodyPr wrap="none" rtlCol="0">
            <a:spAutoFit/>
          </a:bodyPr>
          <a:lstStyle/>
          <a:p>
            <a:r>
              <a:rPr lang="cs-CZ" sz="1200" dirty="0" smtClean="0"/>
              <a:t>V kontextu dění světových organizací biblistů.</a:t>
            </a:r>
          </a:p>
          <a:p>
            <a:r>
              <a:rPr lang="cs-CZ" sz="1200" dirty="0" smtClean="0"/>
              <a:t>S využitím elektronických nástrojů komunikace </a:t>
            </a:r>
          </a:p>
          <a:p>
            <a:r>
              <a:rPr lang="cs-CZ" sz="1200" dirty="0" smtClean="0"/>
              <a:t>a zpracování informací.</a:t>
            </a:r>
          </a:p>
          <a:p>
            <a:r>
              <a:rPr lang="cs-CZ" sz="1200" dirty="0" smtClean="0"/>
              <a:t>Za účelem podchytit talenty a vtáhnout je do mezi-</a:t>
            </a:r>
          </a:p>
          <a:p>
            <a:r>
              <a:rPr lang="cs-CZ" sz="1200" dirty="0" smtClean="0"/>
              <a:t>Národního teologického dění.</a:t>
            </a:r>
            <a:endParaRPr lang="cs-CZ" sz="1200" dirty="0"/>
          </a:p>
        </p:txBody>
      </p:sp>
      <p:sp>
        <p:nvSpPr>
          <p:cNvPr id="13" name="Obdélník 12"/>
          <p:cNvSpPr/>
          <p:nvPr/>
        </p:nvSpPr>
        <p:spPr>
          <a:xfrm>
            <a:off x="611561" y="5661247"/>
            <a:ext cx="3215526" cy="261610"/>
          </a:xfrm>
          <a:prstGeom prst="rect">
            <a:avLst/>
          </a:prstGeom>
        </p:spPr>
        <p:txBody>
          <a:bodyPr wrap="square">
            <a:spAutoFit/>
          </a:bodyPr>
          <a:lstStyle/>
          <a:p>
            <a:pPr lvl="0"/>
            <a:r>
              <a:rPr lang="cs-CZ" sz="1100" dirty="0" smtClean="0">
                <a:solidFill>
                  <a:prstClr val="black"/>
                </a:solidFill>
              </a:rPr>
              <a:t>Oba obrázky </a:t>
            </a:r>
            <a:r>
              <a:rPr lang="cs-CZ" sz="1100" dirty="0" smtClean="0">
                <a:solidFill>
                  <a:prstClr val="black"/>
                </a:solidFill>
              </a:rPr>
              <a:t>UNI </a:t>
            </a:r>
            <a:r>
              <a:rPr lang="cs-CZ" sz="1100" dirty="0" err="1" smtClean="0">
                <a:solidFill>
                  <a:prstClr val="black"/>
                </a:solidFill>
              </a:rPr>
              <a:t>Passau</a:t>
            </a:r>
            <a:r>
              <a:rPr lang="cs-CZ" sz="1100" dirty="0" smtClean="0">
                <a:solidFill>
                  <a:prstClr val="black"/>
                </a:solidFill>
              </a:rPr>
              <a:t>.</a:t>
            </a:r>
            <a:endParaRPr lang="cs-CZ" sz="1100" dirty="0">
              <a:solidFill>
                <a:prstClr val="black"/>
              </a:solidFill>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style>
          <a:lnRef idx="2">
            <a:schemeClr val="accent2"/>
          </a:lnRef>
          <a:fillRef idx="1">
            <a:schemeClr val="lt1"/>
          </a:fillRef>
          <a:effectRef idx="0">
            <a:schemeClr val="accent2"/>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 Pestrost novozákonních teologií a jejich koncepcí</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igImage" descr="https://images-na.ssl-images-amazon.com/images/I/51iWS0250XL.jpg"/>
          <p:cNvPicPr>
            <a:picLocks noGrp="1"/>
          </p:cNvPicPr>
          <p:nvPr>
            <p:ph sz="quarter" idx="1"/>
          </p:nvPr>
        </p:nvPicPr>
        <p:blipFill>
          <a:blip r:embed="rId2" cstate="print"/>
          <a:srcRect/>
          <a:stretch>
            <a:fillRect/>
          </a:stretch>
        </p:blipFill>
        <p:spPr bwMode="auto">
          <a:xfrm>
            <a:off x="5940152" y="1340768"/>
            <a:ext cx="1944216" cy="3167682"/>
          </a:xfrm>
          <a:prstGeom prst="rect">
            <a:avLst/>
          </a:prstGeom>
          <a:noFill/>
          <a:ln w="9525">
            <a:noFill/>
            <a:miter lim="800000"/>
            <a:headEnd/>
            <a:tailEnd/>
          </a:ln>
        </p:spPr>
      </p:pic>
      <p:pic>
        <p:nvPicPr>
          <p:cNvPr id="5" name="Obrázek 4" descr="Výsledek obrázku pro theology of the new testament new testament theology"/>
          <p:cNvPicPr/>
          <p:nvPr/>
        </p:nvPicPr>
        <p:blipFill>
          <a:blip r:embed="rId3" cstate="print"/>
          <a:srcRect/>
          <a:stretch>
            <a:fillRect/>
          </a:stretch>
        </p:blipFill>
        <p:spPr bwMode="auto">
          <a:xfrm>
            <a:off x="2555776" y="3765750"/>
            <a:ext cx="2000943" cy="3092250"/>
          </a:xfrm>
          <a:prstGeom prst="rect">
            <a:avLst/>
          </a:prstGeom>
          <a:noFill/>
          <a:ln w="9525">
            <a:noFill/>
            <a:miter lim="800000"/>
            <a:headEnd/>
            <a:tailEnd/>
          </a:ln>
        </p:spPr>
      </p:pic>
      <p:pic>
        <p:nvPicPr>
          <p:cNvPr id="6" name="Obrázek 5" descr="Výsledek obrázku pro theology of the new testament new testament theology"/>
          <p:cNvPicPr/>
          <p:nvPr/>
        </p:nvPicPr>
        <p:blipFill>
          <a:blip r:embed="rId4" cstate="print"/>
          <a:srcRect/>
          <a:stretch>
            <a:fillRect/>
          </a:stretch>
        </p:blipFill>
        <p:spPr bwMode="auto">
          <a:xfrm>
            <a:off x="6012160" y="3717032"/>
            <a:ext cx="2167198" cy="3067396"/>
          </a:xfrm>
          <a:prstGeom prst="rect">
            <a:avLst/>
          </a:prstGeom>
          <a:noFill/>
          <a:ln w="9525">
            <a:noFill/>
            <a:miter lim="800000"/>
            <a:headEnd/>
            <a:tailEnd/>
          </a:ln>
        </p:spPr>
      </p:pic>
      <p:pic>
        <p:nvPicPr>
          <p:cNvPr id="7" name="Obrázek 6" descr="Výsledek obrázku pro theology of the new testament new testament theology"/>
          <p:cNvPicPr/>
          <p:nvPr/>
        </p:nvPicPr>
        <p:blipFill>
          <a:blip r:embed="rId5" cstate="print"/>
          <a:srcRect/>
          <a:stretch>
            <a:fillRect/>
          </a:stretch>
        </p:blipFill>
        <p:spPr bwMode="auto">
          <a:xfrm>
            <a:off x="539552" y="1268760"/>
            <a:ext cx="1876251" cy="2951018"/>
          </a:xfrm>
          <a:prstGeom prst="rect">
            <a:avLst/>
          </a:prstGeom>
          <a:noFill/>
          <a:ln w="9525">
            <a:noFill/>
            <a:miter lim="800000"/>
            <a:headEnd/>
            <a:tailEnd/>
          </a:ln>
        </p:spPr>
      </p:pic>
      <p:pic>
        <p:nvPicPr>
          <p:cNvPr id="8" name="Obrázek 7" descr="Související obrázek"/>
          <p:cNvPicPr/>
          <p:nvPr/>
        </p:nvPicPr>
        <p:blipFill>
          <a:blip r:embed="rId6" cstate="print"/>
          <a:srcRect/>
          <a:stretch>
            <a:fillRect/>
          </a:stretch>
        </p:blipFill>
        <p:spPr bwMode="auto">
          <a:xfrm>
            <a:off x="2339752" y="1628800"/>
            <a:ext cx="1876252" cy="3092334"/>
          </a:xfrm>
          <a:prstGeom prst="rect">
            <a:avLst/>
          </a:prstGeom>
          <a:noFill/>
          <a:ln w="9525">
            <a:noFill/>
            <a:miter lim="800000"/>
            <a:headEnd/>
            <a:tailEnd/>
          </a:ln>
        </p:spPr>
      </p:pic>
      <p:pic>
        <p:nvPicPr>
          <p:cNvPr id="9" name="Obrázek 8" descr="Výsledek obrázku pro theology of the new testament new testament theology"/>
          <p:cNvPicPr/>
          <p:nvPr/>
        </p:nvPicPr>
        <p:blipFill>
          <a:blip r:embed="rId7" cstate="print"/>
          <a:srcRect/>
          <a:stretch>
            <a:fillRect/>
          </a:stretch>
        </p:blipFill>
        <p:spPr bwMode="auto">
          <a:xfrm>
            <a:off x="3995936" y="1268760"/>
            <a:ext cx="1967692" cy="2950979"/>
          </a:xfrm>
          <a:prstGeom prst="rect">
            <a:avLst/>
          </a:prstGeom>
          <a:noFill/>
          <a:ln w="9525">
            <a:noFill/>
            <a:miter lim="800000"/>
            <a:headEnd/>
            <a:tailEnd/>
          </a:ln>
        </p:spPr>
      </p:pic>
      <p:pic>
        <p:nvPicPr>
          <p:cNvPr id="10" name="Obrázek 9" descr="Výsledek obrázku pro theology of the new testament new testament theology"/>
          <p:cNvPicPr/>
          <p:nvPr/>
        </p:nvPicPr>
        <p:blipFill>
          <a:blip r:embed="rId8" cstate="print"/>
          <a:srcRect/>
          <a:stretch>
            <a:fillRect/>
          </a:stretch>
        </p:blipFill>
        <p:spPr bwMode="auto">
          <a:xfrm>
            <a:off x="323528" y="3848793"/>
            <a:ext cx="2108813" cy="3009207"/>
          </a:xfrm>
          <a:prstGeom prst="rect">
            <a:avLst/>
          </a:prstGeom>
          <a:noFill/>
          <a:ln w="9525">
            <a:noFill/>
            <a:miter lim="800000"/>
            <a:headEnd/>
            <a:tailEnd/>
          </a:ln>
        </p:spPr>
      </p:pic>
      <p:pic>
        <p:nvPicPr>
          <p:cNvPr id="11" name="Obrázek 10" descr="Výsledek obrázku pro theology of the new testament new testament theology"/>
          <p:cNvPicPr/>
          <p:nvPr/>
        </p:nvPicPr>
        <p:blipFill>
          <a:blip r:embed="rId9" cstate="print"/>
          <a:srcRect/>
          <a:stretch>
            <a:fillRect/>
          </a:stretch>
        </p:blipFill>
        <p:spPr bwMode="auto">
          <a:xfrm>
            <a:off x="4427984" y="3990109"/>
            <a:ext cx="2391640" cy="2867891"/>
          </a:xfrm>
          <a:prstGeom prst="rect">
            <a:avLst/>
          </a:prstGeom>
          <a:noFill/>
          <a:ln w="9525">
            <a:noFill/>
            <a:miter lim="800000"/>
            <a:headEnd/>
            <a:tailEnd/>
          </a:ln>
        </p:spPr>
      </p:pic>
      <p:pic>
        <p:nvPicPr>
          <p:cNvPr id="12" name="Obrázek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10" cstate="print"/>
          <a:stretch>
            <a:fillRect/>
          </a:stretch>
        </p:blipFill>
        <p:spPr>
          <a:xfrm>
            <a:off x="1547664" y="332656"/>
            <a:ext cx="4824536" cy="5760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IV. Navrhovaný soubor přednášek</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pro obsah 2"/>
          <p:cNvSpPr>
            <a:spLocks noGrp="1"/>
          </p:cNvSpPr>
          <p:nvPr>
            <p:ph sz="quarter" idx="1"/>
          </p:nvPr>
        </p:nvSpPr>
        <p:spPr/>
        <p:txBody>
          <a:bodyPr>
            <a:normAutofit/>
          </a:bodyPr>
          <a:lstStyle/>
          <a:p>
            <a:pPr algn="just"/>
            <a:r>
              <a:rPr lang="cs-CZ" sz="1100" b="1" dirty="0" smtClean="0"/>
              <a:t>Předpokládá se, že každý student  předmětu </a:t>
            </a:r>
            <a:r>
              <a:rPr lang="cs-CZ" sz="1100" b="1" i="1" dirty="0" smtClean="0"/>
              <a:t>Teologie Nového zákona</a:t>
            </a:r>
            <a:r>
              <a:rPr lang="cs-CZ" sz="1100" b="1" dirty="0" smtClean="0"/>
              <a:t> přečte jednu regulérní publikaci se stejným názvem od některého ze světových autorů. Jako doplněk ke studiu poslouží přednášky v systému </a:t>
            </a:r>
            <a:r>
              <a:rPr lang="cs-CZ" sz="1100" b="1" dirty="0" err="1" smtClean="0"/>
              <a:t>Moodle</a:t>
            </a:r>
            <a:r>
              <a:rPr lang="cs-CZ" sz="1100" b="1" dirty="0" smtClean="0"/>
              <a:t>, které odrážejí témata preferovaná vyučujícím (např. z důvodu jejich absence v publikacích Teologie NZ a jejich významnosti ve světové diskusi v rámci oboru). </a:t>
            </a:r>
          </a:p>
          <a:p>
            <a:pPr algn="just"/>
            <a:r>
              <a:rPr lang="cs-CZ" sz="1100" b="1" dirty="0" smtClean="0"/>
              <a:t>Pro studenty kombinovaného studia je vhodné základní obeznámení s problematikou teologie Nového zákona v tomto rozsahu:</a:t>
            </a:r>
          </a:p>
          <a:p>
            <a:pPr algn="just"/>
            <a:r>
              <a:rPr lang="cs-CZ" sz="1100" b="1" dirty="0" smtClean="0"/>
              <a:t>1. Judaismus II. chrámu. Vzkříšení a mesiášské koncepty v dobových textech.</a:t>
            </a:r>
          </a:p>
          <a:p>
            <a:pPr algn="just"/>
            <a:r>
              <a:rPr lang="cs-CZ" sz="1100" b="1" dirty="0" smtClean="0"/>
              <a:t>2. Ježíš Nazaretský - historický profil osobnosti, interpretace smrti jako oběti. Moderním bádání od dob liberalismu po dnešek I. (A. </a:t>
            </a:r>
            <a:r>
              <a:rPr lang="cs-CZ" sz="1100" b="1" dirty="0" err="1" smtClean="0"/>
              <a:t>Schweitzer</a:t>
            </a:r>
            <a:r>
              <a:rPr lang="cs-CZ" sz="1100" b="1" dirty="0" smtClean="0"/>
              <a:t>, J. Weiss, R. </a:t>
            </a:r>
            <a:r>
              <a:rPr lang="cs-CZ" sz="1100" b="1" dirty="0" err="1" smtClean="0"/>
              <a:t>Bultmann</a:t>
            </a:r>
            <a:r>
              <a:rPr lang="cs-CZ" sz="1100" b="1" dirty="0" smtClean="0"/>
              <a:t> a jeho žáci)</a:t>
            </a:r>
          </a:p>
          <a:p>
            <a:pPr algn="just"/>
            <a:r>
              <a:rPr lang="cs-CZ" sz="1100" b="1" dirty="0" smtClean="0"/>
              <a:t>3. Ježíš Nazaretský v moderním bádání od dob liberalismu po dnešek II. (třetí vlna tázání po historickém Ježíši, „</a:t>
            </a:r>
            <a:r>
              <a:rPr lang="cs-CZ" sz="1100" b="1" dirty="0" err="1" smtClean="0"/>
              <a:t>neapokalyptický</a:t>
            </a:r>
            <a:r>
              <a:rPr lang="cs-CZ" sz="1100" b="1" dirty="0" smtClean="0"/>
              <a:t> Ježíš“,  počátek čtvrté vlny tázání a „otázka kritérií“)</a:t>
            </a:r>
          </a:p>
          <a:p>
            <a:pPr algn="just"/>
            <a:r>
              <a:rPr lang="cs-CZ" sz="1100" b="1" dirty="0" smtClean="0"/>
              <a:t>4. Apoštol Pavel I. (od F. Ch. </a:t>
            </a:r>
            <a:r>
              <a:rPr lang="cs-CZ" sz="1100" b="1" dirty="0" err="1" smtClean="0"/>
              <a:t>Baura</a:t>
            </a:r>
            <a:r>
              <a:rPr lang="cs-CZ" sz="1100" b="1" dirty="0" smtClean="0"/>
              <a:t> ke K. </a:t>
            </a:r>
            <a:r>
              <a:rPr lang="cs-CZ" sz="1100" b="1" dirty="0" err="1" smtClean="0"/>
              <a:t>Stendahlovi</a:t>
            </a:r>
            <a:r>
              <a:rPr lang="cs-CZ" sz="1100" b="1" dirty="0" smtClean="0"/>
              <a:t>)</a:t>
            </a:r>
          </a:p>
          <a:p>
            <a:pPr algn="just"/>
            <a:r>
              <a:rPr lang="cs-CZ" sz="1100" b="1" dirty="0" smtClean="0"/>
              <a:t>5. Apoštol Pavel II. (od K. </a:t>
            </a:r>
            <a:r>
              <a:rPr lang="cs-CZ" sz="1100" b="1" dirty="0" err="1" smtClean="0"/>
              <a:t>Stendahla</a:t>
            </a:r>
            <a:r>
              <a:rPr lang="cs-CZ" sz="1100" b="1" dirty="0" smtClean="0"/>
              <a:t> k J. D. G. </a:t>
            </a:r>
            <a:r>
              <a:rPr lang="cs-CZ" sz="1100" b="1" dirty="0" err="1" smtClean="0"/>
              <a:t>Dunnovi</a:t>
            </a:r>
            <a:r>
              <a:rPr lang="cs-CZ" sz="1100" b="1" dirty="0" smtClean="0"/>
              <a:t>, N. T. </a:t>
            </a:r>
            <a:r>
              <a:rPr lang="cs-CZ" sz="1100" b="1" dirty="0" err="1" smtClean="0"/>
              <a:t>Wrigtovi</a:t>
            </a:r>
            <a:r>
              <a:rPr lang="cs-CZ" sz="1100" b="1" dirty="0" smtClean="0"/>
              <a:t>, M. D. </a:t>
            </a:r>
            <a:r>
              <a:rPr lang="cs-CZ" sz="1100" b="1" dirty="0" err="1" smtClean="0"/>
              <a:t>Nanosovi</a:t>
            </a:r>
            <a:r>
              <a:rPr lang="cs-CZ" sz="1100" b="1" dirty="0" smtClean="0"/>
              <a:t> a P. </a:t>
            </a:r>
            <a:r>
              <a:rPr lang="cs-CZ" sz="1100" b="1" dirty="0" err="1" smtClean="0"/>
              <a:t>Fredriksen</a:t>
            </a:r>
            <a:r>
              <a:rPr lang="cs-CZ" sz="1100" b="1" dirty="0" smtClean="0"/>
              <a:t>)</a:t>
            </a:r>
          </a:p>
          <a:p>
            <a:pPr algn="just"/>
            <a:r>
              <a:rPr lang="cs-CZ" sz="1100" b="1" dirty="0" smtClean="0"/>
              <a:t>6. Apoštol Pavel optikou Lukáše – autora Skutků apoštolů a optikou jeho listů</a:t>
            </a:r>
          </a:p>
          <a:p>
            <a:pPr algn="just"/>
            <a:r>
              <a:rPr lang="cs-CZ" sz="1100" b="1" dirty="0" smtClean="0"/>
              <a:t>7. Janovo evangelium jako odlišný pohled na Ježíše. Nástin specifických literně-rétorických technik a intertextuality</a:t>
            </a:r>
          </a:p>
          <a:p>
            <a:pPr algn="just"/>
            <a:r>
              <a:rPr lang="cs-CZ" sz="1100" b="1" dirty="0" smtClean="0"/>
              <a:t>8. Zjevení Janovo  a </a:t>
            </a:r>
            <a:r>
              <a:rPr lang="cs-CZ" sz="1100" b="1" dirty="0" err="1" smtClean="0"/>
              <a:t>milenialismus</a:t>
            </a:r>
            <a:r>
              <a:rPr lang="cs-CZ" sz="1100" b="1" dirty="0" smtClean="0"/>
              <a:t> I.</a:t>
            </a:r>
          </a:p>
          <a:p>
            <a:pPr algn="just"/>
            <a:r>
              <a:rPr lang="cs-CZ" sz="1100" b="1" dirty="0" smtClean="0"/>
              <a:t>9. Zjevení Janovo a </a:t>
            </a:r>
            <a:r>
              <a:rPr lang="cs-CZ" sz="1100" b="1" dirty="0" err="1" smtClean="0"/>
              <a:t>milenialismus</a:t>
            </a:r>
            <a:r>
              <a:rPr lang="cs-CZ" sz="1100" b="1" dirty="0" smtClean="0"/>
              <a:t> II. </a:t>
            </a:r>
          </a:p>
          <a:p>
            <a:pPr algn="just"/>
            <a:r>
              <a:rPr lang="cs-CZ" sz="1100" b="1" dirty="0" smtClean="0"/>
              <a:t>10.  Sociální a kulturní paměť jako moderní akcenty interpretace Nového zákona</a:t>
            </a:r>
          </a:p>
          <a:p>
            <a:pPr algn="just"/>
            <a:r>
              <a:rPr lang="cs-CZ" sz="1100" b="1" dirty="0" smtClean="0"/>
              <a:t>11.  Interpretace Ježíšových podobenství</a:t>
            </a:r>
          </a:p>
          <a:p>
            <a:pPr algn="just"/>
            <a:r>
              <a:rPr lang="cs-CZ" sz="1100" b="1" dirty="0" smtClean="0"/>
              <a:t>12.  Významné postavy novozákonního bádání 20. století</a:t>
            </a:r>
          </a:p>
          <a:p>
            <a:pPr algn="just"/>
            <a:endParaRPr lang="cs-CZ" sz="1400" dirty="0" smtClean="0"/>
          </a:p>
          <a:p>
            <a:pPr algn="just"/>
            <a:endParaRPr lang="cs-CZ" sz="1400"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2" cstate="print"/>
          <a:stretch>
            <a:fillRect/>
          </a:stretch>
        </p:blipFill>
        <p:spPr>
          <a:xfrm>
            <a:off x="1475656" y="404664"/>
            <a:ext cx="5256584" cy="576064"/>
          </a:xfrm>
          <a:prstGeom prst="rect">
            <a:avLst/>
          </a:prstGeom>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cs-CZ" sz="1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 Prezentace vybraných témat z vypracovaných přednášek</a:t>
            </a:r>
            <a:endParaRPr lang="cs-CZ"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pro obsah 2"/>
          <p:cNvSpPr>
            <a:spLocks noGrp="1"/>
          </p:cNvSpPr>
          <p:nvPr>
            <p:ph sz="quarter" idx="1"/>
          </p:nvPr>
        </p:nvSpPr>
        <p:spPr/>
        <p:txBody>
          <a:bodyPr>
            <a:normAutofit fontScale="25000" lnSpcReduction="20000"/>
          </a:bodyPr>
          <a:lstStyle/>
          <a:p>
            <a:pPr algn="just"/>
            <a:endParaRPr lang="cs-CZ" sz="3400" dirty="0" smtClean="0"/>
          </a:p>
          <a:p>
            <a:pPr algn="just"/>
            <a:r>
              <a:rPr lang="cs-CZ" sz="4000" b="1" i="1" dirty="0" smtClean="0"/>
              <a:t>Apoštol Pavel Lukášovou optikou – zasazení Pavla do římského kontextu. Pavel jako nový Cicero. (Rétorika a sociální paměť jako nástroje interpretace)</a:t>
            </a:r>
          </a:p>
          <a:p>
            <a:pPr algn="just"/>
            <a:r>
              <a:rPr lang="cs-CZ" sz="3400" b="1" i="1" dirty="0" smtClean="0"/>
              <a:t>Teologicko-historický rozměr problematiky</a:t>
            </a:r>
            <a:r>
              <a:rPr lang="cs-CZ" sz="3400" b="1" dirty="0" smtClean="0"/>
              <a:t>: </a:t>
            </a:r>
            <a:r>
              <a:rPr lang="cs-CZ" sz="3400" dirty="0" smtClean="0"/>
              <a:t>Apoštola Pavla je možné vnímat jako muže tří světů – judaismu, světa řeckého a římského –, ve kterých se plynule pohyboval, chápal je jako prolínající se, ač vnímal jejich vzájemné vymezení, hranice, antagonismy a hodnoty. Dokázal vnímat svět velkoměst, nebál se ho a usiloval o to, aby bylo křesťanství v takovémto prostředí přijímáno. Také díky Pavlovi se z původně malého galilejského a </a:t>
            </a:r>
            <a:r>
              <a:rPr lang="cs-CZ" sz="3400" dirty="0" err="1" smtClean="0"/>
              <a:t>milenialistického</a:t>
            </a:r>
            <a:r>
              <a:rPr lang="cs-CZ" sz="3400" dirty="0" smtClean="0"/>
              <a:t> hnutí, jež se týkalo nejprve galilejských vesnic a výhradně judaismu, stalo hnutí velkoměstské, jež překračuje horizont judaismu a zasahuje nežidovské národy. Hledání styčných bodů a patřičné argumentace je tedy pro apoštola Pavla nutností a není mu zjevně cizí. K tomu nedílně patří antická rétorika, kterou Pavel hojně užívá. Samozřejmě jsem přesvědčen, že Pavel není zakladatel křesťanství a svého judaismu se nikdy nezřekl. Jeden ze způsobů, jak nahlížet na argumentaci apoštola Pavla v jeho listech, je jeho užívání rétoriky. Pavlovy listy, zejména listy </a:t>
            </a:r>
            <a:r>
              <a:rPr lang="cs-CZ" sz="3400" dirty="0" err="1" smtClean="0"/>
              <a:t>Galatským</a:t>
            </a:r>
            <a:r>
              <a:rPr lang="cs-CZ" sz="3400" dirty="0" smtClean="0"/>
              <a:t>, Římanům a 1. list Korintským jsou rozsáhlé rétorické kompozice, v nichž je využívána pestrá plejáda rétorických technik – od diatriby, alegorie, ironie, výtek, užití fiktivního já, </a:t>
            </a:r>
            <a:r>
              <a:rPr lang="cs-CZ" sz="3400" dirty="0" err="1" smtClean="0"/>
              <a:t>pathosu</a:t>
            </a:r>
            <a:r>
              <a:rPr lang="cs-CZ" sz="3400" dirty="0" smtClean="0"/>
              <a:t>, až po rozsáhlou </a:t>
            </a:r>
            <a:r>
              <a:rPr lang="cs-CZ" sz="3400" i="1" dirty="0" smtClean="0"/>
              <a:t>topiku</a:t>
            </a:r>
            <a:r>
              <a:rPr lang="cs-CZ" sz="3400" dirty="0" smtClean="0"/>
              <a:t>, intertextualitu a mistrné zpracování struktury – </a:t>
            </a:r>
            <a:r>
              <a:rPr lang="cs-CZ" sz="3400" i="1" dirty="0" err="1" smtClean="0"/>
              <a:t>dispositio</a:t>
            </a:r>
            <a:r>
              <a:rPr lang="cs-CZ" sz="3400" dirty="0" smtClean="0"/>
              <a:t>. Právě užití rétoriky dává argumentaci tvar, sílu a náležitou úroveň. Dalším důležitým kritériem byla struktura textu - </a:t>
            </a:r>
            <a:r>
              <a:rPr lang="cs-CZ" sz="3400" i="1" dirty="0" err="1" smtClean="0"/>
              <a:t>dispositio</a:t>
            </a:r>
            <a:r>
              <a:rPr lang="cs-CZ" sz="3400" dirty="0" smtClean="0"/>
              <a:t>. V prostředí </a:t>
            </a:r>
            <a:r>
              <a:rPr lang="cs-CZ" sz="3400" dirty="0" err="1" smtClean="0"/>
              <a:t>orality</a:t>
            </a:r>
            <a:r>
              <a:rPr lang="cs-CZ" sz="3400" dirty="0" smtClean="0"/>
              <a:t> a veřejně čtených písemností sehrávala stěžejní roli při zapamatování obsahu i jeho pochopení. Pavel si s ní dával značnou práci a právě </a:t>
            </a:r>
            <a:r>
              <a:rPr lang="cs-CZ" sz="3400" i="1" dirty="0" err="1" smtClean="0"/>
              <a:t>dispositio</a:t>
            </a:r>
            <a:r>
              <a:rPr lang="cs-CZ" sz="3400" dirty="0" smtClean="0"/>
              <a:t> jeho listů ukazuje na důkladný rétorický trénink. </a:t>
            </a:r>
            <a:r>
              <a:rPr lang="cs-CZ" sz="3400" i="1" dirty="0" err="1" smtClean="0"/>
              <a:t>Elocutio</a:t>
            </a:r>
            <a:r>
              <a:rPr lang="cs-CZ" sz="3400" dirty="0" smtClean="0"/>
              <a:t> – styl je třetí důležitou oblastí rétoriky, ale to nebudu ve svém příspěvku hodnotit. Jedná se o </a:t>
            </a:r>
            <a:r>
              <a:rPr lang="cs-CZ" sz="3400" i="1" dirty="0" smtClean="0"/>
              <a:t>koiné</a:t>
            </a:r>
            <a:r>
              <a:rPr lang="cs-CZ" sz="3400" dirty="0" smtClean="0"/>
              <a:t>,</a:t>
            </a:r>
            <a:r>
              <a:rPr lang="cs-CZ" sz="3400" i="1" dirty="0" smtClean="0"/>
              <a:t> </a:t>
            </a:r>
            <a:r>
              <a:rPr lang="cs-CZ" sz="3400" dirty="0" smtClean="0"/>
              <a:t>a zda Pavel užívá </a:t>
            </a:r>
            <a:r>
              <a:rPr lang="cs-CZ" sz="3400" dirty="0" err="1" smtClean="0"/>
              <a:t>aticismy</a:t>
            </a:r>
            <a:r>
              <a:rPr lang="cs-CZ" sz="3400" dirty="0" smtClean="0"/>
              <a:t> je těžké posoudit. Zatímco Pavel psal své listy a byla to součást jeho misionářské strategie, ve Skutcích o tom není ani zmínka a </a:t>
            </a:r>
            <a:r>
              <a:rPr lang="cs-CZ" sz="3400" dirty="0" err="1" smtClean="0"/>
              <a:t>Eisenbaum</a:t>
            </a:r>
            <a:r>
              <a:rPr lang="cs-CZ" sz="3400" dirty="0" smtClean="0"/>
              <a:t> soudí, že Pavlův obraz jako autora listů nebyl pro Lukáše důležitý. Lukášovy Skutky apoštolů považuje Albert </a:t>
            </a:r>
            <a:r>
              <a:rPr lang="cs-CZ" sz="3400" dirty="0" err="1" smtClean="0"/>
              <a:t>Harrill</a:t>
            </a:r>
            <a:r>
              <a:rPr lang="cs-CZ" sz="3400" dirty="0" smtClean="0"/>
              <a:t> za pramen sekundární a konstatuje, že příběhy má „z druhé ruky“ – viz L 1,2. Oba se dle mého názoru mýlí, neboť nezohledňují rétoriku a Lukášův záměr. Lukáš rétorice rozuměl a sám ji užívá. Stvořil Pavlovy řeči, jedná se zde o </a:t>
            </a:r>
            <a:r>
              <a:rPr lang="cs-CZ" sz="3400" i="1" dirty="0" err="1" smtClean="0"/>
              <a:t>prosopopoeia</a:t>
            </a:r>
            <a:r>
              <a:rPr lang="cs-CZ" sz="3400" dirty="0" smtClean="0"/>
              <a:t>, aby přiblížil jeho osobnost. Zřejmě četl některé Pavlovy listy a velice dobře si uvědomoval, že Pavel postupuje na některých místech zcela podle </a:t>
            </a:r>
            <a:r>
              <a:rPr lang="cs-CZ" sz="3400" dirty="0" err="1" smtClean="0"/>
              <a:t>Quintiliana</a:t>
            </a:r>
            <a:r>
              <a:rPr lang="cs-CZ" sz="3400" dirty="0" smtClean="0"/>
              <a:t> (např. Ř 7:14-25 užití „fiktivního já“ a následně </a:t>
            </a:r>
            <a:r>
              <a:rPr lang="cs-CZ" sz="3400" i="1" dirty="0" smtClean="0"/>
              <a:t>diatriby</a:t>
            </a:r>
            <a:r>
              <a:rPr lang="cs-CZ" sz="3400" dirty="0" smtClean="0"/>
              <a:t> v kap. 8.). Pavel znal rétorické autority a příručky své doby, techniky měl zažité a není divu, že ho Lukáš přibližuje jako řečníka. Řečník byl etickým ideálem doby, neměl zneužít jazyka a byl vzdělancem (</a:t>
            </a:r>
            <a:r>
              <a:rPr lang="cs-CZ" sz="3400" dirty="0" err="1" smtClean="0"/>
              <a:t>Quintilian</a:t>
            </a:r>
            <a:r>
              <a:rPr lang="cs-CZ" sz="3400" dirty="0" smtClean="0"/>
              <a:t>, </a:t>
            </a:r>
            <a:r>
              <a:rPr lang="cs-CZ" sz="3400" i="1" dirty="0" smtClean="0"/>
              <a:t>Základy rétoriky</a:t>
            </a:r>
            <a:r>
              <a:rPr lang="cs-CZ" sz="3400" dirty="0" smtClean="0"/>
              <a:t> 12.8-10). Obraz Pavla ve Skutcích apoštolů je v návaznosti na obraz Pavla z epištol. V antice nešlo jen o komparaci historických faktů! Obraz nesený kolektivní pamětí byl cennější. Cicero byl ideálem řečníka, měl dramatický život a skončil zavražděn Antoniovými vrahy. To každý Říman věděl. Lukáš stylizuje ve Skutcích apoštolů Pavla do této pozice – do pozice uznávaného vzoru a Pavlovy listy s propracovanou rétorickou argumentací jsou mu oporou. Činí tak právě proto, že zná Pavlovu rétoriku z listů. Pavel je pro Římana novým Ciceronem! Ctnostný, vzdělaný, bojující za velké ideály, vzor křesťana, neohrožený </a:t>
            </a:r>
            <a:r>
              <a:rPr lang="cs-CZ" sz="3400" dirty="0" err="1" smtClean="0"/>
              <a:t>martyr</a:t>
            </a:r>
            <a:r>
              <a:rPr lang="cs-CZ" sz="3400" dirty="0" smtClean="0"/>
              <a:t>. Pro Řeka je jako </a:t>
            </a:r>
            <a:r>
              <a:rPr lang="cs-CZ" sz="3400" dirty="0" err="1" smtClean="0"/>
              <a:t>Sókratés</a:t>
            </a:r>
            <a:r>
              <a:rPr lang="cs-CZ" sz="3400" dirty="0" smtClean="0"/>
              <a:t> – debatuje a řeční v Aténách, pro Římana je novým Ciceronem. Rétorika měla morálně zavazovat, kdo tento nástroj ovládá, nesmí ho zneužívat. Může jím bavit, může ho užívat k obraně své věci či jiných, může jím prosazovat různé cíle, ale musí si zachovat étos. I Cicero ve svých listech (které nezamýšlel zveřejnit) užíval jazyk, který odrážel každodenní mluvu Římanů (</a:t>
            </a:r>
            <a:r>
              <a:rPr lang="cs-CZ" sz="3400" i="1" dirty="0" err="1" smtClean="0"/>
              <a:t>sermo</a:t>
            </a:r>
            <a:r>
              <a:rPr lang="cs-CZ" sz="3400" i="1" dirty="0" smtClean="0"/>
              <a:t> </a:t>
            </a:r>
            <a:r>
              <a:rPr lang="cs-CZ" sz="3400" i="1" dirty="0" err="1" smtClean="0"/>
              <a:t>cottidianus</a:t>
            </a:r>
            <a:r>
              <a:rPr lang="cs-CZ" sz="3400" dirty="0" smtClean="0"/>
              <a:t>), což činí i Pavel v případě </a:t>
            </a:r>
            <a:r>
              <a:rPr lang="cs-CZ" sz="3400" i="1" dirty="0" smtClean="0"/>
              <a:t>koiné</a:t>
            </a:r>
            <a:r>
              <a:rPr lang="cs-CZ" sz="3400" dirty="0" smtClean="0"/>
              <a:t>. Cicero řeší ve spise </a:t>
            </a:r>
            <a:r>
              <a:rPr lang="cs-CZ" sz="3400" i="1" dirty="0" smtClean="0"/>
              <a:t>De </a:t>
            </a:r>
            <a:r>
              <a:rPr lang="cs-CZ" sz="3400" i="1" dirty="0" err="1" smtClean="0"/>
              <a:t>officiis</a:t>
            </a:r>
            <a:r>
              <a:rPr lang="cs-CZ" sz="3400" dirty="0" smtClean="0"/>
              <a:t>, co se sluší – </a:t>
            </a:r>
            <a:r>
              <a:rPr lang="cs-CZ" sz="3400" i="1" dirty="0" err="1" smtClean="0"/>
              <a:t>decorum</a:t>
            </a:r>
            <a:r>
              <a:rPr lang="cs-CZ" sz="3400" dirty="0" smtClean="0"/>
              <a:t>. Jedná se o chování, gesta či sebekontrolu, která je nejdůležitější. To měl Říman dodržovat, patřilo to ke společenským povinnostem. Právě o toto se Pavel pokouší v </a:t>
            </a:r>
            <a:r>
              <a:rPr lang="cs-CZ" sz="3400" dirty="0" err="1" smtClean="0"/>
              <a:t>Korintu</a:t>
            </a:r>
            <a:r>
              <a:rPr lang="cs-CZ" sz="3400" dirty="0" smtClean="0"/>
              <a:t>, učí problematickou komunitu s řadou morálních problémů „vybranému chování“. V oddílech 1 K 6,12-20 a 10,23-33, kde začíná slovy „Všechno je i dovoleno, ale ne všechno prospívá...“ je podobný Ciceronovi, vychovává dobrého člověka - </a:t>
            </a:r>
            <a:r>
              <a:rPr lang="cs-CZ" sz="3400" i="1" dirty="0" smtClean="0"/>
              <a:t>vir bonus</a:t>
            </a:r>
            <a:r>
              <a:rPr lang="cs-CZ" sz="3400" dirty="0" smtClean="0"/>
              <a:t>. Hodlá zasáhnout jeho existenci argumentací formou </a:t>
            </a:r>
            <a:r>
              <a:rPr lang="cs-CZ" sz="3400" i="1" dirty="0" smtClean="0"/>
              <a:t>diatriby</a:t>
            </a:r>
            <a:r>
              <a:rPr lang="cs-CZ" sz="3400" dirty="0" smtClean="0"/>
              <a:t>. Přičemž diatribu lze velmi stručně definovat jako </a:t>
            </a:r>
            <a:r>
              <a:rPr lang="cs-CZ" sz="3400" i="1" dirty="0" err="1" smtClean="0"/>
              <a:t>Decorum</a:t>
            </a:r>
            <a:r>
              <a:rPr lang="cs-CZ" sz="3400" dirty="0" smtClean="0"/>
              <a:t> má umožnit správně formulovat pluralitní chování a životní rozhodnutí. Jednání jedince má svůj původ v osobních kvalitách i v intelektuálních a morálních předpokladech – právě ty má ovlivnit Pavlova argumentace a nově hlásané poselství o mesiáši, jehož oběť se týká všech, také nežidovských národů, jejichž étos a chování nemají židovské standardy dané Tórou a tradicí. Jedinec má povinnosti vůči celku, to je zásada judaismu i Cicerona. Cicero hovoří ve své řeči </a:t>
            </a:r>
            <a:r>
              <a:rPr lang="cs-CZ" sz="3400" i="1" dirty="0" smtClean="0"/>
              <a:t>Pro </a:t>
            </a:r>
            <a:r>
              <a:rPr lang="cs-CZ" sz="3400" i="1" dirty="0" err="1" smtClean="0"/>
              <a:t>Sestio</a:t>
            </a:r>
            <a:r>
              <a:rPr lang="cs-CZ" sz="3400" dirty="0" smtClean="0"/>
              <a:t> o oněch „dobrých“ z celé Itálie, kteří podporovali politiky, jež se snažili zajistit společenský řád. Ten stál na transformaci politiky, do níž měly být vpuštěny nové postavy. Pavel transformuje politiku přístupu k nežidovským národům nežidovských národů, vpouští k Hospodinu nové lidi a národy. K tomu potřebuje odvahu, morálku, ctnosti, vědomí poslání či povolání Kristem a vědomí krátké časové perspektivy (1 </a:t>
            </a:r>
            <a:r>
              <a:rPr lang="cs-CZ" sz="3400" dirty="0" err="1" smtClean="0"/>
              <a:t>Kor</a:t>
            </a:r>
            <a:r>
              <a:rPr lang="cs-CZ" sz="3400" dirty="0" smtClean="0"/>
              <a:t> 7,29n). </a:t>
            </a:r>
          </a:p>
          <a:p>
            <a:pPr algn="just"/>
            <a:endParaRPr lang="cs-CZ" dirty="0" smtClean="0"/>
          </a:p>
          <a:p>
            <a:r>
              <a:rPr lang="cs-CZ" dirty="0" smtClean="0"/>
              <a:t> </a:t>
            </a:r>
          </a:p>
          <a:p>
            <a:endParaRPr lang="cs-CZ" dirty="0" smtClean="0"/>
          </a:p>
          <a:p>
            <a:endParaRPr lang="cs-CZ"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3" cstate="print"/>
          <a:stretch>
            <a:fillRect/>
          </a:stretch>
        </p:blipFill>
        <p:spPr>
          <a:xfrm>
            <a:off x="1691680" y="404664"/>
            <a:ext cx="5112568" cy="6480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32656"/>
            <a:ext cx="7467600" cy="1012974"/>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
            </a:r>
            <a:br>
              <a:rPr lang="cs-CZ" sz="1000" b="1" dirty="0" smtClean="0"/>
            </a:br>
            <a:r>
              <a:rPr lang="cs-CZ" sz="1000" b="1" dirty="0" smtClean="0"/>
              <a:t>Apoštol Pavel Lukášovou optikou – zasazení Pavla do římského kontextu. Pavel jako nový Cicero. (Pokračování)</a:t>
            </a:r>
            <a:r>
              <a:rPr lang="cs-CZ" sz="1800" b="1" dirty="0" smtClean="0"/>
              <a:t/>
            </a:r>
            <a:br>
              <a:rPr lang="cs-CZ" sz="1800" b="1" dirty="0" smtClean="0"/>
            </a:br>
            <a:endParaRPr lang="cs-CZ" sz="1800" dirty="0"/>
          </a:p>
        </p:txBody>
      </p:sp>
      <p:sp>
        <p:nvSpPr>
          <p:cNvPr id="3" name="Zástupný symbol pro obsah 2"/>
          <p:cNvSpPr>
            <a:spLocks noGrp="1"/>
          </p:cNvSpPr>
          <p:nvPr>
            <p:ph sz="quarter" idx="1"/>
          </p:nvPr>
        </p:nvSpPr>
        <p:spPr/>
        <p:txBody>
          <a:bodyPr>
            <a:normAutofit lnSpcReduction="10000"/>
          </a:bodyPr>
          <a:lstStyle/>
          <a:p>
            <a:pPr algn="just"/>
            <a:r>
              <a:rPr lang="cs-CZ" sz="900" dirty="0" smtClean="0"/>
              <a:t>Cicero ve své argumentaci dbá o striktní logickou stavbu, o to se snaží v listech i Pavel a daří se mu to výborně. Navíc, pokud je diktoval, měl situaci ještě složitější. Musel si poslechnou předchozí pasáž, kterou napsal, a dále pokračovat. Jeho kompozice (Římanům, </a:t>
            </a:r>
            <a:r>
              <a:rPr lang="cs-CZ" sz="900" dirty="0" err="1" smtClean="0"/>
              <a:t>Galatským</a:t>
            </a:r>
            <a:r>
              <a:rPr lang="cs-CZ" sz="900" dirty="0" smtClean="0"/>
              <a:t>, Korintským) nevznikaly na jeden zátah, ale postupně, při více sezeních. Cicero ve svých soukromých dopisech vyjevuje pochybnosti, váhání, střídá dobrou a špatnou náladu. Rétorická hra a emocionální ataky jsou patrné i u Pavlova listu </a:t>
            </a:r>
            <a:r>
              <a:rPr lang="cs-CZ" sz="900" dirty="0" err="1" smtClean="0"/>
              <a:t>Galatským</a:t>
            </a:r>
            <a:r>
              <a:rPr lang="cs-CZ" sz="900" dirty="0" smtClean="0"/>
              <a:t>. Díky Ciceronovi a jeho korespondenci je nám epocha, ve které žil, snad nejvíce známá z celých antických dějin. Díky Pavlově korespondenci je nám nejvíce známá atmosféra raně křesťanských sborů. Cicero je jeden z největších myslitelů antické civilizace, mistr rétoriky, filosofie a etiky. I Pavel je mistr rétoriky, etiky a interpretace. Po dvou tisících let je Pavel světovým autorem, stále se čte, a asi častěji než Cicero. Cicero hledá základy morálky pro formování každodenního života a nachází je v umírněném stoicismu (</a:t>
            </a:r>
            <a:r>
              <a:rPr lang="cs-CZ" sz="900" dirty="0" err="1" smtClean="0"/>
              <a:t>Panaitius</a:t>
            </a:r>
            <a:r>
              <a:rPr lang="cs-CZ" sz="900" dirty="0" smtClean="0"/>
              <a:t>). I Pavel hledá základy morálky pro každodenní život a nachází je v aplikaci Tóry, ale leckdy je blízko stoicismu a řeckým i římským ctnostem. </a:t>
            </a:r>
            <a:r>
              <a:rPr lang="cs-CZ" sz="900" dirty="0" err="1" smtClean="0"/>
              <a:t>Panaitiova</a:t>
            </a:r>
            <a:r>
              <a:rPr lang="cs-CZ" sz="900" dirty="0" smtClean="0"/>
              <a:t> filosofie odmítá epikurejský hédonismus a s ním související etiku neangažovanosti. Naopak umožňuje dopodrobna rozpracovanou kazuistikou usměrňovat každodenní život příslušníků vysokých vrstev. Cicero ukazoval, svými důrazy na </a:t>
            </a:r>
            <a:r>
              <a:rPr lang="cs-CZ" sz="900" dirty="0" err="1" smtClean="0"/>
              <a:t>Panaitia</a:t>
            </a:r>
            <a:r>
              <a:rPr lang="cs-CZ" sz="900" dirty="0" smtClean="0"/>
              <a:t>, že se nelze vzdát řecké filosofie. </a:t>
            </a:r>
            <a:r>
              <a:rPr lang="cs-CZ" sz="900" dirty="0" err="1" smtClean="0"/>
              <a:t>Panaitiovo</a:t>
            </a:r>
            <a:r>
              <a:rPr lang="cs-CZ" sz="900" dirty="0" smtClean="0"/>
              <a:t> učení stojí na pozitivním vnímání instinktů, jež nemají být potlačovány rozumem, ale zlepšovány a ukázňovány. Tradiční základy stoických ctností – spravedlnost, moudrost, pevnost zásad, zdrženlivost byly nově interpretovány. Například „zmužilost“ byla nahrazena „velkodušností“ (velikostí ducha – </a:t>
            </a:r>
            <a:r>
              <a:rPr lang="cs-CZ" sz="900" i="1" dirty="0" smtClean="0"/>
              <a:t>magnitudo </a:t>
            </a:r>
            <a:r>
              <a:rPr lang="cs-CZ" sz="900" i="1" dirty="0" err="1" smtClean="0"/>
              <a:t>animi</a:t>
            </a:r>
            <a:r>
              <a:rPr lang="cs-CZ" sz="900" dirty="0" smtClean="0"/>
              <a:t>). Velkodušný člověk pak získává kontrolu nad svými tužbami. Úkolem rozumu je kontrolovat instinkty, proměňovat je v ctnosti a zbavovat je egoismu a klamu. To je pro komunitu v </a:t>
            </a:r>
            <a:r>
              <a:rPr lang="cs-CZ" sz="900" dirty="0" err="1" smtClean="0"/>
              <a:t>Korintu</a:t>
            </a:r>
            <a:r>
              <a:rPr lang="cs-CZ" sz="900" dirty="0" smtClean="0"/>
              <a:t> velmi aktuální. Cicero tím řeší jednak dobrého člověka, jakož i transformaci společnosti a státu. Tak vysoko Pavel nemíří. Cicero uznával, že stoicismus představuje nejpevnější morální základ angažovanosti občanů ve společnosti. Čeho si velmi váží, je přátelství – </a:t>
            </a:r>
            <a:r>
              <a:rPr lang="cs-CZ" sz="900" i="1" dirty="0" err="1" smtClean="0"/>
              <a:t>amicitia</a:t>
            </a:r>
            <a:r>
              <a:rPr lang="cs-CZ" sz="900" dirty="0" smtClean="0"/>
              <a:t>. Pro vznešené Římany bylo přátelství spjato s poskytnutím účelové politické podpory. Cicero hodlá toto změnit. Hlásá, aby se přátelství posunulo za okruh lidí vznešených a známých (</a:t>
            </a:r>
            <a:r>
              <a:rPr lang="cs-CZ" sz="900" i="1" dirty="0" err="1" smtClean="0"/>
              <a:t>nobilitas</a:t>
            </a:r>
            <a:r>
              <a:rPr lang="cs-CZ" sz="900" dirty="0" smtClean="0"/>
              <a:t>) a bylo samotným společenským základem. I Pavel posouvá hranice potencionálního bratrství. Přátelství má dle Cicerona stát na hodnotách, jako je zmužilost (</a:t>
            </a:r>
            <a:r>
              <a:rPr lang="cs-CZ" sz="900" i="1" dirty="0" err="1" smtClean="0"/>
              <a:t>virtus</a:t>
            </a:r>
            <a:r>
              <a:rPr lang="cs-CZ" sz="900" dirty="0" smtClean="0"/>
              <a:t>) nebo bezúhonnost (</a:t>
            </a:r>
            <a:r>
              <a:rPr lang="cs-CZ" sz="900" i="1" dirty="0" err="1" smtClean="0"/>
              <a:t>probitas</a:t>
            </a:r>
            <a:r>
              <a:rPr lang="cs-CZ" sz="900" dirty="0" smtClean="0"/>
              <a:t>), které uznávala populace. Cicero upozorňuje v díle </a:t>
            </a:r>
            <a:r>
              <a:rPr lang="cs-CZ" sz="900" i="1" dirty="0" smtClean="0"/>
              <a:t>Pro </a:t>
            </a:r>
            <a:r>
              <a:rPr lang="cs-CZ" sz="900" i="1" dirty="0" err="1" smtClean="0"/>
              <a:t>Sestio</a:t>
            </a:r>
            <a:r>
              <a:rPr lang="cs-CZ" sz="900" dirty="0" smtClean="0"/>
              <a:t> na potřebu „upřímných vztahů“. </a:t>
            </a:r>
            <a:r>
              <a:rPr lang="cs-CZ" sz="900" i="1" dirty="0" err="1" smtClean="0"/>
              <a:t>Amicitia</a:t>
            </a:r>
            <a:r>
              <a:rPr lang="cs-CZ" sz="900" dirty="0" smtClean="0"/>
              <a:t> zahrnuje bratrskou lásku, jakož i formu vzájemného prokazování dobra mezi těmi, kdo podporují společenský řád. (Epikureismus je kritizován Ciceronem i za to, že popírá blahodárné působení božstev. Vše předchozí připomíná Pavlovy listy! Cicero jako právník a rétor řeší otázky náboženské, společenské, filosofické, buduje stát a stane se mučedníkem. Pavel jako farizej a helenizovaný židovský vzdělanec řeší otázky náboženské, společenské, filosofické, buduje církve-sbory a stane se mučedníkem. Cicero řeší otázky dobra a zla, téma bolesti, smrti, smutku, duševního neklidu, štěstí a často projevuje hlubokou emotivní účast. Zákon podle Cicerona není osobním přesvědčením, ale zakládá se na pohnutkách daných všem lidem. Je dán od boha. Počátek zákonodárství se nachází v právu pontifikálním a sakrálním. Pokud se tedy rozhodne stylizovat Lukáš apoštola Pavla jako nového Cicerona, má pro to pádnou podporu ve všem zmíněném a hlavně v rétorice, kterou Pavel ovládá. Rétorika byla součástí sekundárního i </a:t>
            </a:r>
            <a:r>
              <a:rPr lang="cs-CZ" sz="900" dirty="0" err="1" smtClean="0"/>
              <a:t>terciálního</a:t>
            </a:r>
            <a:r>
              <a:rPr lang="cs-CZ" sz="900" dirty="0" smtClean="0"/>
              <a:t> vzdělávání, její užívání bylo znakem římské horní vrstvy, tedy ti, co měli občanství. A to Pavel ve Skutcích také má. I rétorika je znakem příslušnosti k určité sociální vrstvě. Právě nežidé a helenizované Židé ji ocení. Jak </a:t>
            </a:r>
            <a:r>
              <a:rPr lang="cs-CZ" sz="900" i="1" dirty="0" err="1" smtClean="0"/>
              <a:t>topoi</a:t>
            </a:r>
            <a:r>
              <a:rPr lang="cs-CZ" sz="900" dirty="0" smtClean="0"/>
              <a:t>, tak </a:t>
            </a:r>
            <a:r>
              <a:rPr lang="cs-CZ" sz="900" i="1" dirty="0" err="1" smtClean="0"/>
              <a:t>dispositio</a:t>
            </a:r>
            <a:r>
              <a:rPr lang="cs-CZ" sz="900" dirty="0" smtClean="0"/>
              <a:t> i dílčí zpracování argumentů je v Pavlových listech na vysoké úrovni. Klíčem k Pavlovi je rétorika. Pavel je etický vzor, je morálně silný, blízký stoikům, má vyšší zájmy, vášně podrobil Zákonu a pak Kristu, je to </a:t>
            </a:r>
            <a:r>
              <a:rPr lang="cs-CZ" sz="900" i="1" dirty="0" smtClean="0"/>
              <a:t>vir bonus. </a:t>
            </a:r>
            <a:endParaRPr lang="cs-CZ" sz="900" dirty="0" smtClean="0"/>
          </a:p>
          <a:p>
            <a:pPr algn="just"/>
            <a:r>
              <a:rPr lang="cs-CZ" sz="900" dirty="0" smtClean="0"/>
              <a:t>Lukášův obraz Pavla ve Skutcích apoštolů není nehistorický, P. </a:t>
            </a:r>
            <a:r>
              <a:rPr lang="cs-CZ" sz="900" dirty="0" err="1" smtClean="0"/>
              <a:t>Eisenbaum</a:t>
            </a:r>
            <a:r>
              <a:rPr lang="cs-CZ" sz="900" dirty="0" smtClean="0"/>
              <a:t> a Albert </a:t>
            </a:r>
            <a:r>
              <a:rPr lang="cs-CZ" sz="900" dirty="0" err="1" smtClean="0"/>
              <a:t>Harrill</a:t>
            </a:r>
            <a:r>
              <a:rPr lang="cs-CZ" sz="900" dirty="0" smtClean="0"/>
              <a:t> nemají pravdu! Je to obraz tendenční, ale odpovídá dobovým vzorům, které byly uchovány v kolektivní paměti. I Pavel má ve své době vzory, na které může své učení roubovat.</a:t>
            </a:r>
          </a:p>
          <a:p>
            <a:pPr algn="just"/>
            <a:r>
              <a:rPr lang="cs-CZ" sz="900" dirty="0" smtClean="0"/>
              <a:t>Za listy do </a:t>
            </a:r>
            <a:r>
              <a:rPr lang="cs-CZ" sz="900" dirty="0" err="1" smtClean="0"/>
              <a:t>Korintu</a:t>
            </a:r>
            <a:r>
              <a:rPr lang="cs-CZ" sz="900" dirty="0" smtClean="0"/>
              <a:t> i za Lukášovým obrazem Pavla stojí </a:t>
            </a:r>
            <a:r>
              <a:rPr lang="cs-CZ" sz="900" i="1" dirty="0" smtClean="0"/>
              <a:t>příběh,</a:t>
            </a:r>
            <a:r>
              <a:rPr lang="cs-CZ" sz="900" dirty="0" smtClean="0"/>
              <a:t> který nějak rekonstruujeme -  pomocí dalších textů, dobových obrazů osobností, politických událostí, obrazů uchovaných v kolektivní paměti. </a:t>
            </a:r>
          </a:p>
          <a:p>
            <a:endParaRPr lang="cs-CZ" sz="900" dirty="0" smtClean="0"/>
          </a:p>
          <a:p>
            <a:endParaRPr lang="cs-CZ" sz="1000"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2" cstate="print"/>
          <a:stretch>
            <a:fillRect/>
          </a:stretch>
        </p:blipFill>
        <p:spPr>
          <a:xfrm>
            <a:off x="1835696" y="404664"/>
            <a:ext cx="5256584" cy="5040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7467600" cy="1008112"/>
          </a:xfrm>
        </p:spPr>
        <p:style>
          <a:lnRef idx="2">
            <a:schemeClr val="dk1"/>
          </a:lnRef>
          <a:fillRef idx="1">
            <a:schemeClr val="lt1"/>
          </a:fillRef>
          <a:effectRef idx="0">
            <a:schemeClr val="dk1"/>
          </a:effectRef>
          <a:fontRef idx="minor">
            <a:schemeClr val="dk1"/>
          </a:fontRef>
        </p:style>
        <p:txBody>
          <a:bodyPr>
            <a:normAutofit/>
          </a:bodyPr>
          <a:lstStyle/>
          <a:p>
            <a:r>
              <a:rPr lang="cs-CZ" sz="900" b="1" dirty="0" smtClean="0"/>
              <a:t>Apoštol Pavel Lukášovou optikou – zasazení Pavla do římského kontextu. Pavel jako nový Cicero. (Pokračování)</a:t>
            </a:r>
            <a:endParaRPr lang="cs-CZ" sz="900" dirty="0"/>
          </a:p>
        </p:txBody>
      </p:sp>
      <p:sp>
        <p:nvSpPr>
          <p:cNvPr id="3" name="Zástupný symbol pro obsah 2"/>
          <p:cNvSpPr>
            <a:spLocks noGrp="1"/>
          </p:cNvSpPr>
          <p:nvPr>
            <p:ph sz="quarter" idx="1"/>
          </p:nvPr>
        </p:nvSpPr>
        <p:spPr>
          <a:xfrm>
            <a:off x="457200" y="1484784"/>
            <a:ext cx="7467600" cy="4989168"/>
          </a:xfrm>
        </p:spPr>
        <p:txBody>
          <a:bodyPr>
            <a:noAutofit/>
          </a:bodyPr>
          <a:lstStyle/>
          <a:p>
            <a:pPr algn="just"/>
            <a:r>
              <a:rPr lang="cs-CZ" sz="800" b="1" i="1" dirty="0" smtClean="0"/>
              <a:t>Hermeneutická dimenze interpretace:</a:t>
            </a:r>
            <a:r>
              <a:rPr lang="cs-CZ" sz="800" dirty="0" smtClean="0"/>
              <a:t> Naše akty mínění mohou být mnohoznačné, navíc do hry vstupuje imaginace čtenáře a mezery („nedoručený obsah“), v textu či ději, kde pracuje čtenářova logika a fantazie. Obsah textu je kompletován čtenářem - jeho kulturou, sociálním postavením ve společnosti, pohlavím, věkem, typem vzdělání, náboženským přesvědčením, což jsou zároveň faktory, které ovlivňují volbu textu čtenářem. Tento proces vědomé analýzy obsahu a procesu čtení je vlastní teologům, ale u laiků je to podvědomý proces, kde hrají role emoce, společenské konvence, </a:t>
            </a:r>
            <a:r>
              <a:rPr lang="cs-CZ" sz="800" dirty="0" err="1" smtClean="0"/>
              <a:t>common</a:t>
            </a:r>
            <a:r>
              <a:rPr lang="cs-CZ" sz="800" dirty="0" smtClean="0"/>
              <a:t> </a:t>
            </a:r>
            <a:r>
              <a:rPr lang="cs-CZ" sz="800" dirty="0" err="1" smtClean="0"/>
              <a:t>sense</a:t>
            </a:r>
            <a:r>
              <a:rPr lang="cs-CZ" sz="800" dirty="0" smtClean="0"/>
              <a:t>. Představy čtenáře vytváří imaginární předmět, který je pak předmětem soudu čtenáře. Tropy pomáhají čtenáři překonat „jazykovou uzpůsobenost“ a tvoří nástroj, jímž se sugeruje skutečnost. Stejně jako užití dialektu, přímých řečí atd. Toto vše je opět dílem sociální, kulturní a kolektivní paměti. Příběh je konvence. Sám o sobě neexistuje. K samotnému textu pak patří tělesnost a časovost – faktory, bez nichž není text k ničemu. Čtenář/posluchač se do textu „zaplete“, o to jde. Čím více jsou zapleteni, tím více text domýšlejí, nechávají se jím ovlivnit, žijí v čase čtení ve fiktivním světě </a:t>
            </a:r>
            <a:r>
              <a:rPr lang="cs-CZ" sz="800" dirty="0" err="1" smtClean="0"/>
              <a:t>narativu</a:t>
            </a:r>
            <a:r>
              <a:rPr lang="cs-CZ" sz="800" dirty="0" smtClean="0"/>
              <a:t>, přemýšlejí nad plastickými postavami i po ukončení četby. Čtenář může podlehnout simulaci textu, může číst kriticky, čímž se liší i ve způsobu zapletení. Obě kategorie jsou však konstruovány textem. </a:t>
            </a:r>
            <a:r>
              <a:rPr lang="cs-CZ" sz="800" dirty="0" err="1" smtClean="0"/>
              <a:t>Maurice</a:t>
            </a:r>
            <a:r>
              <a:rPr lang="cs-CZ" sz="800" dirty="0" smtClean="0"/>
              <a:t> </a:t>
            </a:r>
            <a:r>
              <a:rPr lang="cs-CZ" sz="800" dirty="0" err="1" smtClean="0"/>
              <a:t>Halbwachs</a:t>
            </a:r>
            <a:r>
              <a:rPr lang="cs-CZ" sz="800" dirty="0" smtClean="0"/>
              <a:t> si však nekladl otázku ve vztahu k textu, který čte skupina či komunita a sdílí jeho význam, ale kladl si otázku, co drží lidi pohromadě ve skupině. Ptá se po významu společných vzpomínek a vnímá je jako nejdůležitější prostředek soudržnosti. Na základě toho odvozuje existenci skupinové paměti. Přichází na to, že vzpomínky upevňují skupinu, ale také že skupiny dávají vzpomínkám unifikovanou podobu. </a:t>
            </a:r>
            <a:r>
              <a:rPr lang="cs-CZ" sz="800" dirty="0" err="1" smtClean="0"/>
              <a:t>Halbwachsovo</a:t>
            </a:r>
            <a:r>
              <a:rPr lang="cs-CZ" sz="800" dirty="0" smtClean="0"/>
              <a:t> zkoumání kolektivní paměti dochází k závěru, že její stabilita závisí na složení a charakteru skupiny. Pokud se skupina rozpadne, mizí z paměti jednotlivce účast na vzpomínkách, které utvářely jeho identitu. Vzpomínky jsou však nestabilní také při změnách politických režimů, mažou se a získávají jiné významy. Nemají schopnost trvání bez interakce a společného sdílení, čímž jsou utvrzovány. </a:t>
            </a:r>
            <a:r>
              <a:rPr lang="cs-CZ" sz="800" dirty="0" err="1" smtClean="0"/>
              <a:t>Halbwachs</a:t>
            </a:r>
            <a:r>
              <a:rPr lang="cs-CZ" sz="800" dirty="0" smtClean="0"/>
              <a:t> dále rozlišuje mezi kolektivní pamětí a historickou pamětí. Historická paměť nepojišťuje identitu, ale poskytuje integrační rámec pro mnohost příběhů. Kolektivní paměť utlumuje změny, historická paměť se na ně specializuje. Podle P. Nory za pamětí stojí společnost, její znaky a symboly. Díky společným symbolům se jedinec podílí na společné paměti a identitě skupiny. Ač se jedinci neznají, neviděli se, ale mají-li společné symboly, napříč časoprostorovými kategoriemi, mohou mít společnou identitu. Pavel píše do </a:t>
            </a:r>
            <a:r>
              <a:rPr lang="cs-CZ" sz="800" dirty="0" err="1" smtClean="0"/>
              <a:t>Korintu</a:t>
            </a:r>
            <a:r>
              <a:rPr lang="cs-CZ" sz="800" dirty="0" smtClean="0"/>
              <a:t> církvi, která má vážné morální problémy a jejíž představy víry jsou v řadě oblastí velmi specifické. Sbor je rozdělený, pyšný, Pavel volí pro komunikaci ironii, hlavně v prvních čtyřech kapitolách. Musí potvrdit svou autoritu a má tam i silné oponenty. S. K. </a:t>
            </a:r>
            <a:r>
              <a:rPr lang="cs-CZ" sz="800" dirty="0" err="1" smtClean="0"/>
              <a:t>Stowers</a:t>
            </a:r>
            <a:r>
              <a:rPr lang="cs-CZ" sz="800" dirty="0" smtClean="0"/>
              <a:t> hodnotí dopis jako „</a:t>
            </a:r>
            <a:r>
              <a:rPr lang="cs-CZ" sz="800" dirty="0" err="1" smtClean="0"/>
              <a:t>letter</a:t>
            </a:r>
            <a:r>
              <a:rPr lang="cs-CZ" sz="800" dirty="0" smtClean="0"/>
              <a:t> </a:t>
            </a:r>
            <a:r>
              <a:rPr lang="cs-CZ" sz="800" dirty="0" err="1" smtClean="0"/>
              <a:t>of</a:t>
            </a:r>
            <a:r>
              <a:rPr lang="cs-CZ" sz="800" dirty="0" smtClean="0"/>
              <a:t> </a:t>
            </a:r>
            <a:r>
              <a:rPr lang="cs-CZ" sz="800" dirty="0" err="1" smtClean="0"/>
              <a:t>admonition</a:t>
            </a:r>
            <a:r>
              <a:rPr lang="cs-CZ" sz="800" dirty="0" smtClean="0"/>
              <a:t>“. Důležitou součástí argumentace je </a:t>
            </a:r>
            <a:r>
              <a:rPr lang="cs-CZ" sz="800" i="1" dirty="0" smtClean="0"/>
              <a:t>diatriba</a:t>
            </a:r>
            <a:r>
              <a:rPr lang="cs-CZ" sz="800" dirty="0" smtClean="0"/>
              <a:t>. To je velmi široce užívaný žánr, těžko se definují jeho pravidla, ač tak činil již Rudolf </a:t>
            </a:r>
            <a:r>
              <a:rPr lang="cs-CZ" sz="800" dirty="0" err="1" smtClean="0"/>
              <a:t>Bultmann</a:t>
            </a:r>
            <a:r>
              <a:rPr lang="cs-CZ" sz="800" dirty="0" smtClean="0"/>
              <a:t>. Jedná se o rozmluvu s myšleným partnerem či protivníkem s moralistním obsahem, která řeší filosofická témata se zaměřením na každodenní život. Někdy bývá označována jako jedna z forem „</a:t>
            </a:r>
            <a:r>
              <a:rPr lang="cs-CZ" sz="800" dirty="0" err="1" smtClean="0"/>
              <a:t>moral</a:t>
            </a:r>
            <a:r>
              <a:rPr lang="cs-CZ" sz="800" dirty="0" smtClean="0"/>
              <a:t> </a:t>
            </a:r>
            <a:r>
              <a:rPr lang="cs-CZ" sz="800" dirty="0" err="1" smtClean="0"/>
              <a:t>exhortation</a:t>
            </a:r>
            <a:r>
              <a:rPr lang="cs-CZ" sz="800" dirty="0" smtClean="0"/>
              <a:t>“. V antice byla velmi rozšířená. Co je zajímavé, je orámování argumentačních bloků stejně začínajícími pasážemi: 1 K 6:12 // 10:23. Oba tyto oddíly uzavírají argumentační bloky - 5,1-6,11 a 8,1-10:33. V oddíle prvním navíc proti sobě stojí soud v církvi versus soud ve světě. První blok (6:12-20) řeší případ smilstva, které znečišťuje člověka. Druhý argumentační blok 8:1-10:22, jenž má chiastickou strukturu, kde stojí na vrcholu devátá kapitola, která je vložená, řeší modlářství a pokrmy. Celý blok argumentace uzavře diatriba v paralelním oddílu 10:23-33 a podruhé zazní „</a:t>
            </a:r>
            <a:r>
              <a:rPr lang="cs-CZ" sz="800" dirty="0" err="1" smtClean="0"/>
              <a:t>All</a:t>
            </a:r>
            <a:r>
              <a:rPr lang="cs-CZ" sz="800" dirty="0" smtClean="0"/>
              <a:t> </a:t>
            </a:r>
            <a:r>
              <a:rPr lang="cs-CZ" sz="800" dirty="0" err="1" smtClean="0"/>
              <a:t>things</a:t>
            </a:r>
            <a:r>
              <a:rPr lang="cs-CZ" sz="800" dirty="0" smtClean="0"/>
              <a:t> are </a:t>
            </a:r>
            <a:r>
              <a:rPr lang="cs-CZ" sz="800" dirty="0" err="1" smtClean="0"/>
              <a:t>lawful</a:t>
            </a:r>
            <a:r>
              <a:rPr lang="cs-CZ" sz="800" dirty="0" smtClean="0"/>
              <a:t>.“  Pavel zde na rozdíl od prvního bloku pokrmy, kde ukázal zhoubnost smilstva, něco z pokrmů </a:t>
            </a:r>
            <a:r>
              <a:rPr lang="cs-CZ" sz="800" dirty="0" err="1" smtClean="0"/>
              <a:t>Korinťanům</a:t>
            </a:r>
            <a:r>
              <a:rPr lang="cs-CZ" sz="800" dirty="0" smtClean="0"/>
              <a:t> nezakazuje. Oba bloky jsou tedy </a:t>
            </a:r>
            <a:r>
              <a:rPr lang="cs-CZ" sz="800" dirty="0" err="1" smtClean="0"/>
              <a:t>antitecké</a:t>
            </a:r>
            <a:r>
              <a:rPr lang="cs-CZ" sz="800" dirty="0" smtClean="0"/>
              <a:t>. Pokrmy jsou záležitostí nebránící spasení, jen nemají pohoršovat ostatní. Smilstvo je hubící vlastní tělo, které nám nepatří. Argumentace v obou závěrech a paralelních pasážích připomíná </a:t>
            </a:r>
            <a:r>
              <a:rPr lang="cs-CZ" sz="800" dirty="0" err="1" smtClean="0"/>
              <a:t>Epiktéta</a:t>
            </a:r>
            <a:r>
              <a:rPr lang="cs-CZ" sz="800" dirty="0" smtClean="0"/>
              <a:t>. Byl mladším současníkem Pavla a věnoval se mravnímu jednání. Také </a:t>
            </a:r>
            <a:r>
              <a:rPr lang="cs-CZ" sz="800" dirty="0" err="1" smtClean="0"/>
              <a:t>Epiktétos</a:t>
            </a:r>
            <a:r>
              <a:rPr lang="cs-CZ" sz="800" dirty="0" smtClean="0"/>
              <a:t> používá citáty </a:t>
            </a:r>
            <a:r>
              <a:rPr lang="cs-CZ" sz="800" dirty="0" err="1" smtClean="0"/>
              <a:t>basníků</a:t>
            </a:r>
            <a:r>
              <a:rPr lang="cs-CZ" sz="800" dirty="0" smtClean="0"/>
              <a:t>, uvádí příklady, vede pomyslné dialogy, rozpravy. </a:t>
            </a:r>
            <a:r>
              <a:rPr lang="cs-CZ" sz="800" dirty="0" err="1" smtClean="0"/>
              <a:t>Epiktétos</a:t>
            </a:r>
            <a:r>
              <a:rPr lang="cs-CZ" sz="800" dirty="0" smtClean="0"/>
              <a:t> také řeší téma, jak se má žít a řeší i téma svobody. Je to i Pavlův problém. Člověk, který dosáhl svobody v Kristu, nemůže být „nízký“ a podléhat pudům. Pavel samozřejmě zná </a:t>
            </a:r>
            <a:r>
              <a:rPr lang="cs-CZ" sz="800" dirty="0" err="1" smtClean="0"/>
              <a:t>Tanach</a:t>
            </a:r>
            <a:r>
              <a:rPr lang="cs-CZ" sz="800" dirty="0" smtClean="0"/>
              <a:t> a je to jeho hlavní zdroj argumentace, jeho židovství je hlavním zdrojem identity a i argumentace, ale má i další zdroje. Při kultivaci korintské komunity využívá nástroje a formy získané v helenistickém prostředí gymnasia. I zde je Pavel jako Ciceron (</a:t>
            </a:r>
            <a:r>
              <a:rPr lang="cs-CZ" sz="800" i="1" dirty="0" err="1" smtClean="0"/>
              <a:t>Laelius</a:t>
            </a:r>
            <a:r>
              <a:rPr lang="cs-CZ" sz="800" i="1" dirty="0" smtClean="0"/>
              <a:t>, O přátelství</a:t>
            </a:r>
            <a:r>
              <a:rPr lang="cs-CZ" sz="800" dirty="0" smtClean="0"/>
              <a:t>). Kára ty, co nechrání před rozkošemi. Takoví lidé dle Cicerona nevědí, co je to přátelství. Nejde jen o možná prokletí, která mohou dopadnout na </a:t>
            </a:r>
            <a:r>
              <a:rPr lang="cs-CZ" sz="800" i="1" dirty="0" err="1" smtClean="0"/>
              <a:t>kahal</a:t>
            </a:r>
            <a:r>
              <a:rPr lang="cs-CZ" sz="800" dirty="0" smtClean="0"/>
              <a:t> (</a:t>
            </a:r>
            <a:r>
              <a:rPr lang="cs-CZ" sz="800" dirty="0" err="1" smtClean="0"/>
              <a:t>Dt</a:t>
            </a:r>
            <a:r>
              <a:rPr lang="cs-CZ" sz="800" dirty="0" smtClean="0"/>
              <a:t> 28), když ho Hospodin zbaví ochrany, ale jde o sociální rozklad komunity, která není schopna přátelství. Pavel je muž několika světů, je to postava doby římské s dědictvím helenistické globalizace, s identitou helenizovaného Žida. </a:t>
            </a:r>
            <a:r>
              <a:rPr lang="cs-CZ" sz="800" dirty="0" err="1" smtClean="0"/>
              <a:t>Redundantnost</a:t>
            </a:r>
            <a:r>
              <a:rPr lang="cs-CZ" sz="800" dirty="0" smtClean="0"/>
              <a:t> a antitetické struktury jeho argumentace nám dodnes usnadňují četbu, a to nemáme řádky bez přerušení slov.  </a:t>
            </a:r>
          </a:p>
          <a:p>
            <a:pPr algn="just"/>
            <a:endParaRPr lang="cs-CZ" sz="800" dirty="0" smtClean="0"/>
          </a:p>
          <a:p>
            <a:pPr algn="just"/>
            <a:endParaRPr lang="cs-CZ" sz="800" dirty="0" smtClean="0"/>
          </a:p>
          <a:p>
            <a:r>
              <a:rPr lang="cs-CZ" sz="800" dirty="0" smtClean="0"/>
              <a:t>   </a:t>
            </a:r>
            <a:endParaRPr lang="cs-CZ" sz="800" dirty="0"/>
          </a:p>
        </p:txBody>
      </p:sp>
      <p:pic>
        <p:nvPicPr>
          <p:cNvPr id="4" name="Obrázek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a16="http://schemas.microsoft.com/office/drawing/2014/main" xmlns:wne="http://schemas.microsoft.com/office/word/2006/wordml" xmlns:wp="http://schemas.openxmlformats.org/drawingml/2006/wordprocessingDrawing" xmlns:m="http://schemas.openxmlformats.org/officeDocument/2006/math" xmlns:ve="http://schemas.openxmlformats.org/markup-compatibility/2006" id="{959C15AC-7C34-5B4F-A46F-84AD0B4D6388}"/>
              </a:ext>
            </a:extLst>
          </p:cNvPr>
          <p:cNvPicPr/>
          <p:nvPr/>
        </p:nvPicPr>
        <p:blipFill>
          <a:blip r:embed="rId2" cstate="print"/>
          <a:stretch>
            <a:fillRect/>
          </a:stretch>
        </p:blipFill>
        <p:spPr>
          <a:xfrm>
            <a:off x="1619672" y="404664"/>
            <a:ext cx="5472608" cy="72008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550</TotalTime>
  <Words>1380</Words>
  <Application>Microsoft Office PowerPoint</Application>
  <PresentationFormat>Předvádění na obrazovce (4:3)</PresentationFormat>
  <Paragraphs>76</Paragraphs>
  <Slides>10</Slides>
  <Notes>2</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Arkýř</vt:lpstr>
      <vt:lpstr>Zvýšení kvality vzdělávání na UK a jeho relevance pro potřeby trhu práce CZ.02.2.69/0.0/0.0/16_015/0002362  </vt:lpstr>
      <vt:lpstr>I. Komu je kurs určen? </vt:lpstr>
      <vt:lpstr>II. Proč jsou nutné inovace ve výuce Teologie Nového zákona?</vt:lpstr>
      <vt:lpstr>III. Jak inovace provést?</vt:lpstr>
      <vt:lpstr>VI. Pestrost novozákonních teologií a jejich koncepcí</vt:lpstr>
      <vt:lpstr>IV. Navrhovaný soubor přednášek</vt:lpstr>
      <vt:lpstr>V. Prezentace vybraných témat z vypracovaných přednášek</vt:lpstr>
      <vt:lpstr>               Apoštol Pavel Lukášovou optikou – zasazení Pavla do římského kontextu. Pavel jako nový Cicero. (Pokračování) </vt:lpstr>
      <vt:lpstr>Apoštol Pavel Lukášovou optikou – zasazení Pavla do římského kontextu. Pavel jako nový Cicero. (Pokračování)</vt:lpstr>
      <vt:lpstr>VII. Závěry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Inovace předmětu Teologie Nového zákona</dc:title>
  <dc:creator>Anonymus</dc:creator>
  <cp:lastModifiedBy>Anonymus</cp:lastModifiedBy>
  <cp:revision>62</cp:revision>
  <dcterms:created xsi:type="dcterms:W3CDTF">2019-10-07T18:16:10Z</dcterms:created>
  <dcterms:modified xsi:type="dcterms:W3CDTF">2020-11-10T16:33:00Z</dcterms:modified>
</cp:coreProperties>
</file>