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6" r:id="rId5"/>
    <p:sldId id="280" r:id="rId6"/>
    <p:sldId id="276" r:id="rId7"/>
    <p:sldId id="271" r:id="rId8"/>
    <p:sldId id="281" r:id="rId9"/>
    <p:sldId id="275" r:id="rId10"/>
    <p:sldId id="264" r:id="rId11"/>
    <p:sldId id="282" r:id="rId12"/>
    <p:sldId id="269" r:id="rId13"/>
    <p:sldId id="273" r:id="rId14"/>
    <p:sldId id="277" r:id="rId15"/>
    <p:sldId id="279" r:id="rId16"/>
    <p:sldId id="257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 snapToObjects="1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6DBEC-2604-C84D-A8A9-AA4E2650B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1739D3-7CEA-3E46-B108-67AC698E5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92F479-4CAB-AB4B-8594-988B57C1B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C6B4-16B2-2942-B71B-0D2894B9A985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1B5473-F0B4-4947-8B8E-3A6014F42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AC8036-AE8B-454E-8D86-536CECE38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C9D6-9BCD-C94A-9C73-4639E3E02E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95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71B987-6642-7640-8C83-4B48D7B53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4B2E6D2-1242-DD49-A921-5BA3BE42A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A508E1-3A44-124F-ADDE-324FB2A0A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C6B4-16B2-2942-B71B-0D2894B9A985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F03816-554C-2B47-8BBE-0F2F23F0B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CC3EEE-4979-2442-815A-4C61820CE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C9D6-9BCD-C94A-9C73-4639E3E02E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326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58E64B9-7598-3D4C-A374-E3D4CAB718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072F5BA-53A0-884C-A168-AF817668A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BB1BBF-601A-384E-8C19-E4A246B16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C6B4-16B2-2942-B71B-0D2894B9A985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4CCC1D-F453-5746-B906-3FED39351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3B37E4-3E24-264B-9438-DBDCC31BC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C9D6-9BCD-C94A-9C73-4639E3E02E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7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31A013-5263-FD41-BFE2-22F2E3798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97B959-7617-4545-A1B1-30837C0D1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AD55CF-81B0-C649-B834-AE622625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C6B4-16B2-2942-B71B-0D2894B9A985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C7F29F-FFD7-634B-A308-701810D2E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DE2C3C-3E5F-1D43-90F3-D14A386F4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C9D6-9BCD-C94A-9C73-4639E3E02E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422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4BB3-FDB2-7843-AC6E-311471ED8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0FF0B4-31F4-A946-AF56-8D4235D91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39A785-9FD5-4445-9097-4DC4ADF17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C6B4-16B2-2942-B71B-0D2894B9A985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5E8E1C-8508-9C4C-94CA-1532E5C6D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88E705-1D5C-8846-8D8A-7E0997E1E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C9D6-9BCD-C94A-9C73-4639E3E02E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87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97840D-1A62-1940-9ACE-2977C0680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FD4DC7-96BB-124B-B8F8-0052DDB149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6C9D429-66E6-7A41-8924-C20CE05C0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4BF56B4-D2C3-0F46-8661-F7A05126C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C6B4-16B2-2942-B71B-0D2894B9A985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FF85982-DBE6-844D-9AFE-CF5CC675C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CFC9D8-3104-4840-8AF6-28F2F160D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C9D6-9BCD-C94A-9C73-4639E3E02E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97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79673B-2E2E-A34E-9254-FF9FB04C0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C1E55A-E558-264A-B3FB-3E109FFF1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DA3D574-2E00-104C-93B5-B19235C8B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7AB65CB-D988-7041-819B-3E8170D36D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CEED83B-0307-D949-BF98-2F202268B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5D16D4B-E92F-B24F-80C3-A5D3978D2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C6B4-16B2-2942-B71B-0D2894B9A985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B6B2F0A-F080-FF49-AABB-0A25DECF5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B353CED-158C-7048-8EE4-BC0824BD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C9D6-9BCD-C94A-9C73-4639E3E02E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13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3E9EED-EFF8-964E-BE97-0F35B9E0E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748463A-3999-FB48-954A-9D2FE86F0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C6B4-16B2-2942-B71B-0D2894B9A985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ACB369-6293-9B40-9860-623A174EC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AE263C-CB13-F94A-BC15-67BF8B9BD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C9D6-9BCD-C94A-9C73-4639E3E02E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29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3FF9972-C826-424B-B3FC-358D01F60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C6B4-16B2-2942-B71B-0D2894B9A985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0C80FC4-5C51-5648-A27A-580501479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228ECCF-34B9-894A-8926-B03D7A18D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C9D6-9BCD-C94A-9C73-4639E3E02E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18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586AAC-6084-6141-9C43-458970B2C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D6FFD4-2622-114C-92CF-44780960C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F9B771B-F239-254D-8D7B-E225431CB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D38938-41B3-604C-ADA8-1418A89E3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C6B4-16B2-2942-B71B-0D2894B9A985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39EED6-ABEC-E049-8F50-8A06A5413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A6A47F-CB89-7844-BABA-4357CF8F0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C9D6-9BCD-C94A-9C73-4639E3E02E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9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75018E-BAC5-7A4C-A9C8-38624C2F0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D7ACC27-68EB-1849-BB02-D2A5275EA0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DC8B76C-1FF0-D141-B970-9DD5268E5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29B020D-E34B-8745-9F95-42D65BAF0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C6B4-16B2-2942-B71B-0D2894B9A985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2B1519E-C2D2-7C47-A064-08569A9F1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780EED-6E37-9046-BFBC-223905305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C9D6-9BCD-C94A-9C73-4639E3E02E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4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CA869D9-2810-2C4E-92FD-43F41D803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33676FF-4696-A445-9D61-249018594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342EFF-EA5C-CF45-AFC2-8AD37A2E40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0C6B4-16B2-2942-B71B-0D2894B9A985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B88041-1A96-274A-A02D-D0BE7CCAAF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348015-1B23-F54B-8468-E11897584F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0C9D6-9BCD-C94A-9C73-4639E3E02E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5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CF5D0A-6FA2-6245-986D-C6A155E476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91090"/>
            <a:ext cx="10515599" cy="932688"/>
          </a:xfrm>
        </p:spPr>
        <p:txBody>
          <a:bodyPr>
            <a:normAutofit/>
          </a:bodyPr>
          <a:lstStyle/>
          <a:p>
            <a:pPr algn="l"/>
            <a:r>
              <a:rPr lang="cs-CZ" sz="5400" b="1"/>
              <a:t>Teoretické uchopení diplomové práce</a:t>
            </a:r>
          </a:p>
        </p:txBody>
      </p:sp>
      <p:pic>
        <p:nvPicPr>
          <p:cNvPr id="3" name="Picture 2" descr="Picture">
            <a:extLst>
              <a:ext uri="{FF2B5EF4-FFF2-40B4-BE49-F238E27FC236}">
                <a16:creationId xmlns:a16="http://schemas.microsoft.com/office/drawing/2014/main" id="{9CC6A533-1FD5-4E5E-B91B-033DE1B6E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77" y="1471776"/>
            <a:ext cx="10772446" cy="5386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417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118CA4-9B4D-634F-B375-7C2C6EEBE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950"/>
            <a:ext cx="10515600" cy="1325563"/>
          </a:xfrm>
        </p:spPr>
        <p:txBody>
          <a:bodyPr/>
          <a:lstStyle/>
          <a:p>
            <a:r>
              <a:rPr lang="cs-CZ" b="1" dirty="0"/>
              <a:t>Jakou teorii si vybrat?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3EECF2-1757-B147-8FA4-8A60ECBD2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14" y="1114098"/>
            <a:ext cx="11204027" cy="53358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Vycházejte z vaši </a:t>
            </a:r>
            <a:r>
              <a:rPr lang="cs-CZ" b="1" dirty="0"/>
              <a:t>ontologické</a:t>
            </a:r>
            <a:r>
              <a:rPr lang="cs-CZ" dirty="0"/>
              <a:t> (čím se zabývám) a </a:t>
            </a:r>
            <a:r>
              <a:rPr lang="cs-CZ" b="1" dirty="0"/>
              <a:t>epistemologické</a:t>
            </a:r>
            <a:r>
              <a:rPr lang="cs-CZ" dirty="0"/>
              <a:t> (jak se tím zabývám) </a:t>
            </a:r>
            <a:r>
              <a:rPr lang="cs-CZ" dirty="0" smtClean="0"/>
              <a:t>perspektivy. </a:t>
            </a:r>
            <a:r>
              <a:rPr lang="cs-CZ" dirty="0"/>
              <a:t>Lidově řečeno, teorii vybíráme s ohledem na cíle naší práce a výzkumu! </a:t>
            </a:r>
          </a:p>
          <a:p>
            <a:r>
              <a:rPr lang="cs-CZ" dirty="0"/>
              <a:t>Zpravidla v našem oboru existují již osvědčené teorie a postupy!</a:t>
            </a:r>
          </a:p>
          <a:p>
            <a:r>
              <a:rPr lang="cs-CZ" b="1" dirty="0"/>
              <a:t>indukce</a:t>
            </a:r>
            <a:r>
              <a:rPr lang="cs-CZ" dirty="0"/>
              <a:t> (z dat generujeme teorii), ne naopak </a:t>
            </a:r>
            <a:r>
              <a:rPr lang="cs-CZ" dirty="0" smtClean="0"/>
              <a:t>(</a:t>
            </a:r>
            <a:r>
              <a:rPr lang="cs-CZ" b="1" dirty="0" smtClean="0"/>
              <a:t>nikdy!!! </a:t>
            </a:r>
            <a:r>
              <a:rPr lang="cs-CZ" dirty="0" smtClean="0"/>
              <a:t>nehledáme </a:t>
            </a:r>
            <a:r>
              <a:rPr lang="cs-CZ" dirty="0"/>
              <a:t>data pro předem zvolený teoretický rámec)</a:t>
            </a:r>
          </a:p>
          <a:p>
            <a:r>
              <a:rPr lang="cs-CZ" dirty="0"/>
              <a:t>Někdy je třeba </a:t>
            </a:r>
            <a:r>
              <a:rPr lang="cs-CZ" b="1" dirty="0"/>
              <a:t>vypracovat vlastní teoretický rámec </a:t>
            </a:r>
            <a:r>
              <a:rPr lang="cs-CZ" dirty="0"/>
              <a:t>z různých teorií a různých </a:t>
            </a:r>
            <a:r>
              <a:rPr lang="cs-CZ" dirty="0" smtClean="0"/>
              <a:t>konceptů. To už ale vyžaduje určitou badatelskou zkušenost.</a:t>
            </a:r>
            <a:endParaRPr lang="cs-CZ" dirty="0"/>
          </a:p>
          <a:p>
            <a:r>
              <a:rPr lang="cs-CZ" dirty="0"/>
              <a:t>Teorii i koncepty můžete tedy adaptovat na vámi studovanou problematiku, k tomu je ovšem nutné:</a:t>
            </a:r>
          </a:p>
          <a:p>
            <a:pPr lvl="1"/>
            <a:r>
              <a:rPr lang="cs-CZ" b="1" dirty="0"/>
              <a:t>skutečně číst původní literaturu</a:t>
            </a:r>
            <a:r>
              <a:rPr lang="cs-CZ" dirty="0"/>
              <a:t>;</a:t>
            </a:r>
          </a:p>
          <a:p>
            <a:pPr lvl="1"/>
            <a:r>
              <a:rPr lang="cs-CZ" b="1" dirty="0"/>
              <a:t>skutečně pochopit původní teorii</a:t>
            </a:r>
            <a:r>
              <a:rPr lang="cs-CZ" dirty="0"/>
              <a:t>;</a:t>
            </a:r>
          </a:p>
          <a:p>
            <a:pPr lvl="1"/>
            <a:r>
              <a:rPr lang="cs-CZ" dirty="0"/>
              <a:t>to znamená </a:t>
            </a:r>
            <a:r>
              <a:rPr lang="cs-CZ" b="1" dirty="0"/>
              <a:t>vyhnout se učebnicím, přehledové literatuře a přejímání teorii od jiných, o vámi vybrané teorii píšících, </a:t>
            </a:r>
            <a:r>
              <a:rPr lang="cs-CZ" b="1" dirty="0" smtClean="0"/>
              <a:t>autorů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06191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Interdisciplinarita</a:t>
            </a:r>
            <a:r>
              <a:rPr lang="cs-CZ" dirty="0"/>
              <a:t>: rostoucí význam - snaha uchopit dnešní komplikovaný svět;</a:t>
            </a:r>
          </a:p>
          <a:p>
            <a:pPr lvl="1"/>
            <a:r>
              <a:rPr lang="cs-CZ" dirty="0"/>
              <a:t>umožňuje dívat se dále za obvyklé postupy a koncepty a vytvářet na míru ušité teoretické rámce vhodné k uchopení komplexních problémů.</a:t>
            </a:r>
          </a:p>
          <a:p>
            <a:r>
              <a:rPr lang="cs-CZ" dirty="0"/>
              <a:t>Napište si seznam teorií, které by vám mohly pomoci uchopit vámi studovaný problém, sestavte si bibliografii a důkladně se s nimi seznamte!</a:t>
            </a:r>
          </a:p>
          <a:p>
            <a:r>
              <a:rPr lang="cs-CZ" dirty="0"/>
              <a:t>U každé teorie se ptejte, jak souvisí s předmětem vaší práce a jejími </a:t>
            </a:r>
            <a:r>
              <a:rPr lang="cs-CZ" dirty="0" smtClean="0"/>
              <a:t>cíli</a:t>
            </a:r>
            <a:endParaRPr lang="cs-CZ" dirty="0"/>
          </a:p>
          <a:p>
            <a:r>
              <a:rPr lang="cs-CZ" dirty="0"/>
              <a:t>Vyberte takovou teorii, která nejvíce odpovídá předmětu vaší práce a cílům, které chcete dosáhnout!</a:t>
            </a:r>
          </a:p>
          <a:p>
            <a:r>
              <a:rPr lang="cs-CZ" dirty="0"/>
              <a:t>Teorie musí být vhodná, jednoduše aplikovatelná a </a:t>
            </a:r>
            <a:r>
              <a:rPr lang="cs-CZ" dirty="0" smtClean="0"/>
              <a:t>vysvětlující</a:t>
            </a:r>
            <a:endParaRPr lang="cs-CZ" dirty="0"/>
          </a:p>
          <a:p>
            <a:r>
              <a:rPr lang="cs-CZ" b="1" dirty="0"/>
              <a:t>Vybrat správný teoretický rámec není jednoduché, vyžaduje to hodně času a četby, je třeba jednotlivé teorie vyhodnotit, porovnat a vybrat ty </a:t>
            </a:r>
            <a:r>
              <a:rPr lang="cs-CZ" b="1" dirty="0" smtClean="0"/>
              <a:t>nejvhodnější.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808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9C2BE8-E6E8-0749-B2D5-046A4058C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542" y="60325"/>
            <a:ext cx="10515600" cy="1325563"/>
          </a:xfrm>
        </p:spPr>
        <p:txBody>
          <a:bodyPr/>
          <a:lstStyle/>
          <a:p>
            <a:r>
              <a:rPr lang="cs-CZ" b="1" dirty="0"/>
              <a:t>Stejné téma, různé přístupy: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AFC9E7-72CE-6D43-B6EA-0A60D6076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57" y="1071717"/>
            <a:ext cx="11690555" cy="6253316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politické dějiny </a:t>
            </a:r>
          </a:p>
          <a:p>
            <a:pPr lvl="1"/>
            <a:r>
              <a:rPr lang="cs-CZ" dirty="0"/>
              <a:t>muži dělají </a:t>
            </a:r>
            <a:r>
              <a:rPr lang="cs-CZ" dirty="0" smtClean="0"/>
              <a:t>dějiny; primát politiky; dějiny </a:t>
            </a:r>
            <a:r>
              <a:rPr lang="cs-CZ" dirty="0"/>
              <a:t>píší </a:t>
            </a:r>
            <a:r>
              <a:rPr lang="cs-CZ" dirty="0" smtClean="0"/>
              <a:t>vítězové; v </a:t>
            </a:r>
            <a:r>
              <a:rPr lang="cs-CZ" dirty="0"/>
              <a:t>centru pozornosti je stát</a:t>
            </a:r>
          </a:p>
          <a:p>
            <a:r>
              <a:rPr lang="cs-CZ" b="1" dirty="0"/>
              <a:t>sociální a hospodářské </a:t>
            </a:r>
            <a:r>
              <a:rPr lang="cs-CZ" b="1" dirty="0" smtClean="0"/>
              <a:t>dějiny</a:t>
            </a:r>
          </a:p>
          <a:p>
            <a:pPr lvl="1"/>
            <a:r>
              <a:rPr lang="cs-CZ" dirty="0" smtClean="0"/>
              <a:t>neprivilegovaní aktéři; transnacionální souvislosti; ekonomická podmíněnost individuálního rozhodování</a:t>
            </a:r>
            <a:endParaRPr lang="cs-CZ" dirty="0"/>
          </a:p>
          <a:p>
            <a:r>
              <a:rPr lang="cs-CZ" b="1" dirty="0"/>
              <a:t>kulturní </a:t>
            </a:r>
            <a:r>
              <a:rPr lang="cs-CZ" b="1" dirty="0" smtClean="0"/>
              <a:t>dějiny</a:t>
            </a:r>
          </a:p>
          <a:p>
            <a:pPr lvl="1"/>
            <a:r>
              <a:rPr lang="cs-CZ" dirty="0" smtClean="0"/>
              <a:t>kultura v nejširším slova smyslu – struktury v pozadí našeho vnímání světa</a:t>
            </a:r>
            <a:endParaRPr lang="cs-CZ" dirty="0"/>
          </a:p>
          <a:p>
            <a:r>
              <a:rPr lang="cs-CZ" b="1" dirty="0"/>
              <a:t>prosopografie a biografický </a:t>
            </a:r>
            <a:r>
              <a:rPr lang="cs-CZ" b="1" dirty="0" smtClean="0"/>
              <a:t>přístup</a:t>
            </a:r>
          </a:p>
          <a:p>
            <a:pPr lvl="1"/>
            <a:r>
              <a:rPr lang="cs-CZ" dirty="0" smtClean="0"/>
              <a:t>„kolektivní jednotlivec“ jako dějinný aktér – osvětlení významu konkrétních „marginálií“ v lidském jednání</a:t>
            </a:r>
            <a:endParaRPr lang="cs-CZ" dirty="0"/>
          </a:p>
          <a:p>
            <a:r>
              <a:rPr lang="cs-CZ" b="1" dirty="0" err="1" smtClean="0"/>
              <a:t>mikrohistorie</a:t>
            </a:r>
            <a:endParaRPr lang="cs-CZ" b="1" dirty="0" smtClean="0"/>
          </a:p>
          <a:p>
            <a:pPr lvl="1"/>
            <a:r>
              <a:rPr lang="cs-CZ" dirty="0" smtClean="0"/>
              <a:t>Osudy jednotlivců na pozadí „velkých“ dějin</a:t>
            </a:r>
            <a:endParaRPr lang="cs-CZ" dirty="0"/>
          </a:p>
          <a:p>
            <a:r>
              <a:rPr lang="cs-CZ" b="1" dirty="0"/>
              <a:t>dějiny každodennosti</a:t>
            </a:r>
          </a:p>
          <a:p>
            <a:r>
              <a:rPr lang="cs-CZ" b="1" dirty="0"/>
              <a:t>historická demografie</a:t>
            </a:r>
          </a:p>
          <a:p>
            <a:r>
              <a:rPr lang="cs-CZ" b="1" dirty="0"/>
              <a:t>kritické diskurzy </a:t>
            </a:r>
            <a:r>
              <a:rPr lang="cs-CZ" dirty="0"/>
              <a:t>související s lingvistickým obratem - historik </a:t>
            </a:r>
            <a:r>
              <a:rPr lang="cs-CZ" dirty="0" err="1"/>
              <a:t>nema</a:t>
            </a:r>
            <a:r>
              <a:rPr lang="cs-CZ" dirty="0"/>
              <a:t>́ zkoumat </a:t>
            </a:r>
            <a:r>
              <a:rPr lang="cs-CZ" dirty="0" err="1"/>
              <a:t>společnost</a:t>
            </a:r>
            <a:r>
              <a:rPr lang="cs-CZ" dirty="0"/>
              <a:t>, ale její diskurs, </a:t>
            </a:r>
            <a:r>
              <a:rPr lang="cs-CZ" dirty="0" err="1"/>
              <a:t>ma</a:t>
            </a:r>
            <a:r>
              <a:rPr lang="cs-CZ" dirty="0"/>
              <a:t>́ se </a:t>
            </a:r>
            <a:r>
              <a:rPr lang="cs-CZ" dirty="0" err="1"/>
              <a:t>soustředit</a:t>
            </a:r>
            <a:r>
              <a:rPr lang="cs-CZ" dirty="0"/>
              <a:t> na </a:t>
            </a:r>
            <a:r>
              <a:rPr lang="cs-CZ" dirty="0" err="1"/>
              <a:t>jazykove</a:t>
            </a:r>
            <a:r>
              <a:rPr lang="cs-CZ" dirty="0"/>
              <a:t>́ </a:t>
            </a:r>
            <a:r>
              <a:rPr lang="cs-CZ" dirty="0" err="1"/>
              <a:t>vyjádření</a:t>
            </a:r>
            <a:r>
              <a:rPr lang="cs-CZ" dirty="0"/>
              <a:t> minulosti, nikoliv na minulost samotnou: </a:t>
            </a:r>
          </a:p>
          <a:p>
            <a:pPr lvl="1"/>
            <a:r>
              <a:rPr lang="cs-CZ" i="1" dirty="0"/>
              <a:t>„jazyk realitu </a:t>
            </a:r>
            <a:r>
              <a:rPr lang="cs-CZ" i="1" dirty="0" err="1"/>
              <a:t>neodráží</a:t>
            </a:r>
            <a:r>
              <a:rPr lang="cs-CZ" i="1" dirty="0"/>
              <a:t>, ale </a:t>
            </a:r>
            <a:r>
              <a:rPr lang="cs-CZ" i="1" dirty="0" err="1"/>
              <a:t>vytváři</a:t>
            </a:r>
            <a:r>
              <a:rPr lang="cs-CZ" i="1" dirty="0"/>
              <a:t>́“ </a:t>
            </a:r>
            <a:r>
              <a:rPr lang="cs-CZ" dirty="0"/>
              <a:t>(M. </a:t>
            </a:r>
            <a:r>
              <a:rPr lang="cs-CZ" dirty="0" err="1"/>
              <a:t>Foucault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gender, postkolonialismus, neomarxismus atp.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9346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39E1F2-689B-224E-8E1C-9853F5B02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Studenti se často ptají: „Je teoretický rámec skutečně potřeba?“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A1BC49-9548-CB4F-91C6-2EFAB614E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7048"/>
          </a:xfrm>
        </p:spPr>
        <p:txBody>
          <a:bodyPr>
            <a:normAutofit/>
          </a:bodyPr>
          <a:lstStyle/>
          <a:p>
            <a:r>
              <a:rPr lang="cs-CZ" dirty="0"/>
              <a:t>V tuzemsku se ustálila praxe, v níž řada disciplín preferuje metodu, která je pro daný obor specifická, tudíž se nepovažovalo za potřebné ji vysvětlovat. </a:t>
            </a:r>
            <a:r>
              <a:rPr lang="cs-CZ" b="1" dirty="0"/>
              <a:t>ALE!</a:t>
            </a:r>
          </a:p>
          <a:p>
            <a:r>
              <a:rPr lang="cs-CZ" b="1" dirty="0"/>
              <a:t>Dějiny myšlení prokazují, že měnící se epistémé výrazně proměňují to, jak svět chápeme, jak na něj nahlížíme a jak jej vykládáme!</a:t>
            </a:r>
          </a:p>
          <a:p>
            <a:r>
              <a:rPr lang="cs-CZ" b="1" dirty="0"/>
              <a:t>I nevyslovená teorie je teorií a podmiňuje výsledky a způsob naší </a:t>
            </a:r>
            <a:r>
              <a:rPr lang="cs-CZ" b="1" dirty="0" smtClean="0"/>
              <a:t>práce. </a:t>
            </a:r>
            <a:r>
              <a:rPr lang="cs-CZ" dirty="0"/>
              <a:t>(Např. filologie a hermeneutika, subjektivní metoda v literárních vědách atp.)</a:t>
            </a:r>
          </a:p>
          <a:p>
            <a:r>
              <a:rPr lang="cs-CZ" dirty="0"/>
              <a:t>Vždy se </a:t>
            </a:r>
            <a:r>
              <a:rPr lang="cs-CZ" dirty="0" smtClean="0"/>
              <a:t>ptejte: Čím </a:t>
            </a:r>
            <a:r>
              <a:rPr lang="cs-CZ" dirty="0"/>
              <a:t>se ve své práci budu zabývat a čeho chci dosáhnout? </a:t>
            </a:r>
          </a:p>
        </p:txBody>
      </p:sp>
    </p:spTree>
    <p:extLst>
      <p:ext uri="{BB962C8B-B14F-4D97-AF65-F5344CB8AC3E}">
        <p14:creationId xmlns:p14="http://schemas.microsoft.com/office/powerpoint/2010/main" val="980238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892D1D-EE39-E140-9A24-FC0C961FB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 co je dobré se ještě zeptat, když mám teoretický rámec konečně napsán?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772833-1108-4E46-B96A-9BAF40624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Nabízí můj TR jasný přehled všech teorií, konceptů a pojmů souvisejících s mým tématem?</a:t>
            </a:r>
          </a:p>
          <a:p>
            <a:r>
              <a:rPr lang="cs-CZ" dirty="0"/>
              <a:t>Nabízí můj TR zamyšlení se nad vybranými teoriemi, jejich zhodnocení v kontextu mojí práce a ve vědě probíhajících debat?</a:t>
            </a:r>
          </a:p>
          <a:p>
            <a:r>
              <a:rPr lang="cs-CZ" dirty="0"/>
              <a:t>Byl/a jsem při práci s literaturou selektivní? (Udělal/a jsem si seznam, nečetl/a jsem vše potřebné atp.)</a:t>
            </a:r>
          </a:p>
          <a:p>
            <a:r>
              <a:rPr lang="cs-CZ" dirty="0"/>
              <a:t>Udělal/a jsem přehled současného bádání s ohledem na prázdná místa a nedostatky v současném bádání, jiné teorie obvykle aplikované na podobná témata, obdobná data, která mi umožní srovnání s těmi mými?</a:t>
            </a:r>
          </a:p>
          <a:p>
            <a:r>
              <a:rPr lang="cs-CZ" dirty="0"/>
              <a:t>Spojuji nastudovanou teoretickou literaturu s mým výzkumem? </a:t>
            </a:r>
          </a:p>
          <a:p>
            <a:r>
              <a:rPr lang="cs-CZ" dirty="0"/>
              <a:t>Prezentuji vybrané teorie a koncepty dostatečně kriticky? (= </a:t>
            </a:r>
            <a:r>
              <a:rPr lang="cs-CZ" b="1" dirty="0"/>
              <a:t>Teorie pouze nepřijímám, ani nepopisuji, ale zhodnocuji.</a:t>
            </a:r>
            <a:r>
              <a:rPr lang="cs-CZ" dirty="0"/>
              <a:t>)</a:t>
            </a:r>
          </a:p>
          <a:p>
            <a:r>
              <a:rPr lang="cs-CZ" dirty="0"/>
              <a:t>Shrnuji použité teorie a koncepty?</a:t>
            </a:r>
          </a:p>
          <a:p>
            <a:r>
              <a:rPr lang="cs-CZ" dirty="0"/>
              <a:t>Má můj TR jasnou strukturu? S ohledem na výzkumný problém a otázky?</a:t>
            </a:r>
          </a:p>
        </p:txBody>
      </p:sp>
    </p:spTree>
    <p:extLst>
      <p:ext uri="{BB962C8B-B14F-4D97-AF65-F5344CB8AC3E}">
        <p14:creationId xmlns:p14="http://schemas.microsoft.com/office/powerpoint/2010/main" val="165044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 descr="10 ideas de Tesis | tesis, tesis humor, humor universitario">
            <a:extLst>
              <a:ext uri="{FF2B5EF4-FFF2-40B4-BE49-F238E27FC236}">
                <a16:creationId xmlns:a16="http://schemas.microsoft.com/office/drawing/2014/main" id="{5F11326B-67F9-6143-9B95-18422A77B2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900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BB5C4-82C6-6E4F-97C7-C04D0E4A2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Bibliografie: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22FCDE-7694-E548-92D9-A1CE53B40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3473"/>
            <a:ext cx="10515600" cy="5107258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ÁLVAREZ, Luis; BARRETO, </a:t>
            </a:r>
            <a:r>
              <a:rPr lang="cs-CZ" dirty="0" err="1"/>
              <a:t>Gaspar</a:t>
            </a:r>
            <a:r>
              <a:rPr lang="cs-CZ" dirty="0"/>
              <a:t>. </a:t>
            </a:r>
            <a:r>
              <a:rPr lang="cs-CZ" i="1" dirty="0"/>
              <a:t>El </a:t>
            </a:r>
            <a:r>
              <a:rPr lang="cs-CZ" i="1" dirty="0" err="1"/>
              <a:t>arte</a:t>
            </a:r>
            <a:r>
              <a:rPr lang="cs-CZ" i="1" dirty="0"/>
              <a:t> de </a:t>
            </a:r>
            <a:r>
              <a:rPr lang="cs-CZ" i="1" dirty="0" err="1"/>
              <a:t>investigar</a:t>
            </a:r>
            <a:r>
              <a:rPr lang="cs-CZ" i="1" dirty="0"/>
              <a:t> el </a:t>
            </a:r>
            <a:r>
              <a:rPr lang="cs-CZ" i="1" dirty="0" err="1"/>
              <a:t>arte</a:t>
            </a:r>
            <a:r>
              <a:rPr lang="cs-CZ" i="1" dirty="0"/>
              <a:t>. </a:t>
            </a:r>
            <a:r>
              <a:rPr lang="cs-CZ" dirty="0"/>
              <a:t>Santiago de </a:t>
            </a:r>
            <a:r>
              <a:rPr lang="cs-CZ" dirty="0" err="1"/>
              <a:t>Cuba</a:t>
            </a:r>
            <a:r>
              <a:rPr lang="cs-CZ" dirty="0"/>
              <a:t>: Oriente, 2010</a:t>
            </a:r>
          </a:p>
          <a:p>
            <a:r>
              <a:rPr lang="cs-CZ" dirty="0"/>
              <a:t>GUADARRAMA, Pablo. </a:t>
            </a:r>
            <a:r>
              <a:rPr lang="cs-CZ" i="1" dirty="0" err="1"/>
              <a:t>Dirección</a:t>
            </a:r>
            <a:r>
              <a:rPr lang="cs-CZ" i="1" dirty="0"/>
              <a:t> </a:t>
            </a:r>
            <a:r>
              <a:rPr lang="cs-CZ" i="1" dirty="0" err="1"/>
              <a:t>y</a:t>
            </a:r>
            <a:r>
              <a:rPr lang="cs-CZ" i="1" dirty="0"/>
              <a:t> </a:t>
            </a:r>
            <a:r>
              <a:rPr lang="cs-CZ" i="1" dirty="0" err="1"/>
              <a:t>asesoría</a:t>
            </a:r>
            <a:r>
              <a:rPr lang="cs-CZ" i="1" dirty="0"/>
              <a:t> de la </a:t>
            </a:r>
            <a:r>
              <a:rPr lang="cs-CZ" i="1" dirty="0" err="1"/>
              <a:t>investigación</a:t>
            </a:r>
            <a:r>
              <a:rPr lang="cs-CZ" i="1" dirty="0"/>
              <a:t> </a:t>
            </a:r>
            <a:r>
              <a:rPr lang="cs-CZ" i="1" dirty="0" err="1"/>
              <a:t>científica</a:t>
            </a:r>
            <a:r>
              <a:rPr lang="cs-CZ" i="1" dirty="0"/>
              <a:t>.</a:t>
            </a:r>
            <a:r>
              <a:rPr lang="cs-CZ" dirty="0"/>
              <a:t> Bogotá: </a:t>
            </a:r>
            <a:r>
              <a:rPr lang="cs-CZ" dirty="0" err="1"/>
              <a:t>Magisterio</a:t>
            </a:r>
            <a:r>
              <a:rPr lang="cs-CZ" dirty="0"/>
              <a:t>, 2009.</a:t>
            </a:r>
          </a:p>
          <a:p>
            <a:r>
              <a:rPr lang="cs-CZ" dirty="0"/>
              <a:t>HERNÁNDEZ, </a:t>
            </a:r>
            <a:r>
              <a:rPr lang="cs-CZ" dirty="0" err="1"/>
              <a:t>Roberto;,FERNÁNDEZ-COLLADO</a:t>
            </a:r>
            <a:r>
              <a:rPr lang="cs-CZ" dirty="0"/>
              <a:t>, Carlos, BAPTISTA, </a:t>
            </a:r>
            <a:r>
              <a:rPr lang="cs-CZ" dirty="0" err="1"/>
              <a:t>Pilar</a:t>
            </a:r>
            <a:r>
              <a:rPr lang="cs-CZ" dirty="0"/>
              <a:t>. </a:t>
            </a:r>
            <a:r>
              <a:rPr lang="cs-CZ" i="1" dirty="0" err="1"/>
              <a:t>Metodología</a:t>
            </a:r>
            <a:r>
              <a:rPr lang="cs-CZ" i="1" dirty="0"/>
              <a:t> de la </a:t>
            </a:r>
            <a:r>
              <a:rPr lang="cs-CZ" i="1" dirty="0" err="1"/>
              <a:t>investigación</a:t>
            </a:r>
            <a:r>
              <a:rPr lang="cs-CZ" i="1" dirty="0"/>
              <a:t>. </a:t>
            </a:r>
            <a:r>
              <a:rPr lang="cs-CZ" dirty="0"/>
              <a:t>Ciudad de </a:t>
            </a:r>
            <a:r>
              <a:rPr lang="cs-CZ" dirty="0" err="1"/>
              <a:t>México</a:t>
            </a:r>
            <a:r>
              <a:rPr lang="cs-CZ" dirty="0"/>
              <a:t>: </a:t>
            </a:r>
            <a:r>
              <a:rPr lang="cs-CZ" dirty="0" err="1"/>
              <a:t>McGraw-Hill</a:t>
            </a:r>
            <a:r>
              <a:rPr lang="cs-CZ" dirty="0"/>
              <a:t>, </a:t>
            </a:r>
            <a:r>
              <a:rPr lang="cs-CZ" dirty="0" err="1"/>
              <a:t>Interamericana</a:t>
            </a:r>
            <a:r>
              <a:rPr lang="cs-CZ" dirty="0"/>
              <a:t>, 2006.</a:t>
            </a:r>
          </a:p>
          <a:p>
            <a:r>
              <a:rPr lang="cs-CZ" dirty="0"/>
              <a:t>LINCOLN, Y.S, GUBA E.G.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Constructivist</a:t>
            </a:r>
            <a:r>
              <a:rPr lang="cs-CZ" i="1" dirty="0"/>
              <a:t> </a:t>
            </a:r>
            <a:r>
              <a:rPr lang="cs-CZ" i="1" dirty="0" err="1"/>
              <a:t>Credo</a:t>
            </a:r>
            <a:r>
              <a:rPr lang="cs-CZ" dirty="0"/>
              <a:t>. 2013.</a:t>
            </a:r>
          </a:p>
          <a:p>
            <a:r>
              <a:rPr lang="cs-CZ" dirty="0"/>
              <a:t>MAXWELL, J.A. </a:t>
            </a:r>
            <a:r>
              <a:rPr lang="cs-CZ" i="1" dirty="0" err="1"/>
              <a:t>Qualitative</a:t>
            </a:r>
            <a:r>
              <a:rPr lang="cs-CZ" i="1" dirty="0"/>
              <a:t> </a:t>
            </a:r>
            <a:r>
              <a:rPr lang="cs-CZ" i="1" dirty="0" err="1"/>
              <a:t>Research</a:t>
            </a:r>
            <a:r>
              <a:rPr lang="cs-CZ" i="1" dirty="0"/>
              <a:t> Design: </a:t>
            </a:r>
            <a:r>
              <a:rPr lang="cs-CZ" i="1" dirty="0" err="1"/>
              <a:t>An</a:t>
            </a:r>
            <a:r>
              <a:rPr lang="cs-CZ" i="1" dirty="0"/>
              <a:t> </a:t>
            </a:r>
            <a:r>
              <a:rPr lang="cs-CZ" i="1" dirty="0" err="1"/>
              <a:t>Interactive</a:t>
            </a:r>
            <a:r>
              <a:rPr lang="cs-CZ" i="1" dirty="0"/>
              <a:t> </a:t>
            </a:r>
            <a:r>
              <a:rPr lang="cs-CZ" i="1" dirty="0" err="1"/>
              <a:t>Approach</a:t>
            </a:r>
            <a:r>
              <a:rPr lang="cs-CZ" dirty="0"/>
              <a:t>. 2013.</a:t>
            </a:r>
          </a:p>
          <a:p>
            <a:r>
              <a:rPr lang="cs-CZ" dirty="0"/>
              <a:t>MERRIAM, S. </a:t>
            </a:r>
            <a:r>
              <a:rPr lang="cs-CZ" i="1" dirty="0" err="1"/>
              <a:t>Qualitiative</a:t>
            </a:r>
            <a:r>
              <a:rPr lang="cs-CZ" i="1" dirty="0"/>
              <a:t> </a:t>
            </a:r>
            <a:r>
              <a:rPr lang="cs-CZ" i="1" dirty="0" err="1"/>
              <a:t>Research</a:t>
            </a:r>
            <a:r>
              <a:rPr lang="cs-CZ" i="1" dirty="0"/>
              <a:t> and Case Study </a:t>
            </a:r>
            <a:r>
              <a:rPr lang="cs-CZ" i="1" dirty="0" err="1"/>
              <a:t>Applications</a:t>
            </a:r>
            <a:r>
              <a:rPr lang="cs-CZ" i="1" dirty="0"/>
              <a:t> in </a:t>
            </a:r>
            <a:r>
              <a:rPr lang="cs-CZ" i="1" dirty="0" err="1"/>
              <a:t>Education</a:t>
            </a:r>
            <a:r>
              <a:rPr lang="cs-CZ" dirty="0"/>
              <a:t>. 1998.</a:t>
            </a:r>
          </a:p>
          <a:p>
            <a:r>
              <a:rPr lang="cs-CZ" dirty="0"/>
              <a:t>PRUZAN, Peter. 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methodology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aims</a:t>
            </a:r>
            <a:r>
              <a:rPr lang="cs-CZ" dirty="0"/>
              <a:t>, </a:t>
            </a:r>
            <a:r>
              <a:rPr lang="cs-CZ" dirty="0" err="1"/>
              <a:t>practices</a:t>
            </a:r>
            <a:r>
              <a:rPr lang="cs-CZ" dirty="0"/>
              <a:t> and </a:t>
            </a:r>
            <a:r>
              <a:rPr lang="cs-CZ" dirty="0" err="1"/>
              <a:t>ethics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science. </a:t>
            </a:r>
            <a:r>
              <a:rPr lang="cs-CZ" dirty="0" err="1"/>
              <a:t>Zurich</a:t>
            </a:r>
            <a:r>
              <a:rPr lang="cs-CZ" dirty="0"/>
              <a:t>: </a:t>
            </a:r>
            <a:r>
              <a:rPr lang="cs-CZ" dirty="0" err="1"/>
              <a:t>Springer</a:t>
            </a:r>
            <a:r>
              <a:rPr lang="cs-CZ" dirty="0"/>
              <a:t>, 2016.</a:t>
            </a:r>
          </a:p>
          <a:p>
            <a:r>
              <a:rPr lang="cs-CZ" dirty="0"/>
              <a:t>SAUTU, Ruth, BONIOLO, Paula, DALLE, Pablo, ELBERT, </a:t>
            </a:r>
            <a:r>
              <a:rPr lang="cs-CZ" dirty="0" err="1"/>
              <a:t>Rodolfo</a:t>
            </a:r>
            <a:r>
              <a:rPr lang="cs-CZ" dirty="0"/>
              <a:t>. </a:t>
            </a:r>
            <a:r>
              <a:rPr lang="cs-CZ" i="1" dirty="0" err="1"/>
              <a:t>Manual</a:t>
            </a:r>
            <a:r>
              <a:rPr lang="cs-CZ" i="1" dirty="0"/>
              <a:t> de </a:t>
            </a:r>
            <a:r>
              <a:rPr lang="cs-CZ" i="1" dirty="0" err="1"/>
              <a:t>metodología</a:t>
            </a:r>
            <a:r>
              <a:rPr lang="cs-CZ" i="1" dirty="0"/>
              <a:t>.</a:t>
            </a:r>
            <a:r>
              <a:rPr lang="cs-CZ" dirty="0"/>
              <a:t> </a:t>
            </a:r>
            <a:r>
              <a:rPr lang="cs-CZ" i="1" dirty="0" err="1"/>
              <a:t>Construcción</a:t>
            </a:r>
            <a:r>
              <a:rPr lang="cs-CZ" i="1" dirty="0"/>
              <a:t> </a:t>
            </a:r>
            <a:r>
              <a:rPr lang="cs-CZ" i="1" dirty="0" err="1"/>
              <a:t>del</a:t>
            </a:r>
            <a:r>
              <a:rPr lang="cs-CZ" i="1" dirty="0"/>
              <a:t> </a:t>
            </a:r>
            <a:r>
              <a:rPr lang="cs-CZ" i="1" dirty="0" err="1"/>
              <a:t>marco</a:t>
            </a:r>
            <a:r>
              <a:rPr lang="cs-CZ" i="1" dirty="0"/>
              <a:t> </a:t>
            </a:r>
            <a:r>
              <a:rPr lang="cs-CZ" i="1" dirty="0" err="1"/>
              <a:t>teórico</a:t>
            </a:r>
            <a:r>
              <a:rPr lang="cs-CZ" i="1" dirty="0"/>
              <a:t>, </a:t>
            </a:r>
            <a:r>
              <a:rPr lang="cs-CZ" i="1" dirty="0" err="1"/>
              <a:t>formulación</a:t>
            </a:r>
            <a:r>
              <a:rPr lang="cs-CZ" i="1" dirty="0"/>
              <a:t> de los </a:t>
            </a:r>
            <a:r>
              <a:rPr lang="cs-CZ" i="1" dirty="0" err="1"/>
              <a:t>objetivos</a:t>
            </a:r>
            <a:r>
              <a:rPr lang="cs-CZ" i="1" dirty="0"/>
              <a:t> </a:t>
            </a:r>
            <a:r>
              <a:rPr lang="cs-CZ" i="1" dirty="0" err="1"/>
              <a:t>y</a:t>
            </a:r>
            <a:r>
              <a:rPr lang="cs-CZ" i="1" dirty="0"/>
              <a:t> </a:t>
            </a:r>
            <a:r>
              <a:rPr lang="cs-CZ" i="1" dirty="0" err="1"/>
              <a:t>elección</a:t>
            </a:r>
            <a:r>
              <a:rPr lang="cs-CZ" i="1" dirty="0"/>
              <a:t> de la </a:t>
            </a:r>
            <a:r>
              <a:rPr lang="cs-CZ" i="1" dirty="0" err="1"/>
              <a:t>metodología</a:t>
            </a:r>
            <a:r>
              <a:rPr lang="cs-CZ" dirty="0"/>
              <a:t>. Buenos Aires: </a:t>
            </a:r>
            <a:r>
              <a:rPr lang="cs-CZ" dirty="0" err="1"/>
              <a:t>Clacso</a:t>
            </a:r>
            <a:r>
              <a:rPr lang="cs-CZ" dirty="0"/>
              <a:t>, 2005.</a:t>
            </a:r>
          </a:p>
          <a:p>
            <a:r>
              <a:rPr lang="cs-CZ" dirty="0"/>
              <a:t>VIDALES, Carlos. </a:t>
            </a:r>
            <a:r>
              <a:rPr lang="cs-CZ" dirty="0" err="1"/>
              <a:t>Comunicación</a:t>
            </a:r>
            <a:r>
              <a:rPr lang="cs-CZ" dirty="0"/>
              <a:t>, </a:t>
            </a:r>
            <a:r>
              <a:rPr lang="cs-CZ" dirty="0" err="1"/>
              <a:t>semiosis</a:t>
            </a:r>
            <a:r>
              <a:rPr lang="cs-CZ" dirty="0"/>
              <a:t> </a:t>
            </a:r>
            <a:r>
              <a:rPr lang="cs-CZ" dirty="0" err="1"/>
              <a:t>y</a:t>
            </a:r>
            <a:r>
              <a:rPr lang="cs-CZ" dirty="0"/>
              <a:t> </a:t>
            </a:r>
            <a:r>
              <a:rPr lang="cs-CZ" dirty="0" err="1"/>
              <a:t>sentido</a:t>
            </a:r>
            <a:r>
              <a:rPr lang="cs-CZ" dirty="0"/>
              <a:t>: el </a:t>
            </a:r>
            <a:r>
              <a:rPr lang="cs-CZ" dirty="0" err="1"/>
              <a:t>relativismo</a:t>
            </a:r>
            <a:r>
              <a:rPr lang="cs-CZ" dirty="0"/>
              <a:t> </a:t>
            </a:r>
            <a:r>
              <a:rPr lang="cs-CZ" dirty="0" err="1"/>
              <a:t>teórico</a:t>
            </a:r>
            <a:r>
              <a:rPr lang="cs-CZ" dirty="0"/>
              <a:t> en la </a:t>
            </a:r>
            <a:r>
              <a:rPr lang="cs-CZ" dirty="0" err="1"/>
              <a:t>investigación</a:t>
            </a:r>
            <a:r>
              <a:rPr lang="cs-CZ" dirty="0"/>
              <a:t> de la </a:t>
            </a:r>
            <a:r>
              <a:rPr lang="cs-CZ" dirty="0" err="1"/>
              <a:t>comunicación</a:t>
            </a:r>
            <a:r>
              <a:rPr lang="cs-CZ" dirty="0"/>
              <a:t>. </a:t>
            </a:r>
            <a:r>
              <a:rPr lang="cs-CZ" dirty="0" err="1"/>
              <a:t>Salamanca</a:t>
            </a:r>
            <a:r>
              <a:rPr lang="cs-CZ" dirty="0"/>
              <a:t>: </a:t>
            </a:r>
            <a:r>
              <a:rPr lang="cs-CZ" dirty="0" err="1"/>
              <a:t>Comunicación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, 2013.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729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D5F6BF-D915-034F-AFC9-9645A0FB6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Vědecká 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D60409-2299-664C-83EB-329A08B54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86" y="1436914"/>
            <a:ext cx="11201400" cy="5148943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Myriad Pro"/>
              </a:rPr>
              <a:t>zobecňující vysvětlení, vycházející z informací získaných vědeckou metodou (tedy ověřitelnými, opakovatelnými postupy založenými na materiálních důkazech)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představuje systematický pohled na jevy specifikováním vztahů mezi proměnnými s cílem vysvětlit a předpovědět tyto jevy</a:t>
            </a:r>
          </a:p>
          <a:p>
            <a:r>
              <a:rPr lang="cs-CZ" dirty="0"/>
              <a:t>teorie vznikají proto, abychom je rozporovali a aplikovali, jsou fluidní, mění se s každým novým výzkumem. </a:t>
            </a:r>
          </a:p>
          <a:p>
            <a:r>
              <a:rPr lang="cs-CZ" dirty="0"/>
              <a:t>Je to základ, který nám pomáhá:</a:t>
            </a:r>
          </a:p>
          <a:p>
            <a:pPr lvl="1"/>
            <a:r>
              <a:rPr lang="cs-CZ" dirty="0"/>
              <a:t>provést výzkum</a:t>
            </a:r>
          </a:p>
          <a:p>
            <a:pPr lvl="1"/>
            <a:r>
              <a:rPr lang="cs-CZ" dirty="0"/>
              <a:t>analyzovat data</a:t>
            </a:r>
          </a:p>
          <a:p>
            <a:pPr lvl="1"/>
            <a:r>
              <a:rPr lang="cs-CZ" dirty="0"/>
              <a:t>interpretovat výsledky </a:t>
            </a:r>
          </a:p>
          <a:p>
            <a:pPr lvl="1"/>
            <a:r>
              <a:rPr lang="cs-CZ" dirty="0"/>
              <a:t>zobecnit je a dojít k závěrům…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516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40A109-2B5E-CE4F-ADBA-A6D6552BF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Teoretický rámec v diplomové práci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99E34D-299A-F142-8236-A5211A11E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771" y="1690688"/>
            <a:ext cx="11419115" cy="5080225"/>
          </a:xfrm>
        </p:spPr>
        <p:txBody>
          <a:bodyPr>
            <a:normAutofit fontScale="92500"/>
          </a:bodyPr>
          <a:lstStyle/>
          <a:p>
            <a:r>
              <a:rPr lang="cs-CZ" dirty="0"/>
              <a:t>dáváme jasně najevo předpoklady naší práce a našeho výzkumu, </a:t>
            </a:r>
            <a:r>
              <a:rPr lang="cs-CZ" b="1" dirty="0"/>
              <a:t>jasnost a ověřitelnost přitom patří mezi zásadní pilíře akademické práce</a:t>
            </a:r>
            <a:r>
              <a:rPr lang="cs-CZ" dirty="0"/>
              <a:t>.</a:t>
            </a:r>
          </a:p>
          <a:p>
            <a:r>
              <a:rPr lang="cs-CZ" dirty="0"/>
              <a:t>účelem není teorii dopodrobna vyložit, důležité je soustředit se na to, jak a proč ji budete používat v kontextu vaší práce.</a:t>
            </a:r>
          </a:p>
          <a:p>
            <a:r>
              <a:rPr lang="cs-CZ" dirty="0"/>
              <a:t>důležité je prokázat, že dané teorii rozumíte s ohledem na danou bibliografii a váš výzkumný problém a výzkumné otázky a definovat klíčové koncepty a pojmy. </a:t>
            </a:r>
          </a:p>
          <a:p>
            <a:r>
              <a:rPr lang="cs-CZ" dirty="0"/>
              <a:t>artikulace teoretických předpokladů naší práce nás nutí zamýšlet se nad otázkami (co, proč a jak?) a umožňujeme nám přecházet od pouhého pozorování a popisu daného fenoménu k jeho analýze a interpretaci, případně zevšeobecnění našich závěrů.</a:t>
            </a:r>
          </a:p>
          <a:p>
            <a:r>
              <a:rPr lang="cs-CZ" dirty="0"/>
              <a:t>zároveň toto zevšeobecňování omezuje tím, že specifikuje, které proměnné do našeho konceptu ještě patří a které ne atp. – </a:t>
            </a:r>
            <a:r>
              <a:rPr lang="cs-CZ" b="1" dirty="0"/>
              <a:t>naši práci a výzkum rámuje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848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F51295-9152-AA40-AD6E-2C3E8DF4F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Teoretický rámec by měl nabízet: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50517A-74A7-834D-AE1B-3AC873DB6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strukturu</a:t>
            </a:r>
            <a:r>
              <a:rPr lang="cs-CZ" dirty="0"/>
              <a:t> – teorie, koncepty, pojmy;</a:t>
            </a:r>
          </a:p>
          <a:p>
            <a:r>
              <a:rPr lang="cs-CZ" b="1" dirty="0"/>
              <a:t>propojení</a:t>
            </a:r>
            <a:r>
              <a:rPr lang="cs-CZ" dirty="0"/>
              <a:t> s jinými výzkumy a již existujícími znalostmi;</a:t>
            </a:r>
          </a:p>
          <a:p>
            <a:r>
              <a:rPr lang="cs-CZ" b="1" dirty="0"/>
              <a:t>soubor idejí</a:t>
            </a:r>
            <a:r>
              <a:rPr lang="cs-CZ" dirty="0"/>
              <a:t>, které vám pomůžou </a:t>
            </a:r>
            <a:r>
              <a:rPr lang="cs-CZ" b="1" dirty="0"/>
              <a:t>strukturovat text </a:t>
            </a:r>
            <a:r>
              <a:rPr lang="cs-CZ" dirty="0"/>
              <a:t>a vytvořit </a:t>
            </a:r>
            <a:r>
              <a:rPr lang="cs-CZ" b="1" dirty="0"/>
              <a:t>argumentativní linii</a:t>
            </a:r>
            <a:r>
              <a:rPr lang="cs-CZ" dirty="0"/>
              <a:t>;</a:t>
            </a:r>
          </a:p>
          <a:p>
            <a:r>
              <a:rPr lang="cs-CZ" b="1" dirty="0"/>
              <a:t>základna</a:t>
            </a:r>
            <a:r>
              <a:rPr lang="cs-CZ" dirty="0"/>
              <a:t> pro váš výzkum a výzkumné metody;</a:t>
            </a:r>
          </a:p>
          <a:p>
            <a:r>
              <a:rPr lang="cs-CZ" b="1" dirty="0"/>
              <a:t>Teoretický rámec rámuje váš výzkum, pokud jej vypracujete dobře, váš výzkum bude bezchybný, pokud ne, budete mít s výzkumem problémy!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8843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6" name="Rectangle 70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74" name="Picture 2" descr="Y como va la tesis? -Lista y a... - Humor para intelectuales | Facebook">
            <a:extLst>
              <a:ext uri="{FF2B5EF4-FFF2-40B4-BE49-F238E27FC236}">
                <a16:creationId xmlns:a16="http://schemas.microsoft.com/office/drawing/2014/main" id="{5A167234-B157-6F41-9B5D-3B5693B4D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900031" y="277673"/>
            <a:ext cx="4391937" cy="410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8647739-882E-4B46-A063-285335AF289A}"/>
              </a:ext>
            </a:extLst>
          </p:cNvPr>
          <p:cNvSpPr txBox="1"/>
          <p:nvPr/>
        </p:nvSpPr>
        <p:spPr>
          <a:xfrm>
            <a:off x="751114" y="5656997"/>
            <a:ext cx="10134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nutno vždy provazovat teorii s empirickou rovinou práce  </a:t>
            </a:r>
          </a:p>
        </p:txBody>
      </p:sp>
    </p:spTree>
    <p:extLst>
      <p:ext uri="{BB962C8B-B14F-4D97-AF65-F5344CB8AC3E}">
        <p14:creationId xmlns:p14="http://schemas.microsoft.com/office/powerpoint/2010/main" val="470283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8E082A-8F7C-EF45-B8B3-DEC905E99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Důležitá připomenutí: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E4B59F-06AC-1F4F-937B-A0687F230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teoretický rámec je ve skutečnosti obsažen ve všech kapitolách vaší </a:t>
            </a:r>
            <a:r>
              <a:rPr lang="cs-CZ" dirty="0" smtClean="0"/>
              <a:t>práce. </a:t>
            </a:r>
            <a:r>
              <a:rPr lang="cs-CZ" dirty="0"/>
              <a:t>Nesmí zůstat jen v úvodu.</a:t>
            </a:r>
          </a:p>
          <a:p>
            <a:r>
              <a:rPr lang="cs-CZ" b="1" dirty="0"/>
              <a:t>každá teorie vede k redukci reality</a:t>
            </a:r>
            <a:r>
              <a:rPr lang="cs-CZ" dirty="0"/>
              <a:t>, která je ve skutečnosti vždy komplexnější, bohatší, tím, že jste si nějakou teorii vybrali, nutně vám unikají jiné aspekty daného fenoménu, které je možno zkoumat dále a dále…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698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3533A7-0CC7-9441-8466-8A8AE477A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Struktura kapitoly Teoretický rámec tedy vpadá takto:</a:t>
            </a:r>
          </a:p>
        </p:txBody>
      </p:sp>
      <p:pic>
        <p:nvPicPr>
          <p:cNvPr id="6146" name="Picture 2" descr="Lleva tu control de gastos correctamente! - Amo ser Comunicólogo">
            <a:extLst>
              <a:ext uri="{FF2B5EF4-FFF2-40B4-BE49-F238E27FC236}">
                <a16:creationId xmlns:a16="http://schemas.microsoft.com/office/drawing/2014/main" id="{25138DB0-213A-2A47-AB69-34B3959069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41248" y="2516777"/>
            <a:ext cx="6236208" cy="366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CC6CAE-4409-DB41-A775-FCCE3A2EA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848" y="2516777"/>
            <a:ext cx="3803904" cy="3660185"/>
          </a:xfrm>
        </p:spPr>
        <p:txBody>
          <a:bodyPr anchor="ctr">
            <a:normAutofit fontScale="92500"/>
          </a:bodyPr>
          <a:lstStyle/>
          <a:p>
            <a:r>
              <a:rPr lang="cs-CZ" sz="2200" dirty="0" smtClean="0"/>
              <a:t>shrnutí</a:t>
            </a:r>
            <a:r>
              <a:rPr lang="cs-CZ" sz="2200" dirty="0" smtClean="0"/>
              <a:t> </a:t>
            </a:r>
            <a:r>
              <a:rPr lang="cs-CZ" sz="2200" dirty="0"/>
              <a:t>předmětu a cílů práce;</a:t>
            </a:r>
          </a:p>
          <a:p>
            <a:r>
              <a:rPr lang="cs-CZ" sz="2200" dirty="0"/>
              <a:t>bibliografický přehled;</a:t>
            </a:r>
          </a:p>
          <a:p>
            <a:r>
              <a:rPr lang="cs-CZ" sz="2200" dirty="0"/>
              <a:t>představení jednotlivé teorie nebo teorií, konceptů a pojmů;</a:t>
            </a:r>
          </a:p>
          <a:p>
            <a:r>
              <a:rPr lang="cs-CZ" sz="2200" dirty="0"/>
              <a:t>můžete vyjít z hypotézy/cílů práce a v jednotlivých kapitolách se soustředit na ně;</a:t>
            </a:r>
          </a:p>
          <a:p>
            <a:r>
              <a:rPr lang="cs-CZ" sz="2200" b="1" dirty="0"/>
              <a:t>Neexistuje přesný návod, struktura kapitoly by měla být jasná, přehledná a logická!</a:t>
            </a:r>
          </a:p>
        </p:txBody>
      </p:sp>
    </p:spTree>
    <p:extLst>
      <p:ext uri="{BB962C8B-B14F-4D97-AF65-F5344CB8AC3E}">
        <p14:creationId xmlns:p14="http://schemas.microsoft.com/office/powerpoint/2010/main" val="3715573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67DDD-CADD-AB4C-8207-565E0408F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 co se ptát při zpracovávání TR?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F74A63-A495-E443-995F-7999516BB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205"/>
            <a:ext cx="10515600" cy="5196468"/>
          </a:xfrm>
        </p:spPr>
        <p:txBody>
          <a:bodyPr>
            <a:normAutofit/>
          </a:bodyPr>
          <a:lstStyle/>
          <a:p>
            <a:r>
              <a:rPr lang="cs-CZ" dirty="0"/>
              <a:t>Teorie sestává z pojmů a konceptů:</a:t>
            </a:r>
          </a:p>
          <a:p>
            <a:pPr lvl="1"/>
            <a:r>
              <a:rPr lang="cs-CZ" dirty="0"/>
              <a:t>z jakých?</a:t>
            </a:r>
          </a:p>
          <a:p>
            <a:pPr lvl="1"/>
            <a:r>
              <a:rPr lang="cs-CZ" dirty="0"/>
              <a:t>proč právě z nich?</a:t>
            </a:r>
          </a:p>
          <a:p>
            <a:pPr lvl="1"/>
            <a:r>
              <a:rPr lang="cs-CZ" dirty="0"/>
              <a:t>definovali jste je správně?</a:t>
            </a:r>
          </a:p>
          <a:p>
            <a:pPr lvl="1"/>
            <a:r>
              <a:rPr lang="cs-CZ" dirty="0"/>
              <a:t>jak se dané koncepty vztahují k vaší práci a jejím cílům?</a:t>
            </a:r>
          </a:p>
          <a:p>
            <a:pPr lvl="1"/>
            <a:r>
              <a:rPr lang="cs-CZ" dirty="0"/>
              <a:t>jste první, kdo daný koncept ke zpracování dané problematiky používá? Jaké to přináší výhody a nevýhody?</a:t>
            </a:r>
          </a:p>
          <a:p>
            <a:pPr lvl="1"/>
            <a:r>
              <a:rPr lang="cs-CZ" dirty="0"/>
              <a:t>je aplikovatelná na váš problém?</a:t>
            </a:r>
          </a:p>
          <a:p>
            <a:pPr lvl="1"/>
            <a:r>
              <a:rPr lang="cs-CZ" dirty="0"/>
              <a:t>jak spolu jednotlivé koncepty a pojmy souvisejí?</a:t>
            </a:r>
          </a:p>
          <a:p>
            <a:pPr lvl="1"/>
            <a:r>
              <a:rPr lang="cs-CZ" dirty="0"/>
              <a:t>vysvětlete, jak je hodláte použít?</a:t>
            </a:r>
          </a:p>
          <a:p>
            <a:pPr lvl="2"/>
            <a:r>
              <a:rPr lang="cs-CZ" dirty="0"/>
              <a:t>tvoří vaší hypotézu…</a:t>
            </a:r>
          </a:p>
          <a:p>
            <a:pPr lvl="2"/>
            <a:r>
              <a:rPr lang="cs-CZ" dirty="0"/>
              <a:t>tvoří model, který vám umožní uchopit vaše data…</a:t>
            </a:r>
          </a:p>
          <a:p>
            <a:pPr lvl="2"/>
            <a:r>
              <a:rPr lang="cs-CZ" dirty="0"/>
              <a:t>něco mezi tím…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150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AAFFD9-C766-2045-ADD0-2D5FE6A40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990" y="134937"/>
            <a:ext cx="10515600" cy="1325563"/>
          </a:xfrm>
        </p:spPr>
        <p:txBody>
          <a:bodyPr/>
          <a:lstStyle/>
          <a:p>
            <a:r>
              <a:rPr lang="cs-CZ" b="1" dirty="0"/>
              <a:t>Co dělat, když řeknete následující a co to ve skutečnosti znamená?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E27B80-D943-0E4A-A7C2-3735C9165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2375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Já nevím, kde mám začít</a:t>
            </a:r>
            <a:r>
              <a:rPr lang="cs-CZ" dirty="0"/>
              <a:t>? To znamená, že:</a:t>
            </a:r>
          </a:p>
          <a:p>
            <a:pPr lvl="1"/>
            <a:r>
              <a:rPr lang="cs-CZ" dirty="0"/>
              <a:t>málo jste se s tématem seznámili, čtěte, čtěte a čtěte;</a:t>
            </a:r>
          </a:p>
          <a:p>
            <a:pPr lvl="1"/>
            <a:r>
              <a:rPr lang="cs-CZ" dirty="0"/>
              <a:t>nedefinovali jste předmět vaší práce…</a:t>
            </a:r>
          </a:p>
          <a:p>
            <a:r>
              <a:rPr lang="cs-CZ" b="1" dirty="0"/>
              <a:t>Téma mé práce  je zcela inovativní a převratné!</a:t>
            </a:r>
          </a:p>
          <a:p>
            <a:pPr lvl="1"/>
            <a:r>
              <a:rPr lang="cs-CZ" dirty="0"/>
              <a:t>pravděpodobně jste se s tématem málo seznámili, pravděpodobnost, že by se tématem před vámi nikdo nezabýval je v současnosti minimální…</a:t>
            </a:r>
          </a:p>
          <a:p>
            <a:r>
              <a:rPr lang="cs-CZ" b="1" dirty="0"/>
              <a:t>Mám toho tolik zpracováno a přesto nevím, co s prací dále. Co mám dělat?</a:t>
            </a:r>
          </a:p>
          <a:p>
            <a:pPr lvl="1"/>
            <a:r>
              <a:rPr lang="cs-CZ" dirty="0"/>
              <a:t>pravděpodobně toho máte sice hodně načteno, ale vaše literatura spolu navzájem nesouvisí nebo nesouvisí s tématem vaší práce, buďte selektivní!</a:t>
            </a:r>
          </a:p>
          <a:p>
            <a:pPr lvl="2"/>
            <a:r>
              <a:rPr lang="cs-CZ" dirty="0"/>
              <a:t>definice</a:t>
            </a:r>
          </a:p>
          <a:p>
            <a:pPr lvl="2"/>
            <a:r>
              <a:rPr lang="cs-CZ" dirty="0"/>
              <a:t>selekce</a:t>
            </a:r>
          </a:p>
          <a:p>
            <a:pPr lvl="2"/>
            <a:r>
              <a:rPr lang="cs-CZ" dirty="0"/>
              <a:t>výběr</a:t>
            </a:r>
          </a:p>
          <a:p>
            <a:pPr lvl="2"/>
            <a:r>
              <a:rPr lang="cs-CZ" dirty="0"/>
              <a:t>distribuce</a:t>
            </a:r>
          </a:p>
          <a:p>
            <a:r>
              <a:rPr lang="cs-CZ" b="1" dirty="0"/>
              <a:t>Už to mám skoro hotové, teď už napíšu jen analytickou část a mám hotovo!</a:t>
            </a:r>
          </a:p>
          <a:p>
            <a:pPr lvl="1"/>
            <a:r>
              <a:rPr lang="cs-CZ" dirty="0"/>
              <a:t>dejte teoretickou část přečíst vašemu vedoucímu;</a:t>
            </a:r>
          </a:p>
          <a:p>
            <a:pPr lvl="1"/>
            <a:r>
              <a:rPr lang="cs-CZ" dirty="0"/>
              <a:t>pamatujte na to, že teoretická a analytická část musí být vyvážené;</a:t>
            </a:r>
          </a:p>
          <a:p>
            <a:pPr lvl="1"/>
            <a:r>
              <a:rPr lang="cs-CZ" dirty="0"/>
              <a:t>uvědomte si, že DP má rozličné části: výzkumný problém, teoretický rámec, metodologie a výsledky a všechny jsou navzájem podmíněné, špatné vymezení jedné, vede k nepochopení druhé atp.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6228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5022</TotalTime>
  <Words>1594</Words>
  <Application>Microsoft Office PowerPoint</Application>
  <PresentationFormat>Širokoúhlá obrazovka</PresentationFormat>
  <Paragraphs>117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Myriad Pro</vt:lpstr>
      <vt:lpstr>Roboto</vt:lpstr>
      <vt:lpstr>Motiv Office</vt:lpstr>
      <vt:lpstr>Teoretické uchopení diplomové práce</vt:lpstr>
      <vt:lpstr>Vědecká teorie</vt:lpstr>
      <vt:lpstr>Teoretický rámec v diplomové práci</vt:lpstr>
      <vt:lpstr>Teoretický rámec by měl nabízet:</vt:lpstr>
      <vt:lpstr>Prezentace aplikace PowerPoint</vt:lpstr>
      <vt:lpstr>Důležitá připomenutí:</vt:lpstr>
      <vt:lpstr>Struktura kapitoly Teoretický rámec tedy vpadá takto:</vt:lpstr>
      <vt:lpstr>Na co se ptát při zpracovávání TR?</vt:lpstr>
      <vt:lpstr>Co dělat, když řeknete následující a co to ve skutečnosti znamená?</vt:lpstr>
      <vt:lpstr>Jakou teorii si vybrat?</vt:lpstr>
      <vt:lpstr>Prezentace aplikace PowerPoint</vt:lpstr>
      <vt:lpstr>Stejné téma, různé přístupy:</vt:lpstr>
      <vt:lpstr>Studenti se často ptají: „Je teoretický rámec skutečně potřeba?“</vt:lpstr>
      <vt:lpstr>Na co je dobré se ještě zeptat, když mám teoretický rámec konečně napsán?</vt:lpstr>
      <vt:lpstr>Prezentace aplikace PowerPoint</vt:lpstr>
      <vt:lpstr>Bibliografie: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Teoretické uchopení diplomové práce</dc:title>
  <dc:creator>Brenišínová, Monika</dc:creator>
  <cp:lastModifiedBy>FFUK</cp:lastModifiedBy>
  <cp:revision>11</cp:revision>
  <dcterms:created xsi:type="dcterms:W3CDTF">2021-10-15T15:49:48Z</dcterms:created>
  <dcterms:modified xsi:type="dcterms:W3CDTF">2024-02-20T10:05:21Z</dcterms:modified>
</cp:coreProperties>
</file>