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8"/>
  </p:notesMasterIdLst>
  <p:sldIdLst>
    <p:sldId id="256" r:id="rId2"/>
    <p:sldId id="273" r:id="rId3"/>
    <p:sldId id="280" r:id="rId4"/>
    <p:sldId id="274" r:id="rId5"/>
    <p:sldId id="275" r:id="rId6"/>
    <p:sldId id="281" r:id="rId7"/>
    <p:sldId id="276" r:id="rId8"/>
    <p:sldId id="277" r:id="rId9"/>
    <p:sldId id="257" r:id="rId10"/>
    <p:sldId id="282" r:id="rId11"/>
    <p:sldId id="258" r:id="rId12"/>
    <p:sldId id="278" r:id="rId13"/>
    <p:sldId id="259" r:id="rId14"/>
    <p:sldId id="260" r:id="rId15"/>
    <p:sldId id="263" r:id="rId16"/>
    <p:sldId id="264" r:id="rId17"/>
    <p:sldId id="283" r:id="rId18"/>
    <p:sldId id="265" r:id="rId19"/>
    <p:sldId id="266" r:id="rId20"/>
    <p:sldId id="267" r:id="rId21"/>
    <p:sldId id="284" r:id="rId22"/>
    <p:sldId id="268" r:id="rId23"/>
    <p:sldId id="269" r:id="rId24"/>
    <p:sldId id="271" r:id="rId25"/>
    <p:sldId id="270" r:id="rId26"/>
    <p:sldId id="279" r:id="rId2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EEB4"/>
    <a:srgbClr val="E5E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101" d="100"/>
          <a:sy n="101" d="100"/>
        </p:scale>
        <p:origin x="126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2C8009D-BFF1-4C20-A366-CE3E220AA7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266FBDA-3B1B-4ABA-BB02-1589EF29E4B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C23F8740-87E9-4843-95A6-C7F180C92C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B8D8E8FD-2E4C-4B5B-90A1-7FE1D3396BF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2B1CDDA3-1677-4743-BD69-EC3A71B33D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773EA5-C7BF-43B8-8F70-EC7BE98947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Viz restriktivní x deskriptivní přívlastek</a:t>
            </a:r>
          </a:p>
        </p:txBody>
      </p:sp>
      <p:sp>
        <p:nvSpPr>
          <p:cNvPr id="8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5C6DA9-2640-409A-A216-2E76015453FE}" type="slidenum">
              <a:rPr lang="cs-CZ" altLang="cs-CZ" smtClean="0">
                <a:latin typeface="Arial" panose="020B0604020202020204" pitchFamily="34" charset="0"/>
              </a:rPr>
              <a:pPr/>
              <a:t>4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Taky je tam flexe,, zájmena ji mají, komplementizéry nikoliv</a:t>
            </a:r>
          </a:p>
        </p:txBody>
      </p:sp>
      <p:sp>
        <p:nvSpPr>
          <p:cNvPr id="112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171269-12BF-45FB-9581-B2217A00EDB3}" type="slidenum">
              <a:rPr lang="cs-CZ" altLang="cs-CZ" smtClean="0">
                <a:latin typeface="Arial" panose="020B0604020202020204" pitchFamily="34" charset="0"/>
              </a:rPr>
              <a:pPr/>
              <a:t>6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Hovorovost, frase relativa eurpea: that, which, who, was, wer….</a:t>
            </a:r>
          </a:p>
        </p:txBody>
      </p:sp>
      <p:sp>
        <p:nvSpPr>
          <p:cNvPr id="133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A7B1660-84D5-4864-99B7-247656FB336E}" type="slidenum">
              <a:rPr lang="cs-CZ" altLang="cs-CZ" smtClean="0">
                <a:latin typeface="Arial" panose="020B0604020202020204" pitchFamily="34" charset="0"/>
              </a:rPr>
              <a:pPr/>
              <a:t>7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it-IT" smtClean="0">
                <a:latin typeface="Arial" panose="020B0604020202020204" pitchFamily="34" charset="0"/>
              </a:rPr>
              <a:t>nepravé / kvaziatributivní věty vztažné, mají formu věty přívlastkové, ale příslovečnou funkci: temporale, causale, finále - účelová, concessiva přípustková, ipotetica</a:t>
            </a:r>
          </a:p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A8CC189-8D44-4490-8CF7-900A33BBEAF0}" type="slidenum">
              <a:rPr lang="cs-CZ" altLang="cs-CZ" smtClean="0">
                <a:latin typeface="Arial" panose="020B0604020202020204" pitchFamily="34" charset="0"/>
              </a:rPr>
              <a:pPr/>
              <a:t>8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Contemporanea, anteriore, posteriore</a:t>
            </a: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47C0BD-6BC7-417D-8483-70F257DB6219}" type="slidenum">
              <a:rPr lang="cs-CZ" altLang="cs-CZ" smtClean="0">
                <a:latin typeface="Arial" panose="020B0604020202020204" pitchFamily="34" charset="0"/>
              </a:rPr>
              <a:pPr/>
              <a:t>11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>
              <a:buFontTx/>
              <a:buAutoNum type="alphaLcParenR"/>
            </a:pPr>
            <a:r>
              <a:rPr lang="cs-CZ" altLang="cs-CZ" smtClean="0">
                <a:latin typeface="Arial" panose="020B0604020202020204" pitchFamily="34" charset="0"/>
              </a:rPr>
              <a:t>Děj hlavní věty lokalizuje děj věty vedlejší / b ) děj vedlejší věty lokalizuje děj věty hlavní – a – spíš koordinace</a:t>
            </a:r>
          </a:p>
          <a:p>
            <a:pPr marL="228600" indent="-228600">
              <a:buFontTx/>
              <a:buAutoNum type="alphaLcParenR"/>
            </a:pPr>
            <a:r>
              <a:rPr lang="cs-CZ" altLang="cs-CZ" smtClean="0">
                <a:latin typeface="Arial" panose="020B0604020202020204" pitchFamily="34" charset="0"/>
              </a:rPr>
              <a:t>Nepravé věty odporovací – považuje se za souřadné souvětí, konfrontační poměr, kdežto spíše spojka souřadící (původem podřadící), zatímco hypotaktická, vymyvinula se z časové.</a:t>
            </a:r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3E7EDC-825D-4259-A5A1-E495B5179C98}" type="slidenum">
              <a:rPr lang="cs-CZ" altLang="cs-CZ" smtClean="0">
                <a:latin typeface="Arial" panose="020B0604020202020204" pitchFamily="34" charset="0"/>
              </a:rPr>
              <a:pPr/>
              <a:t>12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Cicero, v češtině renesance a baroko), předvětí vyjadřuje podmínku</a:t>
            </a: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F5598F-AE0B-4301-830E-3467029920E7}" type="slidenum">
              <a:rPr lang="cs-CZ" altLang="cs-CZ" smtClean="0">
                <a:latin typeface="Arial" panose="020B0604020202020204" pitchFamily="34" charset="0"/>
              </a:rPr>
              <a:pPr/>
              <a:t>15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přípustka</a:t>
            </a:r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BA3BE4-DA35-4374-8103-F79A8083CD7A}" type="slidenum">
              <a:rPr lang="cs-CZ" altLang="cs-CZ" smtClean="0">
                <a:latin typeface="Arial" panose="020B0604020202020204" pitchFamily="34" charset="0"/>
              </a:rPr>
              <a:pPr/>
              <a:t>22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Připsat do handoutu</a:t>
            </a: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A51F20-1F23-4B3B-8553-F332C322F36E}" type="slidenum">
              <a:rPr lang="cs-CZ" altLang="cs-CZ" smtClean="0">
                <a:latin typeface="Arial" panose="020B0604020202020204" pitchFamily="34" charset="0"/>
              </a:rPr>
              <a:pPr/>
              <a:t>23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cs-CZ" altLang="cs-CZ" noProof="0"/>
              <a:t>Klepnutím upravíte styl předlohy nadpisu.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altLang="cs-CZ" noProof="0"/>
              <a:t>Klepnutím upravíte styl předlohy podnadpisu.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DD2E75-75CB-4B69-BEFC-4AEF65B2EAB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1407C73-39F0-4108-8C2F-8B84B1AB60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33CA098-F250-41BB-B39B-E13D07029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DAE9F-0A34-4BFD-8008-4FDAF5F011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213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AAC47-86F2-4802-9FDB-805976EBEE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40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11498-5A43-4112-BFC6-249704FF68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069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09A73-C01A-462A-8CC1-FD083D4CE7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706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20DED-693F-489B-ACDF-98AD9B6C1C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394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1941B-D48F-4155-BDC1-0CCF13A82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609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2E96-2CDD-4A73-8BA4-1498FD3C93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49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2824A-0039-4BD6-B54A-B1FD1A8B19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165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3F667-0C9D-4130-9B0E-65442FC729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7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48C58-BF3E-4B38-A954-EBE828E1B2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6719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BB7AC-F218-47B6-9B19-0B6C92963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976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 předlohy nadpisu.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styly předlohy textu. </a:t>
            </a:r>
          </a:p>
          <a:p>
            <a:pPr lvl="1"/>
            <a:r>
              <a:rPr lang="cs-CZ" altLang="cs-CZ" smtClean="0"/>
              <a:t>Druhá úroveň 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  <a:p>
            <a:pPr lvl="4"/>
            <a:endParaRPr lang="cs-CZ" altLang="cs-CZ" smtClean="0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6E75CBA-AEB5-47FE-B681-73CF33A3EF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4764B1A9-2D26-4606-A36A-52AC754BDD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DA35B0E6-FA77-4F04-9D35-7593656D68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352FE0-9341-49E7-81FA-6D4FCFFFE0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2E82893-B470-433E-B1A5-5FAD3E48C5E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400" smtClean="0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97F6BC59-F0DD-43FF-A4CE-25438E46D1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700338" y="692150"/>
            <a:ext cx="6335712" cy="56896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cs-CZ" altLang="cs-CZ" sz="2700" dirty="0"/>
              <a:t>          </a:t>
            </a:r>
            <a:r>
              <a:rPr lang="cs-CZ" altLang="cs-CZ" sz="2700" b="1" dirty="0"/>
              <a:t>Syntax LS 6</a:t>
            </a:r>
            <a:endParaRPr lang="cs-CZ" altLang="cs-CZ" sz="2700" dirty="0"/>
          </a:p>
          <a:p>
            <a:pPr eaLnBrk="1" hangingPunct="1">
              <a:defRPr/>
            </a:pPr>
            <a:endParaRPr lang="cs-CZ" altLang="cs-CZ" sz="27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eaLnBrk="1" hangingPunct="1">
              <a:defRPr/>
            </a:pPr>
            <a:r>
              <a:rPr lang="cs-CZ" altLang="cs-CZ" sz="27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1. </a:t>
            </a:r>
            <a:r>
              <a:rPr lang="cs-CZ" altLang="cs-CZ" sz="27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Proposizioni</a:t>
            </a:r>
            <a:r>
              <a:rPr lang="cs-CZ" altLang="cs-CZ" sz="27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7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attributive</a:t>
            </a:r>
            <a:r>
              <a:rPr lang="cs-CZ" altLang="cs-CZ" sz="27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700" dirty="0"/>
              <a:t>(přívlastkové)</a:t>
            </a:r>
          </a:p>
          <a:p>
            <a:pPr eaLnBrk="1" hangingPunct="1">
              <a:defRPr/>
            </a:pPr>
            <a:endParaRPr lang="cs-CZ" altLang="cs-CZ" sz="2700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r>
              <a:rPr lang="cs-CZ" altLang="cs-CZ" sz="2700" dirty="0">
                <a:solidFill>
                  <a:srgbClr val="FFC000"/>
                </a:solidFill>
              </a:rPr>
              <a:t>2. </a:t>
            </a:r>
            <a:r>
              <a:rPr lang="cs-CZ" altLang="cs-CZ" sz="2700" dirty="0" err="1">
                <a:solidFill>
                  <a:srgbClr val="FFC000"/>
                </a:solidFill>
              </a:rPr>
              <a:t>Proposizioni</a:t>
            </a:r>
            <a:r>
              <a:rPr lang="cs-CZ" altLang="cs-CZ" sz="2700" dirty="0">
                <a:solidFill>
                  <a:srgbClr val="FFC000"/>
                </a:solidFill>
              </a:rPr>
              <a:t> </a:t>
            </a:r>
            <a:r>
              <a:rPr lang="cs-CZ" altLang="cs-CZ" sz="2700" dirty="0" err="1">
                <a:solidFill>
                  <a:srgbClr val="FFC000"/>
                </a:solidFill>
              </a:rPr>
              <a:t>extranucleari</a:t>
            </a:r>
            <a:endParaRPr lang="cs-CZ" altLang="cs-CZ" sz="2700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r>
              <a:rPr lang="cs-CZ" altLang="cs-CZ" sz="2700" dirty="0"/>
              <a:t>a) </a:t>
            </a:r>
            <a:r>
              <a:rPr lang="cs-CZ" altLang="cs-CZ" sz="2700" dirty="0" err="1"/>
              <a:t>Proposizioni</a:t>
            </a:r>
            <a:r>
              <a:rPr lang="cs-CZ" altLang="cs-CZ" sz="2700" dirty="0"/>
              <a:t> </a:t>
            </a:r>
            <a:r>
              <a:rPr lang="cs-CZ" altLang="cs-CZ" sz="2700" dirty="0" err="1"/>
              <a:t>temporali</a:t>
            </a:r>
            <a:r>
              <a:rPr lang="cs-CZ" altLang="cs-CZ" sz="2700" dirty="0"/>
              <a:t> (časové)</a:t>
            </a:r>
          </a:p>
          <a:p>
            <a:pPr eaLnBrk="1" hangingPunct="1">
              <a:defRPr/>
            </a:pPr>
            <a:r>
              <a:rPr lang="cs-CZ" altLang="cs-CZ" sz="2700" dirty="0"/>
              <a:t>b) </a:t>
            </a:r>
            <a:r>
              <a:rPr lang="cs-CZ" altLang="cs-CZ" sz="2700" dirty="0" err="1"/>
              <a:t>Proposizioni</a:t>
            </a:r>
            <a:r>
              <a:rPr lang="cs-CZ" altLang="cs-CZ" sz="2700" dirty="0"/>
              <a:t> </a:t>
            </a:r>
            <a:r>
              <a:rPr lang="cs-CZ" altLang="cs-CZ" sz="2700" dirty="0" err="1"/>
              <a:t>ipotetiche</a:t>
            </a:r>
            <a:r>
              <a:rPr lang="cs-CZ" altLang="cs-CZ" sz="2700" dirty="0"/>
              <a:t> (podmínkové)</a:t>
            </a:r>
          </a:p>
          <a:p>
            <a:pPr eaLnBrk="1" hangingPunct="1">
              <a:defRPr/>
            </a:pPr>
            <a:r>
              <a:rPr lang="cs-CZ" altLang="cs-CZ" sz="2700" dirty="0"/>
              <a:t>c) </a:t>
            </a:r>
            <a:r>
              <a:rPr lang="cs-CZ" altLang="cs-CZ" sz="2700" dirty="0" err="1"/>
              <a:t>Proposizioni</a:t>
            </a:r>
            <a:r>
              <a:rPr lang="cs-CZ" altLang="cs-CZ" sz="2700" dirty="0"/>
              <a:t> </a:t>
            </a:r>
            <a:r>
              <a:rPr lang="cs-CZ" altLang="cs-CZ" sz="2700" dirty="0" err="1"/>
              <a:t>concessive</a:t>
            </a:r>
            <a:r>
              <a:rPr lang="cs-CZ" altLang="cs-CZ" sz="2700" dirty="0"/>
              <a:t> (přípustkové)</a:t>
            </a:r>
          </a:p>
        </p:txBody>
      </p:sp>
      <p:pic>
        <p:nvPicPr>
          <p:cNvPr id="3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746B80-CDA5-47A6-B662-88C46CCAC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65175"/>
            <a:ext cx="5999162" cy="56165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Tradiční autoři ještě: 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- </a:t>
            </a:r>
            <a:r>
              <a:rPr lang="cs-CZ" altLang="cs-CZ" sz="2600" dirty="0" err="1"/>
              <a:t>modali</a:t>
            </a:r>
            <a:r>
              <a:rPr lang="cs-CZ" altLang="cs-CZ" sz="2600" dirty="0"/>
              <a:t> (způsobové)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- </a:t>
            </a:r>
            <a:r>
              <a:rPr lang="cs-CZ" altLang="cs-CZ" sz="2600" dirty="0" err="1"/>
              <a:t>strumentali</a:t>
            </a:r>
            <a:r>
              <a:rPr lang="cs-CZ" altLang="cs-CZ" sz="2600" dirty="0"/>
              <a:t> (prostředkové)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- </a:t>
            </a:r>
            <a:r>
              <a:rPr lang="cs-CZ" altLang="cs-CZ" sz="2600" dirty="0" err="1"/>
              <a:t>eccettuative</a:t>
            </a:r>
            <a:r>
              <a:rPr lang="cs-CZ" altLang="cs-CZ" sz="2600" dirty="0"/>
              <a:t> (výjimkové n. omezovací)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- </a:t>
            </a:r>
            <a:r>
              <a:rPr lang="cs-CZ" altLang="cs-CZ" sz="2600" dirty="0" err="1"/>
              <a:t>esclusive</a:t>
            </a:r>
            <a:r>
              <a:rPr lang="cs-CZ" altLang="cs-CZ" sz="2600" dirty="0"/>
              <a:t> (způsobové záporné n. výjimkové)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- </a:t>
            </a:r>
            <a:r>
              <a:rPr lang="cs-CZ" altLang="cs-CZ" sz="2600" dirty="0" err="1"/>
              <a:t>limitative</a:t>
            </a:r>
            <a:r>
              <a:rPr lang="cs-CZ" altLang="cs-CZ" sz="2600" dirty="0"/>
              <a:t> - </a:t>
            </a:r>
            <a:r>
              <a:rPr lang="cs-CZ" altLang="cs-CZ" sz="2600" dirty="0" err="1"/>
              <a:t>giudicative</a:t>
            </a:r>
            <a:r>
              <a:rPr lang="cs-CZ" altLang="cs-CZ" sz="2600" dirty="0"/>
              <a:t>(omezovací n. posuzovací)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- </a:t>
            </a:r>
            <a:r>
              <a:rPr lang="cs-CZ" altLang="cs-CZ" sz="2600" dirty="0" err="1"/>
              <a:t>avversative</a:t>
            </a:r>
            <a:r>
              <a:rPr lang="cs-CZ" altLang="cs-CZ" sz="2600" dirty="0"/>
              <a:t> (nepravé odporovací)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- </a:t>
            </a:r>
            <a:r>
              <a:rPr lang="cs-CZ" altLang="cs-CZ" sz="2600" dirty="0" err="1"/>
              <a:t>aggiuntive</a:t>
            </a:r>
            <a:r>
              <a:rPr lang="cs-CZ" altLang="cs-CZ" sz="2600" dirty="0"/>
              <a:t> (dodatkové)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- </a:t>
            </a:r>
            <a:r>
              <a:rPr lang="cs-CZ" altLang="cs-CZ" sz="2600" dirty="0" err="1"/>
              <a:t>locali</a:t>
            </a:r>
            <a:r>
              <a:rPr lang="cs-CZ" altLang="cs-CZ" sz="2600" dirty="0"/>
              <a:t> (</a:t>
            </a:r>
            <a:r>
              <a:rPr lang="cs-CZ" altLang="cs-CZ" sz="2600" dirty="0" err="1"/>
              <a:t>locative</a:t>
            </a:r>
            <a:r>
              <a:rPr lang="cs-CZ" altLang="cs-CZ" sz="2600" dirty="0"/>
              <a:t>, místní)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69D7281-4FC8-42FD-BA13-025D4D6BB1B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37C4A6F-0633-4364-A8F7-EA43D2C25C21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400" smtClean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7B3CAC7-8F7E-4BD6-8E42-C091CE8C2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692150"/>
            <a:ext cx="8604250" cy="61658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/>
              <a:t>           </a:t>
            </a:r>
            <a:r>
              <a:rPr lang="cs-CZ" altLang="cs-CZ" b="1" dirty="0">
                <a:solidFill>
                  <a:srgbClr val="FFC000"/>
                </a:solidFill>
              </a:rPr>
              <a:t>a) PROPOSIZIONI TEMPORALI</a:t>
            </a:r>
            <a:endParaRPr lang="cs-CZ" altLang="cs-CZ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Situují děj vět hlavní tím, že jej uvádějí do vztahu s nějakým jiným, referenčním dějem. Tento referenční děj může být: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 a) současný: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 </a:t>
            </a:r>
            <a:r>
              <a:rPr lang="cs-CZ" altLang="cs-CZ" sz="2500" i="1" u="sng" dirty="0" err="1">
                <a:solidFill>
                  <a:srgbClr val="FFC000"/>
                </a:solidFill>
              </a:rPr>
              <a:t>Mentre</a:t>
            </a:r>
            <a:r>
              <a:rPr lang="cs-CZ" altLang="cs-CZ" sz="2500" i="1" u="sng" dirty="0">
                <a:solidFill>
                  <a:srgbClr val="FFC000"/>
                </a:solidFill>
              </a:rPr>
              <a:t> </a:t>
            </a:r>
            <a:r>
              <a:rPr lang="cs-CZ" altLang="cs-CZ" sz="2500" i="1" u="sng" dirty="0" err="1">
                <a:solidFill>
                  <a:srgbClr val="FFC000"/>
                </a:solidFill>
              </a:rPr>
              <a:t>uscivo</a:t>
            </a:r>
            <a:r>
              <a:rPr lang="cs-CZ" altLang="cs-CZ" sz="2500" i="1" u="sng" dirty="0">
                <a:solidFill>
                  <a:srgbClr val="FFC000"/>
                </a:solidFill>
              </a:rPr>
              <a:t> di </a:t>
            </a:r>
            <a:r>
              <a:rPr lang="cs-CZ" altLang="cs-CZ" sz="2500" i="1" u="sng" dirty="0" err="1">
                <a:solidFill>
                  <a:srgbClr val="FFC000"/>
                </a:solidFill>
              </a:rPr>
              <a:t>casa</a:t>
            </a:r>
            <a:r>
              <a:rPr lang="cs-CZ" altLang="cs-CZ" sz="2500" i="1" dirty="0"/>
              <a:t>, mi sono </a:t>
            </a:r>
            <a:r>
              <a:rPr lang="cs-CZ" altLang="cs-CZ" sz="2500" i="1" dirty="0" err="1"/>
              <a:t>ricordato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della</a:t>
            </a:r>
            <a:r>
              <a:rPr lang="cs-CZ" altLang="cs-CZ" sz="2500" i="1" dirty="0"/>
              <a:t> sua </a:t>
            </a:r>
            <a:r>
              <a:rPr lang="cs-CZ" altLang="cs-CZ" sz="2500" i="1" dirty="0" err="1"/>
              <a:t>lettera</a:t>
            </a:r>
            <a:r>
              <a:rPr lang="cs-CZ" altLang="cs-CZ" sz="2500" i="1" dirty="0"/>
              <a:t>..</a:t>
            </a:r>
            <a:endParaRPr lang="cs-CZ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b)</a:t>
            </a:r>
            <a:r>
              <a:rPr lang="cs-CZ" altLang="cs-CZ" sz="2500" i="1" dirty="0"/>
              <a:t> </a:t>
            </a:r>
            <a:r>
              <a:rPr lang="cs-CZ" altLang="cs-CZ" sz="2500" dirty="0"/>
              <a:t>předčasný:</a:t>
            </a:r>
            <a:endParaRPr lang="cs-CZ" altLang="cs-CZ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u="sng" dirty="0" err="1">
                <a:solidFill>
                  <a:srgbClr val="FFB3B3"/>
                </a:solidFill>
              </a:rPr>
              <a:t>Dopo</a:t>
            </a:r>
            <a:r>
              <a:rPr lang="cs-CZ" altLang="cs-CZ" sz="2500" i="1" u="sng" dirty="0">
                <a:solidFill>
                  <a:srgbClr val="FFB3B3"/>
                </a:solidFill>
              </a:rPr>
              <a:t> che sono/</a:t>
            </a:r>
            <a:r>
              <a:rPr lang="cs-CZ" altLang="cs-CZ" sz="2500" i="1" u="sng" dirty="0" err="1">
                <a:solidFill>
                  <a:srgbClr val="FFB3B3"/>
                </a:solidFill>
              </a:rPr>
              <a:t>ero</a:t>
            </a:r>
            <a:r>
              <a:rPr lang="cs-CZ" altLang="cs-CZ" sz="2500" i="1" u="sng" dirty="0">
                <a:solidFill>
                  <a:srgbClr val="FFB3B3"/>
                </a:solidFill>
              </a:rPr>
              <a:t> </a:t>
            </a:r>
            <a:r>
              <a:rPr lang="cs-CZ" altLang="cs-CZ" sz="2500" i="1" u="sng" dirty="0" err="1">
                <a:solidFill>
                  <a:srgbClr val="FFB3B3"/>
                </a:solidFill>
              </a:rPr>
              <a:t>uscito</a:t>
            </a:r>
            <a:r>
              <a:rPr lang="cs-CZ" altLang="cs-CZ" sz="2500" i="1" u="sng" dirty="0">
                <a:solidFill>
                  <a:srgbClr val="FFB3B3"/>
                </a:solidFill>
              </a:rPr>
              <a:t> di </a:t>
            </a:r>
            <a:r>
              <a:rPr lang="cs-CZ" altLang="cs-CZ" sz="2500" i="1" u="sng" dirty="0" err="1">
                <a:solidFill>
                  <a:srgbClr val="FFB3B3"/>
                </a:solidFill>
              </a:rPr>
              <a:t>casa</a:t>
            </a:r>
            <a:r>
              <a:rPr lang="cs-CZ" altLang="cs-CZ" sz="2500" i="1" dirty="0"/>
              <a:t>, mi sono </a:t>
            </a:r>
            <a:r>
              <a:rPr lang="cs-CZ" altLang="cs-CZ" sz="2500" i="1" dirty="0" err="1"/>
              <a:t>ricordato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della</a:t>
            </a:r>
            <a:r>
              <a:rPr lang="cs-CZ" altLang="cs-CZ" sz="2500" i="1" dirty="0"/>
              <a:t> sua </a:t>
            </a:r>
            <a:r>
              <a:rPr lang="cs-CZ" altLang="cs-CZ" sz="2500" i="1" dirty="0" err="1"/>
              <a:t>lettera</a:t>
            </a:r>
            <a:r>
              <a:rPr lang="cs-CZ" altLang="cs-CZ" sz="2500" i="1" dirty="0"/>
              <a:t>.</a:t>
            </a:r>
            <a:endParaRPr lang="cs-CZ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c)</a:t>
            </a:r>
            <a:r>
              <a:rPr lang="cs-CZ" altLang="cs-CZ" sz="2500" i="1" dirty="0"/>
              <a:t> </a:t>
            </a:r>
            <a:r>
              <a:rPr lang="cs-CZ" altLang="cs-CZ" sz="2500" dirty="0"/>
              <a:t>následný:</a:t>
            </a:r>
            <a:endParaRPr lang="cs-CZ" altLang="cs-CZ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u="sng" dirty="0">
                <a:solidFill>
                  <a:srgbClr val="FFFF00"/>
                </a:solidFill>
              </a:rPr>
              <a:t>Prima di </a:t>
            </a:r>
            <a:r>
              <a:rPr lang="cs-CZ" altLang="cs-CZ" sz="2500" i="1" u="sng" dirty="0" err="1">
                <a:solidFill>
                  <a:srgbClr val="FFFF00"/>
                </a:solidFill>
              </a:rPr>
              <a:t>uscire</a:t>
            </a:r>
            <a:r>
              <a:rPr lang="cs-CZ" altLang="cs-CZ" sz="2500" i="1" u="sng" dirty="0">
                <a:solidFill>
                  <a:srgbClr val="FFFF00"/>
                </a:solidFill>
              </a:rPr>
              <a:t> di </a:t>
            </a:r>
            <a:r>
              <a:rPr lang="cs-CZ" altLang="cs-CZ" sz="2500" i="1" u="sng" dirty="0" err="1">
                <a:solidFill>
                  <a:srgbClr val="FFFF00"/>
                </a:solidFill>
              </a:rPr>
              <a:t>casa</a:t>
            </a:r>
            <a:r>
              <a:rPr lang="cs-CZ" altLang="cs-CZ" sz="2500" i="1" dirty="0"/>
              <a:t>, mi sono </a:t>
            </a:r>
            <a:r>
              <a:rPr lang="cs-CZ" altLang="cs-CZ" sz="2500" i="1" dirty="0" err="1"/>
              <a:t>ricordato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della</a:t>
            </a:r>
            <a:r>
              <a:rPr lang="cs-CZ" altLang="cs-CZ" sz="2500" i="1" dirty="0"/>
              <a:t> sua </a:t>
            </a:r>
            <a:r>
              <a:rPr lang="cs-CZ" altLang="cs-CZ" sz="2500" i="1" dirty="0" err="1"/>
              <a:t>lettera</a:t>
            </a:r>
            <a:r>
              <a:rPr lang="cs-CZ" altLang="cs-CZ" sz="2500" i="1" dirty="0"/>
              <a:t>.</a:t>
            </a:r>
            <a:endParaRPr lang="cs-CZ" altLang="cs-CZ" sz="25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b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sah 2">
            <a:extLst>
              <a:ext uri="{FF2B5EF4-FFF2-40B4-BE49-F238E27FC236}">
                <a16:creationId xmlns:a16="http://schemas.microsoft.com/office/drawing/2014/main" id="{0AD63A9D-898B-40B5-95DD-A27EB63D3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620713"/>
            <a:ext cx="8520112" cy="62372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rgbClr val="FFC000"/>
                </a:solidFill>
              </a:rPr>
              <a:t>Děj současný: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  <a:r>
              <a:rPr lang="cs-CZ" altLang="cs-CZ" sz="2400" i="1" dirty="0" err="1"/>
              <a:t>quando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mentre</a:t>
            </a:r>
            <a:r>
              <a:rPr lang="cs-CZ" altLang="cs-CZ" sz="2400" i="1" dirty="0"/>
              <a:t>, che, al tempo in cui, </a:t>
            </a:r>
            <a:r>
              <a:rPr lang="cs-CZ" altLang="cs-CZ" sz="2400" i="1" dirty="0" err="1"/>
              <a:t>nel</a:t>
            </a:r>
            <a:r>
              <a:rPr lang="cs-CZ" altLang="cs-CZ" sz="2400" i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 err="1"/>
              <a:t>momento</a:t>
            </a:r>
            <a:r>
              <a:rPr lang="cs-CZ" altLang="cs-CZ" sz="2400" i="1" dirty="0"/>
              <a:t> che, </a:t>
            </a:r>
            <a:r>
              <a:rPr lang="cs-CZ" altLang="cs-CZ" sz="2400" i="1" dirty="0" err="1"/>
              <a:t>allorché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nel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frattempo</a:t>
            </a:r>
            <a:r>
              <a:rPr lang="cs-CZ" altLang="cs-CZ" sz="2400" i="1" dirty="0"/>
              <a:t> che, </a:t>
            </a:r>
            <a:r>
              <a:rPr lang="cs-CZ" altLang="cs-CZ" sz="2400" i="1" dirty="0" err="1"/>
              <a:t>intanto</a:t>
            </a:r>
            <a:r>
              <a:rPr lang="cs-CZ" altLang="cs-CZ" sz="2400" i="1" dirty="0"/>
              <a:t> che atd.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u="sng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rgbClr val="FFC000"/>
                </a:solidFill>
              </a:rPr>
              <a:t>	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Quando</a:t>
            </a:r>
            <a:r>
              <a:rPr lang="cs-CZ" altLang="cs-CZ" sz="2400" i="1" u="sng" dirty="0">
                <a:solidFill>
                  <a:srgbClr val="FFC000"/>
                </a:solidFill>
              </a:rPr>
              <a:t>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stava</a:t>
            </a:r>
            <a:r>
              <a:rPr lang="cs-CZ" altLang="cs-CZ" sz="2400" i="1" u="sng" dirty="0">
                <a:solidFill>
                  <a:srgbClr val="FFC000"/>
                </a:solidFill>
              </a:rPr>
              <a:t>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uscendo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incon</a:t>
            </a:r>
            <a:r>
              <a:rPr lang="it-IT" altLang="cs-CZ" sz="2400" i="1" dirty="0" err="1"/>
              <a:t>trò</a:t>
            </a:r>
            <a:r>
              <a:rPr lang="it-IT" altLang="cs-CZ" sz="2400" i="1" dirty="0"/>
              <a:t> Giovanni. </a:t>
            </a: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	</a:t>
            </a:r>
            <a:r>
              <a:rPr lang="it-IT" altLang="cs-CZ" sz="2400" i="1" dirty="0"/>
              <a:t>Sono uscito </a:t>
            </a:r>
            <a:r>
              <a:rPr lang="it-IT" altLang="cs-CZ" sz="2400" i="1" u="sng" dirty="0">
                <a:solidFill>
                  <a:srgbClr val="FFC000"/>
                </a:solidFill>
              </a:rPr>
              <a:t>che </a:t>
            </a:r>
            <a:r>
              <a:rPr lang="it-IT" altLang="cs-CZ" sz="2400" i="1" u="sng" dirty="0" err="1">
                <a:solidFill>
                  <a:srgbClr val="FFC000"/>
                </a:solidFill>
              </a:rPr>
              <a:t>pi</a:t>
            </a:r>
            <a:r>
              <a:rPr lang="cs-CZ" altLang="cs-CZ" sz="2400" i="1" u="sng" dirty="0">
                <a:solidFill>
                  <a:srgbClr val="FFC000"/>
                </a:solidFill>
              </a:rPr>
              <a:t>o</a:t>
            </a:r>
            <a:r>
              <a:rPr lang="it-IT" altLang="cs-CZ" sz="2400" i="1" u="sng" dirty="0" err="1">
                <a:solidFill>
                  <a:srgbClr val="FFC000"/>
                </a:solidFill>
              </a:rPr>
              <a:t>veva</a:t>
            </a:r>
            <a:r>
              <a:rPr lang="it-IT" altLang="cs-CZ" sz="2400" i="1" dirty="0"/>
              <a:t>. </a:t>
            </a: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rgbClr val="FFC000"/>
                </a:solidFill>
              </a:rPr>
              <a:t>	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Uscendo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incontrò</a:t>
            </a:r>
            <a:r>
              <a:rPr lang="cs-CZ" altLang="cs-CZ" sz="2400" i="1" dirty="0"/>
              <a:t> Giovanni.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	Anna,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all’udirlo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trasse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un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sospiro</a:t>
            </a:r>
            <a:r>
              <a:rPr lang="cs-CZ" altLang="cs-CZ" sz="2400" i="1" dirty="0"/>
              <a:t>.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	Anna,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nel</a:t>
            </a:r>
            <a:r>
              <a:rPr lang="cs-CZ" altLang="cs-CZ" sz="2400" i="1" u="sng" dirty="0">
                <a:solidFill>
                  <a:srgbClr val="FFC000"/>
                </a:solidFill>
              </a:rPr>
              <a:t>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guardarlo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trasse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un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sospiro</a:t>
            </a:r>
            <a:r>
              <a:rPr lang="cs-CZ" altLang="cs-CZ" sz="2400" i="1" dirty="0"/>
              <a:t>.</a:t>
            </a:r>
            <a:r>
              <a:rPr lang="cs-CZ" altLang="cs-CZ" sz="2400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Maria è </a:t>
            </a:r>
            <a:r>
              <a:rPr lang="cs-CZ" altLang="cs-CZ" sz="2400" i="1" dirty="0" err="1"/>
              <a:t>andata</a:t>
            </a:r>
            <a:r>
              <a:rPr lang="cs-CZ" altLang="cs-CZ" sz="2400" i="1" dirty="0"/>
              <a:t> in </a:t>
            </a:r>
            <a:r>
              <a:rPr lang="cs-CZ" altLang="cs-CZ" sz="2400" i="1" dirty="0" err="1"/>
              <a:t>Brasile</a:t>
            </a:r>
            <a:r>
              <a:rPr lang="cs-CZ" altLang="cs-CZ" sz="2400" i="1" dirty="0"/>
              <a:t>,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mentre</a:t>
            </a:r>
            <a:r>
              <a:rPr lang="cs-CZ" altLang="cs-CZ" sz="2400" i="1" u="sng" dirty="0">
                <a:solidFill>
                  <a:srgbClr val="FFC000"/>
                </a:solidFill>
              </a:rPr>
              <a:t> /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quando</a:t>
            </a:r>
            <a:r>
              <a:rPr lang="cs-CZ" altLang="cs-CZ" sz="2400" i="1" u="sng" dirty="0">
                <a:solidFill>
                  <a:srgbClr val="FFC000"/>
                </a:solidFill>
              </a:rPr>
              <a:t> i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suoi</a:t>
            </a:r>
            <a:r>
              <a:rPr lang="cs-CZ" altLang="cs-CZ" sz="2400" i="1" u="sng" dirty="0">
                <a:solidFill>
                  <a:srgbClr val="FFC000"/>
                </a:solidFill>
              </a:rPr>
              <a:t>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volevano</a:t>
            </a:r>
            <a:r>
              <a:rPr lang="cs-CZ" altLang="cs-CZ" sz="2400" i="1" u="sng" dirty="0">
                <a:solidFill>
                  <a:srgbClr val="FFC00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400" i="1" u="sng" dirty="0">
                <a:solidFill>
                  <a:srgbClr val="FFC000"/>
                </a:solidFill>
              </a:rPr>
              <a:t>che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restasse</a:t>
            </a:r>
            <a:r>
              <a:rPr lang="cs-CZ" altLang="cs-CZ" sz="2400" i="1" u="sng" dirty="0">
                <a:solidFill>
                  <a:srgbClr val="FFC000"/>
                </a:solidFill>
              </a:rPr>
              <a:t> a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casa</a:t>
            </a:r>
            <a:r>
              <a:rPr lang="cs-CZ" altLang="cs-CZ" sz="2400" i="1" u="sng" dirty="0">
                <a:solidFill>
                  <a:srgbClr val="FFC000"/>
                </a:solidFill>
              </a:rPr>
              <a:t> a </a:t>
            </a:r>
            <a:r>
              <a:rPr lang="cs-CZ" altLang="cs-CZ" sz="2400" i="1" u="sng" dirty="0" err="1">
                <a:solidFill>
                  <a:srgbClr val="FFC000"/>
                </a:solidFill>
              </a:rPr>
              <a:t>studiare</a:t>
            </a:r>
            <a:r>
              <a:rPr lang="cs-CZ" altLang="cs-CZ" sz="2400" i="1" dirty="0">
                <a:solidFill>
                  <a:srgbClr val="FFC000"/>
                </a:solidFill>
              </a:rPr>
              <a:t>.  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                                           - </a:t>
            </a:r>
            <a:r>
              <a:rPr lang="cs-CZ" altLang="cs-CZ" sz="2400" dirty="0"/>
              <a:t>srov. nepravé věty odporovací.</a:t>
            </a:r>
          </a:p>
          <a:p>
            <a:pPr>
              <a:defRPr/>
            </a:pPr>
            <a:endParaRPr lang="it-IT" altLang="it-IT" dirty="0"/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E56486C-A5AE-4DB4-A84B-F7C00ABAFB4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1EE45E1-5713-4823-9048-EDA2AE09E26B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400" smtClean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F2B543B-4E1E-4156-BE09-D80F01BC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476250"/>
            <a:ext cx="8159750" cy="63817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b="1" dirty="0"/>
              <a:t>                      </a:t>
            </a:r>
            <a:r>
              <a:rPr lang="cs-CZ" altLang="cs-CZ" sz="2500" b="1" dirty="0">
                <a:solidFill>
                  <a:srgbClr val="FFFF59"/>
                </a:solidFill>
              </a:rPr>
              <a:t>Děj předčasný</a:t>
            </a:r>
            <a:r>
              <a:rPr lang="cs-CZ" altLang="cs-CZ" sz="2500" dirty="0">
                <a:solidFill>
                  <a:srgbClr val="FFFF59"/>
                </a:solidFill>
              </a:rPr>
              <a:t>:</a:t>
            </a:r>
            <a:endParaRPr lang="it-IT" altLang="cs-CZ" sz="2500" i="1" dirty="0">
              <a:solidFill>
                <a:srgbClr val="FFFF59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   </a:t>
            </a:r>
            <a:r>
              <a:rPr lang="cs-CZ" altLang="cs-CZ" sz="2500" i="1" dirty="0" err="1"/>
              <a:t>dopo</a:t>
            </a:r>
            <a:r>
              <a:rPr lang="cs-CZ" altLang="cs-CZ" sz="2500" i="1" dirty="0"/>
              <a:t> che, una volta, </a:t>
            </a:r>
            <a:r>
              <a:rPr lang="cs-CZ" altLang="cs-CZ" sz="2500" i="1" dirty="0" err="1"/>
              <a:t>appena</a:t>
            </a:r>
            <a:r>
              <a:rPr lang="cs-CZ" altLang="cs-CZ" sz="2500" i="1" dirty="0"/>
              <a:t>, </a:t>
            </a:r>
            <a:r>
              <a:rPr lang="cs-CZ" altLang="cs-CZ" sz="2500" i="1" dirty="0" err="1"/>
              <a:t>allorché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come</a:t>
            </a:r>
            <a:r>
              <a:rPr lang="cs-CZ" altLang="cs-CZ" sz="2500" i="1" dirty="0"/>
              <a:t> …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Ci metteremo a tavola </a:t>
            </a:r>
            <a:r>
              <a:rPr lang="it-IT" altLang="cs-CZ" sz="2500" i="1" u="sng" dirty="0">
                <a:solidFill>
                  <a:srgbClr val="FFFF59"/>
                </a:solidFill>
              </a:rPr>
              <a:t>dopo che arriverà / sarà </a:t>
            </a:r>
            <a:r>
              <a:rPr lang="it-IT" altLang="cs-CZ" sz="2500" i="1" u="sng" dirty="0">
                <a:solidFill>
                  <a:schemeClr val="tx2">
                    <a:lumMod val="75000"/>
                  </a:schemeClr>
                </a:solidFill>
              </a:rPr>
              <a:t>arrivato</a:t>
            </a:r>
            <a:r>
              <a:rPr lang="it-IT" altLang="cs-CZ" sz="2500" i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cs-CZ" altLang="cs-CZ" sz="2500" i="1" dirty="0"/>
              <a:t> </a:t>
            </a:r>
            <a:endParaRPr lang="it-IT" altLang="cs-CZ" sz="25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u="sng" dirty="0">
                <a:solidFill>
                  <a:srgbClr val="FFFF59"/>
                </a:solidFill>
              </a:rPr>
              <a:t>Dopo che aveva letto </a:t>
            </a:r>
            <a:r>
              <a:rPr lang="it-IT" altLang="cs-CZ" sz="2500" i="1" u="sng" dirty="0"/>
              <a:t>(*leggeva) quel libro</a:t>
            </a:r>
            <a:r>
              <a:rPr lang="it-IT" altLang="cs-CZ" sz="2500" i="1" dirty="0"/>
              <a:t>, tutti lo guardavano con occhi diversi. </a:t>
            </a:r>
            <a:r>
              <a:rPr lang="cs-CZ" altLang="cs-CZ" sz="2500" dirty="0"/>
              <a:t>(= </a:t>
            </a:r>
            <a:r>
              <a:rPr lang="cs-CZ" altLang="cs-CZ" sz="2500" dirty="0" err="1"/>
              <a:t>aspetto</a:t>
            </a:r>
            <a:r>
              <a:rPr lang="cs-CZ" altLang="cs-CZ" sz="2500" dirty="0"/>
              <a:t> </a:t>
            </a:r>
            <a:r>
              <a:rPr lang="cs-CZ" altLang="cs-CZ" sz="2500" dirty="0" err="1"/>
              <a:t>perfettivo</a:t>
            </a:r>
            <a:r>
              <a:rPr lang="cs-CZ" altLang="cs-CZ" sz="2500" dirty="0"/>
              <a:t>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u="sng" dirty="0">
                <a:solidFill>
                  <a:srgbClr val="FFFF59"/>
                </a:solidFill>
              </a:rPr>
              <a:t>Dopo aver letto quel libro...</a:t>
            </a:r>
            <a:r>
              <a:rPr lang="it-IT" altLang="cs-CZ" sz="2500" i="1" dirty="0">
                <a:solidFill>
                  <a:srgbClr val="FFFF59"/>
                </a:solidFill>
              </a:rPr>
              <a:t> </a:t>
            </a:r>
            <a:endParaRPr lang="cs-CZ" altLang="cs-CZ" sz="2500" i="1" dirty="0">
              <a:solidFill>
                <a:srgbClr val="FFFF59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u="sng" dirty="0">
                <a:solidFill>
                  <a:srgbClr val="FFFF59"/>
                </a:solidFill>
              </a:rPr>
              <a:t>Una volta uscito</a:t>
            </a:r>
            <a:r>
              <a:rPr lang="it-IT" altLang="cs-CZ" sz="2500" dirty="0"/>
              <a:t>, </a:t>
            </a:r>
            <a:r>
              <a:rPr lang="cs-CZ" altLang="cs-CZ" sz="2500" dirty="0" err="1"/>
              <a:t>incon</a:t>
            </a:r>
            <a:r>
              <a:rPr lang="it-IT" altLang="cs-CZ" sz="2500" dirty="0" err="1"/>
              <a:t>trò</a:t>
            </a:r>
            <a:r>
              <a:rPr lang="it-IT" altLang="cs-CZ" sz="2500" dirty="0"/>
              <a:t> Giovanni. </a:t>
            </a: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u="sng" dirty="0">
                <a:solidFill>
                  <a:srgbClr val="FFFF59"/>
                </a:solidFill>
              </a:rPr>
              <a:t>Appena /Allorché / Come uscì</a:t>
            </a:r>
            <a:r>
              <a:rPr lang="it-IT" altLang="cs-CZ" sz="2500" i="1" dirty="0"/>
              <a:t>, cominciò a piovere.</a:t>
            </a:r>
            <a:endParaRPr lang="it-IT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dirty="0"/>
              <a:t>(stile elevato)</a:t>
            </a:r>
            <a:r>
              <a:rPr lang="cs-CZ" altLang="cs-CZ" sz="2500" dirty="0"/>
              <a:t>:</a:t>
            </a:r>
            <a:endParaRPr lang="it-IT" altLang="cs-CZ" sz="25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u="sng" dirty="0">
                <a:solidFill>
                  <a:srgbClr val="FFFF59"/>
                </a:solidFill>
              </a:rPr>
              <a:t>Cenato che ebbero</a:t>
            </a:r>
            <a:r>
              <a:rPr lang="it-IT" altLang="cs-CZ" sz="2500" i="1" dirty="0"/>
              <a:t>, si ritirarono nelle loro stanze.</a:t>
            </a:r>
            <a:endParaRPr lang="cs-CZ" altLang="cs-CZ" sz="25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69A1C8-3DD9-4FBF-BCD5-CB8AFB63885D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400" smtClean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7398FD3-232C-4535-90DE-B54D42491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9113" y="836613"/>
            <a:ext cx="6084887" cy="5761037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B3B3"/>
                </a:solidFill>
              </a:rPr>
              <a:t>         </a:t>
            </a:r>
            <a:r>
              <a:rPr lang="it-IT" altLang="cs-CZ" sz="2600" b="1" dirty="0">
                <a:solidFill>
                  <a:srgbClr val="FFB3B3"/>
                </a:solidFill>
              </a:rPr>
              <a:t>D</a:t>
            </a:r>
            <a:r>
              <a:rPr lang="cs-CZ" altLang="cs-CZ" sz="2600" b="1" dirty="0" err="1">
                <a:solidFill>
                  <a:srgbClr val="FFB3B3"/>
                </a:solidFill>
              </a:rPr>
              <a:t>ěj</a:t>
            </a:r>
            <a:r>
              <a:rPr lang="cs-CZ" altLang="cs-CZ" sz="2600" b="1" dirty="0">
                <a:solidFill>
                  <a:srgbClr val="FFB3B3"/>
                </a:solidFill>
              </a:rPr>
              <a:t> následný: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600" b="1" i="1" dirty="0">
                <a:solidFill>
                  <a:srgbClr val="FFB3B3"/>
                </a:solidFill>
              </a:rPr>
              <a:t>   </a:t>
            </a:r>
            <a:r>
              <a:rPr lang="cs-CZ" altLang="cs-CZ" sz="2600" b="1" i="1" dirty="0"/>
              <a:t>prima che </a:t>
            </a:r>
            <a:r>
              <a:rPr lang="cs-CZ" altLang="cs-CZ" sz="2600" b="1" i="1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cs-CZ" altLang="cs-CZ" sz="2600" b="1" i="1" dirty="0" err="1">
                <a:solidFill>
                  <a:schemeClr val="tx2">
                    <a:lumMod val="75000"/>
                  </a:schemeClr>
                </a:solidFill>
              </a:rPr>
              <a:t>konjuktiv</a:t>
            </a:r>
            <a:r>
              <a:rPr lang="cs-CZ" altLang="cs-CZ" sz="2600" b="1" i="1" dirty="0">
                <a:solidFill>
                  <a:schemeClr val="tx2">
                    <a:lumMod val="75000"/>
                  </a:schemeClr>
                </a:solidFill>
              </a:rPr>
              <a:t>!/, </a:t>
            </a:r>
            <a:r>
              <a:rPr lang="cs-CZ" altLang="cs-CZ" sz="2600" b="1" i="1" dirty="0"/>
              <a:t>prima di… </a:t>
            </a:r>
            <a:endParaRPr lang="it-IT" altLang="cs-CZ" sz="2600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600" i="1" u="sng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600" i="1" u="sng" dirty="0">
                <a:solidFill>
                  <a:srgbClr val="FFB3B3"/>
                </a:solidFill>
              </a:rPr>
              <a:t>Prima che </a:t>
            </a:r>
            <a:r>
              <a:rPr lang="it-IT" altLang="cs-CZ" sz="2600" i="1" u="sng" dirty="0" err="1">
                <a:solidFill>
                  <a:srgbClr val="FFB3B3"/>
                </a:solidFill>
              </a:rPr>
              <a:t>uscissero</a:t>
            </a:r>
            <a:r>
              <a:rPr lang="it-IT" altLang="cs-CZ" sz="2600" i="1" dirty="0" err="1"/>
              <a:t>,Giovanni</a:t>
            </a:r>
            <a:r>
              <a:rPr lang="it-IT" altLang="cs-CZ" sz="2600" i="1" dirty="0"/>
              <a:t> li avvisò del pericolo. </a:t>
            </a:r>
            <a:endParaRPr lang="cs-CZ" altLang="cs-CZ" sz="26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6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600" i="1" dirty="0"/>
              <a:t>L’hanno visto </a:t>
            </a:r>
            <a:r>
              <a:rPr lang="it-IT" altLang="cs-CZ" sz="2600" i="1" u="sng" dirty="0">
                <a:solidFill>
                  <a:srgbClr val="FFB3B3"/>
                </a:solidFill>
              </a:rPr>
              <a:t>prima di uscire</a:t>
            </a:r>
            <a:r>
              <a:rPr lang="it-IT" altLang="cs-CZ" sz="2600" i="1" dirty="0"/>
              <a:t>. </a:t>
            </a:r>
            <a:endParaRPr lang="cs-CZ" altLang="cs-CZ" sz="26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77C533-752D-4B89-8271-AAA8A2F35F27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400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520112" cy="431800"/>
          </a:xfrm>
        </p:spPr>
        <p:txBody>
          <a:bodyPr/>
          <a:lstStyle/>
          <a:p>
            <a:pPr algn="ctr" eaLnBrk="1" hangingPunct="1"/>
            <a:r>
              <a:rPr lang="cs-CZ" altLang="cs-CZ" sz="3200" smtClean="0">
                <a:solidFill>
                  <a:srgbClr val="FFC000"/>
                </a:solidFill>
              </a:rPr>
              <a:t>2</a:t>
            </a:r>
            <a:r>
              <a:rPr lang="it-IT" altLang="cs-CZ" sz="3200" smtClean="0">
                <a:solidFill>
                  <a:srgbClr val="FFC000"/>
                </a:solidFill>
              </a:rPr>
              <a:t>. PROPOSIZIONI IPOTETICHE</a:t>
            </a:r>
            <a:r>
              <a:rPr lang="cs-CZ" altLang="cs-CZ" sz="3200" smtClean="0">
                <a:solidFill>
                  <a:srgbClr val="FFC000"/>
                </a:solidFill>
              </a:rPr>
              <a:t> (condizionali) 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74E0DA5-F25F-43F9-B65B-5372CE68E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692150"/>
            <a:ext cx="8591550" cy="61658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(srov. S&amp;V, s. 276nn.)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podmínkové souvětí = </a:t>
            </a:r>
            <a:r>
              <a:rPr lang="cs-CZ" altLang="cs-CZ" sz="2400" dirty="0" err="1"/>
              <a:t>il</a:t>
            </a:r>
            <a:r>
              <a:rPr lang="cs-CZ" altLang="cs-CZ" sz="2400" dirty="0"/>
              <a:t> periodo </a:t>
            </a:r>
            <a:r>
              <a:rPr lang="cs-CZ" altLang="cs-CZ" sz="2400" dirty="0" err="1"/>
              <a:t>ipotetico</a:t>
            </a: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                    </a:t>
            </a:r>
            <a:r>
              <a:rPr lang="it-IT" altLang="cs-CZ" sz="2400" i="1" dirty="0"/>
              <a:t>Se non studi,     sarai bo</a:t>
            </a:r>
            <a:r>
              <a:rPr lang="cs-CZ" altLang="cs-CZ" sz="2400" i="1" dirty="0"/>
              <a:t>c</a:t>
            </a:r>
            <a:r>
              <a:rPr lang="it-IT" altLang="cs-CZ" sz="2400" i="1" dirty="0"/>
              <a:t>ciato.</a:t>
            </a:r>
            <a:endParaRPr lang="it-IT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              </a:t>
            </a:r>
            <a:r>
              <a:rPr lang="cs-CZ" altLang="cs-CZ" sz="2400" b="1" dirty="0"/>
              <a:t>p</a:t>
            </a:r>
            <a:r>
              <a:rPr lang="it-IT" altLang="cs-CZ" sz="2400" b="1" dirty="0" err="1"/>
              <a:t>r</a:t>
            </a:r>
            <a:r>
              <a:rPr lang="it-IT" altLang="cs-CZ" sz="2400" b="1" i="1" dirty="0" err="1"/>
              <a:t>o</a:t>
            </a:r>
            <a:r>
              <a:rPr lang="it-IT" altLang="cs-CZ" sz="2400" b="1" dirty="0" err="1"/>
              <a:t>tasi</a:t>
            </a:r>
            <a:r>
              <a:rPr lang="it-IT" altLang="cs-CZ" sz="2400" b="1" dirty="0"/>
              <a:t>               ap</a:t>
            </a:r>
            <a:r>
              <a:rPr lang="it-IT" altLang="cs-CZ" sz="2400" b="1" i="1" dirty="0"/>
              <a:t>o</a:t>
            </a:r>
            <a:r>
              <a:rPr lang="it-IT" altLang="cs-CZ" sz="2400" b="1" dirty="0"/>
              <a:t>dosi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obsah podmiňující x podmíněný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Pojmy </a:t>
            </a:r>
            <a:r>
              <a:rPr lang="it-IT" altLang="cs-CZ" sz="2400" dirty="0" err="1"/>
              <a:t>protaze</a:t>
            </a:r>
            <a:r>
              <a:rPr lang="it-IT" altLang="cs-CZ" sz="2400" dirty="0"/>
              <a:t> a </a:t>
            </a:r>
            <a:r>
              <a:rPr lang="it-IT" altLang="cs-CZ" sz="2400" dirty="0" err="1"/>
              <a:t>apodoze</a:t>
            </a:r>
            <a:r>
              <a:rPr lang="it-IT" altLang="cs-CZ" sz="2400" dirty="0"/>
              <a:t> </a:t>
            </a:r>
            <a:r>
              <a:rPr lang="cs-CZ" altLang="cs-CZ" sz="2400" dirty="0"/>
              <a:t>vycházejí z pojmů pro části větné </a:t>
            </a:r>
            <a:r>
              <a:rPr lang="cs-CZ" altLang="cs-CZ" sz="2400" dirty="0">
                <a:solidFill>
                  <a:srgbClr val="FFC000"/>
                </a:solidFill>
              </a:rPr>
              <a:t>periody (složité archaické souvětí)</a:t>
            </a:r>
            <a:r>
              <a:rPr lang="cs-CZ" altLang="cs-CZ" sz="2400" dirty="0"/>
              <a:t>: </a:t>
            </a:r>
            <a:r>
              <a:rPr lang="cs-CZ" alt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předvět</a:t>
            </a:r>
            <a:r>
              <a:rPr lang="cs-CZ" altLang="cs-CZ" sz="2400" dirty="0"/>
              <a:t>í (</a:t>
            </a:r>
            <a:r>
              <a:rPr lang="cs-CZ" altLang="cs-CZ" sz="2400" i="1" dirty="0" err="1"/>
              <a:t>protasis</a:t>
            </a:r>
            <a:r>
              <a:rPr lang="cs-CZ" altLang="cs-CZ" sz="2400" dirty="0"/>
              <a:t>) a </a:t>
            </a:r>
            <a:r>
              <a:rPr lang="cs-CZ" altLang="cs-CZ" sz="2400" dirty="0">
                <a:solidFill>
                  <a:srgbClr val="FFFF00"/>
                </a:solidFill>
              </a:rPr>
              <a:t>závětí</a:t>
            </a:r>
            <a:r>
              <a:rPr lang="cs-CZ" altLang="cs-CZ" sz="2400" dirty="0"/>
              <a:t> (</a:t>
            </a:r>
            <a:r>
              <a:rPr lang="cs-CZ" altLang="cs-CZ" sz="2400" i="1" dirty="0" err="1"/>
              <a:t>apodosis</a:t>
            </a:r>
            <a:r>
              <a:rPr lang="cs-CZ" altLang="cs-CZ" sz="2400" dirty="0"/>
              <a:t>) </a:t>
            </a:r>
            <a:endParaRPr lang="cs-CZ" altLang="cs-CZ" sz="24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By kdo nad propastí stál, jestliže ve tmách jest a toho nevidí, neleká se  </a:t>
            </a:r>
            <a:r>
              <a:rPr lang="cs-CZ" altLang="cs-CZ" sz="2400" i="1" dirty="0"/>
              <a:t>:   </a:t>
            </a:r>
            <a:r>
              <a:rPr lang="cs-CZ" altLang="cs-CZ" sz="2400" i="1" dirty="0">
                <a:solidFill>
                  <a:srgbClr val="FFFF00"/>
                </a:solidFill>
              </a:rPr>
              <a:t>tak kdo neřádů pokolení lidského sžírajících neznamená, nemá proti čemu horliti, nad čím se </a:t>
            </a:r>
            <a:r>
              <a:rPr lang="cs-CZ" altLang="cs-CZ" sz="2400" i="1" dirty="0" err="1">
                <a:solidFill>
                  <a:srgbClr val="FFFF00"/>
                </a:solidFill>
              </a:rPr>
              <a:t>trápitį</a:t>
            </a:r>
            <a:r>
              <a:rPr lang="cs-CZ" altLang="cs-CZ" sz="2400" dirty="0">
                <a:solidFill>
                  <a:srgbClr val="FFFF00"/>
                </a:solidFill>
              </a:rPr>
              <a:t>      </a:t>
            </a:r>
            <a:r>
              <a:rPr lang="cs-CZ" altLang="cs-CZ" sz="2400" dirty="0"/>
              <a:t>  (Komenský).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F44F04C-5D37-41F0-8C71-2C3E5F634F6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40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908050"/>
            <a:ext cx="8304213" cy="55657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>
                <a:solidFill>
                  <a:srgbClr val="FFC000"/>
                </a:solidFill>
              </a:rPr>
              <a:t>a) Il periodo ipotetico della realtà </a:t>
            </a:r>
            <a:r>
              <a:rPr lang="cs-CZ" altLang="cs-CZ" sz="2500" smtClean="0"/>
              <a:t>(della possibile verità: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podmínka reálná), děj pravděpodobný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- indikativ, futurum i prézens, v č. </a:t>
            </a:r>
            <a:r>
              <a:rPr lang="cs-CZ" altLang="cs-CZ" sz="2500" b="1" smtClean="0">
                <a:solidFill>
                  <a:srgbClr val="FFC000"/>
                </a:solidFill>
              </a:rPr>
              <a:t>když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i="1" u="sng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i="1" u="sng" smtClean="0">
                <a:solidFill>
                  <a:srgbClr val="FFC000"/>
                </a:solidFill>
              </a:rPr>
              <a:t>Se domani piove / pioverà</a:t>
            </a:r>
            <a:r>
              <a:rPr lang="it-IT" altLang="cs-CZ" sz="2500" i="1" smtClean="0"/>
              <a:t>, non vado / non andrò in montagna.</a:t>
            </a:r>
            <a:endParaRPr lang="it-IT" altLang="cs-CZ" sz="2500" i="1" u="sng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i="1" u="sng" smtClean="0">
                <a:solidFill>
                  <a:srgbClr val="FFC000"/>
                </a:solidFill>
              </a:rPr>
              <a:t>Se hai fretta</a:t>
            </a:r>
            <a:r>
              <a:rPr lang="it-IT" altLang="cs-CZ" sz="2500" i="1" u="sng" smtClean="0"/>
              <a:t>,</a:t>
            </a:r>
            <a:r>
              <a:rPr lang="it-IT" altLang="cs-CZ" sz="2500" i="1" smtClean="0"/>
              <a:t> prendi il tassì.</a:t>
            </a:r>
            <a:endParaRPr lang="it-IT" altLang="cs-CZ" sz="25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smtClean="0"/>
              <a:t>x v mi</a:t>
            </a:r>
            <a:r>
              <a:rPr lang="cs-CZ" altLang="cs-CZ" sz="2500" smtClean="0"/>
              <a:t>nulosti může být i význam časový:</a:t>
            </a:r>
            <a:r>
              <a:rPr lang="it-IT" altLang="cs-CZ" sz="2500" smtClean="0"/>
              <a:t> </a:t>
            </a:r>
            <a:endParaRPr lang="it-IT" altLang="cs-CZ" sz="2500" i="1" u="sng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i="1" u="sng" smtClean="0">
                <a:solidFill>
                  <a:srgbClr val="FFC000"/>
                </a:solidFill>
              </a:rPr>
              <a:t>Se pioveva</a:t>
            </a:r>
            <a:r>
              <a:rPr lang="cs-CZ" altLang="cs-CZ" sz="2500" i="1" u="sng" smtClean="0">
                <a:solidFill>
                  <a:srgbClr val="FFC000"/>
                </a:solidFill>
              </a:rPr>
              <a:t> (= quando)</a:t>
            </a:r>
            <a:r>
              <a:rPr lang="it-IT" altLang="cs-CZ" sz="2500" i="1" smtClean="0"/>
              <a:t>, non andavamo mai in</a:t>
            </a:r>
            <a:r>
              <a:rPr lang="cs-CZ" altLang="cs-CZ" sz="2500" i="1" smtClean="0"/>
              <a:t> </a:t>
            </a:r>
            <a:r>
              <a:rPr lang="it-IT" altLang="cs-CZ" sz="2500" i="1" smtClean="0"/>
              <a:t>montagna.</a:t>
            </a:r>
            <a:endParaRPr lang="it-IT" altLang="cs-CZ" sz="2500" b="1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b="1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B70C0E-6DB3-45B6-9AC6-49C5CFCBC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338" y="1052513"/>
            <a:ext cx="6215062" cy="50434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b="1" dirty="0">
                <a:solidFill>
                  <a:srgbClr val="FF6666"/>
                </a:solidFill>
              </a:rPr>
              <a:t>b) Il periodo ipotetico della possibilità</a:t>
            </a:r>
            <a:r>
              <a:rPr lang="it-IT" altLang="cs-CZ" sz="2500" dirty="0"/>
              <a:t> </a:t>
            </a:r>
            <a:endParaRPr lang="cs-CZ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dirty="0"/>
              <a:t>(</a:t>
            </a:r>
            <a:r>
              <a:rPr lang="it-IT" altLang="cs-CZ" sz="2500" dirty="0" err="1"/>
              <a:t>podmínka</a:t>
            </a:r>
            <a:r>
              <a:rPr lang="it-IT" altLang="cs-CZ" sz="2500" dirty="0"/>
              <a:t> </a:t>
            </a:r>
            <a:r>
              <a:rPr lang="it-IT" altLang="cs-CZ" sz="2500" dirty="0" err="1"/>
              <a:t>možná</a:t>
            </a:r>
            <a:r>
              <a:rPr lang="it-IT" altLang="cs-CZ" sz="2500" dirty="0"/>
              <a:t>, </a:t>
            </a:r>
            <a:r>
              <a:rPr lang="it-IT" altLang="cs-CZ" sz="2500" dirty="0" err="1"/>
              <a:t>potenciální</a:t>
            </a:r>
            <a:r>
              <a:rPr lang="it-IT" altLang="cs-CZ" sz="2500" dirty="0"/>
              <a:t>)</a:t>
            </a:r>
            <a:r>
              <a:rPr lang="cs-CZ" altLang="cs-CZ" sz="2500" dirty="0"/>
              <a:t>, děj nejistý</a:t>
            </a:r>
            <a:endParaRPr lang="it-IT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500" dirty="0"/>
              <a:t>konjunktiv imperfekta, VH kondicionál,  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500" dirty="0"/>
              <a:t>v č. </a:t>
            </a:r>
            <a:r>
              <a:rPr lang="it-IT" altLang="cs-CZ" sz="2500" b="1" dirty="0" err="1">
                <a:solidFill>
                  <a:srgbClr val="FF6666"/>
                </a:solidFill>
              </a:rPr>
              <a:t>kdyby</a:t>
            </a:r>
            <a:endParaRPr lang="it-IT" altLang="cs-CZ" sz="2500" b="1" i="1" u="sng" dirty="0">
              <a:solidFill>
                <a:srgbClr val="FF6666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u="sng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u="sng" dirty="0">
                <a:solidFill>
                  <a:srgbClr val="FF6666"/>
                </a:solidFill>
              </a:rPr>
              <a:t>Se avessimo fretta</a:t>
            </a:r>
            <a:r>
              <a:rPr lang="it-IT" altLang="cs-CZ" sz="2500" i="1" dirty="0"/>
              <a:t>, prenderemmo il tassì.</a:t>
            </a:r>
            <a:endParaRPr lang="cs-CZ" altLang="cs-CZ" sz="2500" i="1" dirty="0"/>
          </a:p>
          <a:p>
            <a:pPr>
              <a:defRPr/>
            </a:pPr>
            <a:endParaRPr lang="cs-CZ" dirty="0"/>
          </a:p>
        </p:txBody>
      </p:sp>
      <p:sp>
        <p:nvSpPr>
          <p:cNvPr id="27651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42067E0-4287-4DF2-986C-A9F7D52D3D80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DD1145F-7CD6-4F60-9872-9AD59A0FFBA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4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333375"/>
            <a:ext cx="8304212" cy="62642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b="1" smtClean="0">
                <a:solidFill>
                  <a:srgbClr val="E5E500"/>
                </a:solidFill>
              </a:rPr>
              <a:t>c) Il periodo ipotetico della irrealtà</a:t>
            </a:r>
            <a:r>
              <a:rPr lang="it-IT" altLang="cs-CZ" sz="2500" smtClean="0">
                <a:solidFill>
                  <a:srgbClr val="E5E500"/>
                </a:solidFill>
              </a:rPr>
              <a:t> </a:t>
            </a:r>
            <a:r>
              <a:rPr lang="cs-CZ" altLang="cs-CZ" sz="2500" smtClean="0"/>
              <a:t>(podmínka ireálná): děj neuskutečněný v minulosti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předminulý konjunktiv, VH složený kondicionál,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v č. </a:t>
            </a:r>
            <a:r>
              <a:rPr lang="cs-CZ" altLang="cs-CZ" sz="2500" smtClean="0">
                <a:solidFill>
                  <a:srgbClr val="E5E500"/>
                </a:solidFill>
              </a:rPr>
              <a:t> </a:t>
            </a:r>
            <a:r>
              <a:rPr lang="cs-CZ" altLang="cs-CZ" sz="2500" b="1" smtClean="0">
                <a:solidFill>
                  <a:srgbClr val="E5E500"/>
                </a:solidFill>
              </a:rPr>
              <a:t>kdyby (býval byl). </a:t>
            </a:r>
            <a:endParaRPr lang="cs-CZ" altLang="cs-CZ" sz="2500" b="1" i="1" u="sng" smtClean="0">
              <a:solidFill>
                <a:srgbClr val="E5E5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i="1" u="sng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i="1" u="sng" smtClean="0">
                <a:solidFill>
                  <a:srgbClr val="E5E500"/>
                </a:solidFill>
              </a:rPr>
              <a:t>Se avessimo avuto fretta</a:t>
            </a:r>
            <a:r>
              <a:rPr lang="cs-CZ" altLang="cs-CZ" sz="2500" i="1" smtClean="0"/>
              <a:t>, avremmo preso il </a:t>
            </a:r>
            <a:r>
              <a:rPr lang="it-IT" altLang="cs-CZ" sz="2500" i="1" smtClean="0"/>
              <a:t>tassì.</a:t>
            </a:r>
            <a:endParaRPr lang="it-IT" altLang="cs-CZ" sz="25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smtClean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smtClean="0"/>
              <a:t>Ireálná může ovšem být </a:t>
            </a:r>
            <a:r>
              <a:rPr lang="cs-CZ" altLang="cs-CZ" sz="2500" smtClean="0"/>
              <a:t>i</a:t>
            </a:r>
            <a:r>
              <a:rPr lang="it-IT" altLang="cs-CZ" sz="2500" smtClean="0"/>
              <a:t> předchozí konstrukce</a:t>
            </a:r>
            <a:r>
              <a:rPr lang="cs-CZ" altLang="cs-CZ" sz="2500" smtClean="0"/>
              <a:t>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smtClean="0"/>
              <a:t> </a:t>
            </a:r>
            <a:r>
              <a:rPr lang="it-IT" altLang="cs-CZ" sz="2500" i="1" u="sng" smtClean="0">
                <a:solidFill>
                  <a:srgbClr val="92D050"/>
                </a:solidFill>
              </a:rPr>
              <a:t>Se io fossi Batman</a:t>
            </a:r>
            <a:r>
              <a:rPr lang="it-IT" altLang="cs-CZ" sz="2500" i="1" smtClean="0">
                <a:solidFill>
                  <a:srgbClr val="92D050"/>
                </a:solidFill>
              </a:rPr>
              <a:t>, </a:t>
            </a:r>
            <a:r>
              <a:rPr lang="it-IT" altLang="cs-CZ" sz="2500" i="1" smtClean="0"/>
              <a:t>liquiderei tutti quei delinquenti.</a:t>
            </a:r>
            <a:endParaRPr lang="it-IT" altLang="cs-CZ" sz="25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smtClean="0"/>
              <a:t>Trvání podmínky do přítomnosti:</a:t>
            </a:r>
            <a:endParaRPr lang="it-IT" altLang="cs-CZ" sz="2500" i="1" u="sng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i="1" u="sng" smtClean="0">
                <a:solidFill>
                  <a:srgbClr val="E5E500"/>
                </a:solidFill>
              </a:rPr>
              <a:t>Se fosse un amico</a:t>
            </a:r>
            <a:r>
              <a:rPr lang="it-IT" altLang="cs-CZ" sz="2500" i="1" smtClean="0"/>
              <a:t>, ci avrebbe aiutato</a:t>
            </a:r>
            <a:r>
              <a:rPr lang="it-IT" altLang="cs-CZ" sz="2500" smtClean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smtClean="0"/>
              <a:t>forma: i </a:t>
            </a:r>
            <a:r>
              <a:rPr lang="it-IT" altLang="cs-CZ" sz="2500" smtClean="0"/>
              <a:t>imperfekt</a:t>
            </a:r>
            <a:r>
              <a:rPr lang="cs-CZ" altLang="cs-CZ" sz="2500" smtClean="0"/>
              <a:t>um</a:t>
            </a:r>
            <a:endParaRPr lang="it-IT" altLang="cs-CZ" sz="2500" i="1" u="sng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cs-CZ" sz="2500" i="1" u="sng" smtClean="0">
                <a:solidFill>
                  <a:srgbClr val="FFFF00"/>
                </a:solidFill>
              </a:rPr>
              <a:t>Se seguivate questa strada</a:t>
            </a:r>
            <a:r>
              <a:rPr lang="it-IT" altLang="cs-CZ" sz="2500" i="1" smtClean="0"/>
              <a:t>, arrivavate al mare. </a:t>
            </a:r>
            <a:endParaRPr lang="it-IT" altLang="cs-CZ" sz="25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B876C8-5EB4-4B04-9D66-9F53E5BF86F0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400" smtClean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88C0EA4-0C1C-4682-8E54-048D547F5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7675" y="260350"/>
            <a:ext cx="5927725" cy="64452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/>
              <a:t>Další podmínkové spojky</a:t>
            </a:r>
            <a:endParaRPr lang="cs-CZ" altLang="cs-CZ" sz="2400" b="1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>
                <a:solidFill>
                  <a:srgbClr val="FFFF00"/>
                </a:solidFill>
              </a:rPr>
              <a:t>qualora, nel caso che, a patto/a condizione che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- </a:t>
            </a:r>
            <a:r>
              <a:rPr lang="it-IT" altLang="cs-CZ" sz="2400" dirty="0" err="1"/>
              <a:t>pouze</a:t>
            </a:r>
            <a:r>
              <a:rPr lang="it-IT" altLang="cs-CZ" sz="2400" dirty="0"/>
              <a:t> v </a:t>
            </a:r>
            <a:r>
              <a:rPr lang="it-IT" altLang="cs-CZ" sz="2400" dirty="0" err="1"/>
              <a:t>explicitních</a:t>
            </a:r>
            <a:r>
              <a:rPr lang="it-IT" altLang="cs-CZ" sz="2400" dirty="0"/>
              <a:t> </a:t>
            </a:r>
            <a:r>
              <a:rPr lang="it-IT" altLang="cs-CZ" sz="2400" dirty="0" err="1"/>
              <a:t>větách</a:t>
            </a:r>
            <a:r>
              <a:rPr lang="it-IT" altLang="cs-CZ" sz="2400" dirty="0"/>
              <a:t> a </a:t>
            </a:r>
            <a:r>
              <a:rPr lang="it-IT" altLang="cs-CZ" sz="2400" dirty="0" err="1"/>
              <a:t>vyžadují</a:t>
            </a:r>
            <a:r>
              <a:rPr lang="it-IT" altLang="cs-CZ" sz="2400" dirty="0"/>
              <a:t> </a:t>
            </a:r>
            <a:r>
              <a:rPr lang="it-IT" altLang="cs-CZ" sz="2400" dirty="0" err="1"/>
              <a:t>konjunktiv</a:t>
            </a:r>
            <a:r>
              <a:rPr lang="cs-CZ" altLang="cs-CZ" sz="2400" dirty="0"/>
              <a:t> (podmínka reálná či možná) </a:t>
            </a:r>
            <a:endParaRPr lang="it-IT" altLang="cs-CZ" sz="24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I  soldi te li presto volentieri, </a:t>
            </a:r>
            <a:r>
              <a:rPr lang="it-IT" altLang="cs-CZ" sz="2400" i="1" u="sng" dirty="0">
                <a:solidFill>
                  <a:schemeClr val="tx2">
                    <a:lumMod val="75000"/>
                  </a:schemeClr>
                </a:solidFill>
              </a:rPr>
              <a:t>a patto che tu me li renda presto.</a:t>
            </a:r>
            <a:endParaRPr lang="cs-CZ" altLang="cs-CZ" sz="2400" i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Implicitní</a:t>
            </a:r>
            <a:r>
              <a:rPr lang="cs-CZ" altLang="cs-CZ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věty: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it-IT" altLang="cs-CZ" sz="24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pensarci bene</a:t>
            </a:r>
            <a:r>
              <a:rPr lang="it-IT" altLang="cs-CZ" sz="2400" i="1" dirty="0"/>
              <a:t>, la cosa è fattibile.</a:t>
            </a:r>
            <a:endParaRPr lang="it-IT" altLang="cs-CZ" sz="24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Venendo con noi</a:t>
            </a:r>
            <a:r>
              <a:rPr lang="it-IT" altLang="cs-CZ" sz="2400" i="1" dirty="0"/>
              <a:t>, vi divertirete.</a:t>
            </a:r>
            <a:endParaRPr lang="it-IT" altLang="cs-CZ" sz="24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Detto così</a:t>
            </a:r>
            <a:r>
              <a:rPr lang="it-IT" altLang="cs-CZ" sz="2400" i="1" dirty="0"/>
              <a:t>, potrebbe suonare offensivo.</a:t>
            </a:r>
            <a:endParaRPr lang="it-IT" altLang="cs-CZ" sz="24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9F1B8D0-B8B8-4D00-A076-D3F114B6407F}" type="slidenum">
              <a:rPr lang="cs-CZ" altLang="it-IT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it-IT" sz="140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520112" cy="1008063"/>
          </a:xfrm>
        </p:spPr>
        <p:txBody>
          <a:bodyPr/>
          <a:lstStyle/>
          <a:p>
            <a:pPr eaLnBrk="1" hangingPunct="1"/>
            <a:r>
              <a:rPr lang="cs-CZ" altLang="it-IT" sz="3600" smtClean="0"/>
              <a:t>            </a:t>
            </a:r>
            <a:r>
              <a:rPr lang="cs-CZ" altLang="it-IT" sz="3600" smtClean="0">
                <a:solidFill>
                  <a:srgbClr val="FFC000"/>
                </a:solidFill>
              </a:rPr>
              <a:t>PROPOSIZIONI ATTRIBUTIVE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AE948A34-A756-44AF-89C4-F6B7839F8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450" y="1773238"/>
            <a:ext cx="7727950" cy="508476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dirty="0"/>
              <a:t>- rozvíjejí (</a:t>
            </a:r>
            <a:r>
              <a:rPr lang="cs-CZ" altLang="it-IT" sz="2400" i="1" dirty="0" err="1"/>
              <a:t>modificano</a:t>
            </a:r>
            <a:r>
              <a:rPr lang="cs-CZ" altLang="it-IT" sz="2400" dirty="0"/>
              <a:t>) S nebo A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dirty="0"/>
              <a:t>- tzv. </a:t>
            </a:r>
            <a:r>
              <a:rPr lang="cs-CZ" altLang="it-IT" sz="2400" dirty="0">
                <a:solidFill>
                  <a:srgbClr val="FFFF00"/>
                </a:solidFill>
              </a:rPr>
              <a:t>antecedente</a:t>
            </a:r>
            <a:r>
              <a:rPr lang="cs-CZ" altLang="it-IT" sz="2400" dirty="0"/>
              <a:t> (determinovaný výraz):</a:t>
            </a:r>
            <a:endParaRPr lang="cs-CZ" altLang="it-IT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u="sng" dirty="0" err="1">
                <a:solidFill>
                  <a:srgbClr val="FFFF00"/>
                </a:solidFill>
              </a:rPr>
              <a:t>Il</a:t>
            </a:r>
            <a:r>
              <a:rPr lang="cs-CZ" altLang="it-IT" sz="2400" i="1" u="sng" dirty="0">
                <a:solidFill>
                  <a:srgbClr val="FFFF00"/>
                </a:solidFill>
              </a:rPr>
              <a:t> </a:t>
            </a:r>
            <a:r>
              <a:rPr lang="cs-CZ" altLang="it-IT" sz="2400" i="1" u="sng" dirty="0" err="1">
                <a:solidFill>
                  <a:srgbClr val="FFFF00"/>
                </a:solidFill>
              </a:rPr>
              <a:t>ragazzo</a:t>
            </a:r>
            <a:r>
              <a:rPr lang="cs-CZ" altLang="it-IT" sz="2400" i="1" dirty="0">
                <a:solidFill>
                  <a:srgbClr val="FFFF00"/>
                </a:solidFill>
              </a:rPr>
              <a:t> </a:t>
            </a:r>
            <a:r>
              <a:rPr lang="cs-CZ" altLang="it-IT" sz="2400" i="1" u="sng" dirty="0"/>
              <a:t>con cui </a:t>
            </a:r>
            <a:r>
              <a:rPr lang="cs-CZ" altLang="it-IT" sz="2400" i="1" dirty="0" err="1"/>
              <a:t>stai</a:t>
            </a:r>
            <a:r>
              <a:rPr lang="cs-CZ" altLang="it-IT" sz="2400" i="1" dirty="0"/>
              <a:t> parlando si </a:t>
            </a:r>
            <a:r>
              <a:rPr lang="cs-CZ" altLang="it-IT" sz="2400" i="1" dirty="0" err="1"/>
              <a:t>chiama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Piero</a:t>
            </a:r>
            <a:r>
              <a:rPr lang="cs-CZ" altLang="it-IT" sz="2400" i="1" dirty="0"/>
              <a:t>.</a:t>
            </a:r>
            <a:endParaRPr lang="cs-CZ" altLang="it-IT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dirty="0"/>
              <a:t>Některé VV </a:t>
            </a:r>
            <a:r>
              <a:rPr lang="cs-CZ" altLang="it-IT" sz="2400" dirty="0" err="1"/>
              <a:t>antecendent</a:t>
            </a:r>
            <a:r>
              <a:rPr lang="cs-CZ" altLang="it-IT" sz="2400" dirty="0"/>
              <a:t> nepotřebují: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chi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,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dove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, -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unque</a:t>
            </a:r>
            <a:r>
              <a:rPr lang="cs-CZ" altLang="it-IT" sz="2400" dirty="0"/>
              <a:t>:</a:t>
            </a:r>
            <a:endParaRPr lang="it-IT" altLang="it-IT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i="1" dirty="0"/>
              <a:t>Lo do </a:t>
            </a:r>
            <a:r>
              <a:rPr lang="it-IT" altLang="it-IT" sz="2400" i="1" u="sng" dirty="0">
                <a:solidFill>
                  <a:schemeClr val="tx2">
                    <a:lumMod val="90000"/>
                  </a:schemeClr>
                </a:solidFill>
              </a:rPr>
              <a:t>a chi</a:t>
            </a:r>
            <a:r>
              <a:rPr lang="it-IT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it-IT" altLang="it-IT" sz="2400" i="1" dirty="0"/>
              <a:t>voglio darlo</a:t>
            </a:r>
            <a:r>
              <a:rPr lang="cs-CZ" altLang="it-IT" sz="2400" i="1" dirty="0"/>
              <a:t>.</a:t>
            </a:r>
            <a:endParaRPr lang="it-IT" altLang="it-IT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i="1" dirty="0"/>
              <a:t>Puoi parlare con </a:t>
            </a:r>
            <a:r>
              <a:rPr lang="it-IT" altLang="it-IT" sz="2400" i="1" u="sng" dirty="0">
                <a:solidFill>
                  <a:schemeClr val="tx2">
                    <a:lumMod val="90000"/>
                  </a:schemeClr>
                </a:solidFill>
              </a:rPr>
              <a:t>chiunque</a:t>
            </a:r>
            <a:r>
              <a:rPr lang="it-IT" altLang="it-IT" sz="2400" i="1" dirty="0"/>
              <a:t> ti voglia ascoltare.</a:t>
            </a:r>
            <a:endParaRPr lang="cs-CZ" altLang="it-IT" sz="2400" b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b="1" dirty="0"/>
              <a:t>          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b="1" dirty="0">
                <a:cs typeface="Arial" panose="020B0604020202020204" pitchFamily="34" charset="0"/>
              </a:rPr>
              <a:t>           →</a:t>
            </a:r>
            <a:r>
              <a:rPr lang="cs-CZ" altLang="it-IT" sz="2400" b="1" dirty="0"/>
              <a:t> </a:t>
            </a:r>
            <a:r>
              <a:rPr lang="cs-CZ" altLang="it-IT" sz="2400" dirty="0">
                <a:solidFill>
                  <a:schemeClr val="tx2">
                    <a:lumMod val="90000"/>
                  </a:schemeClr>
                </a:solidFill>
              </a:rPr>
              <a:t>tzv. </a:t>
            </a:r>
            <a:r>
              <a:rPr lang="cs-CZ" altLang="it-IT" sz="2400" dirty="0" err="1">
                <a:solidFill>
                  <a:schemeClr val="tx2">
                    <a:lumMod val="90000"/>
                  </a:schemeClr>
                </a:solidFill>
              </a:rPr>
              <a:t>frasi</a:t>
            </a:r>
            <a:r>
              <a:rPr lang="cs-CZ" altLang="it-IT" sz="24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dirty="0" err="1">
                <a:solidFill>
                  <a:schemeClr val="tx2">
                    <a:lumMod val="90000"/>
                  </a:schemeClr>
                </a:solidFill>
              </a:rPr>
              <a:t>relative</a:t>
            </a:r>
            <a:r>
              <a:rPr lang="cs-CZ" altLang="it-IT" sz="24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dirty="0" err="1">
                <a:solidFill>
                  <a:schemeClr val="tx2">
                    <a:lumMod val="90000"/>
                  </a:schemeClr>
                </a:solidFill>
              </a:rPr>
              <a:t>indipendenti</a:t>
            </a:r>
            <a:r>
              <a:rPr lang="cs-CZ" altLang="it-IT" sz="2400" dirty="0">
                <a:solidFill>
                  <a:schemeClr val="tx2">
                    <a:lumMod val="90000"/>
                  </a:schemeClr>
                </a:solidFill>
              </a:rPr>
              <a:t>)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dirty="0"/>
              <a:t>           </a:t>
            </a:r>
            <a:endParaRPr lang="cs-CZ" altLang="it-IT" sz="24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DA43E18-A1BA-482C-80F7-DFA531CBB39B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cs-CZ" altLang="cs-CZ" sz="1400" smtClean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801B343-04AF-4C18-BB0D-B6E31E318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32138" y="476250"/>
            <a:ext cx="6011862" cy="63817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t-IT" altLang="cs-CZ" sz="25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Dva</a:t>
            </a:r>
            <a:r>
              <a:rPr lang="it-IT" altLang="cs-CZ" sz="25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t-IT" altLang="cs-CZ" sz="25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specifické</a:t>
            </a:r>
            <a:r>
              <a:rPr lang="it-IT" altLang="cs-CZ" sz="25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t-IT" altLang="cs-CZ" sz="25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typy</a:t>
            </a:r>
            <a:r>
              <a:rPr lang="it-IT" altLang="cs-CZ" sz="25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t-IT" altLang="cs-CZ" sz="25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podmínkových</a:t>
            </a:r>
            <a:r>
              <a:rPr lang="it-IT" altLang="cs-CZ" sz="25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t-IT" altLang="cs-CZ" sz="25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konstrukcí</a:t>
            </a:r>
            <a:r>
              <a:rPr lang="it-IT" altLang="cs-CZ" sz="25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 </a:t>
            </a:r>
            <a:r>
              <a:rPr lang="cs-CZ" altLang="cs-CZ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t-IT" altLang="cs-CZ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(S&amp;V, s. 278)</a:t>
            </a:r>
            <a:endParaRPr lang="cs-CZ" altLang="cs-CZ" sz="25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b="1" dirty="0">
                <a:solidFill>
                  <a:srgbClr val="FFFF00"/>
                </a:solidFill>
                <a:cs typeface="Arial" panose="020B0604020202020204" pitchFamily="34" charset="0"/>
              </a:rPr>
              <a:t>•</a:t>
            </a:r>
            <a:r>
              <a:rPr lang="cs-CZ" altLang="cs-CZ" sz="25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altLang="cs-CZ" sz="2500" b="1" dirty="0">
                <a:solidFill>
                  <a:srgbClr val="FFFF00"/>
                </a:solidFill>
              </a:rPr>
              <a:t>costruzione bi-negativa: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dirty="0" err="1"/>
              <a:t>výrokov</a:t>
            </a:r>
            <a:r>
              <a:rPr lang="cs-CZ" altLang="cs-CZ" sz="2500" dirty="0"/>
              <a:t>á</a:t>
            </a:r>
            <a:r>
              <a:rPr lang="it-IT" altLang="cs-CZ" sz="2500" dirty="0"/>
              <a:t> </a:t>
            </a:r>
            <a:r>
              <a:rPr lang="it-IT" altLang="cs-CZ" sz="2500" dirty="0" err="1"/>
              <a:t>logi</a:t>
            </a:r>
            <a:r>
              <a:rPr lang="cs-CZ" altLang="cs-CZ" sz="2500" dirty="0" err="1"/>
              <a:t>ka</a:t>
            </a:r>
            <a:r>
              <a:rPr lang="it-IT" altLang="cs-CZ" sz="2500" dirty="0"/>
              <a:t>, </a:t>
            </a:r>
            <a:r>
              <a:rPr lang="it-IT" altLang="cs-CZ" sz="2500" dirty="0" err="1"/>
              <a:t>tzv</a:t>
            </a:r>
            <a:r>
              <a:rPr lang="it-IT" altLang="cs-CZ" sz="2500" dirty="0"/>
              <a:t>. </a:t>
            </a:r>
            <a:r>
              <a:rPr lang="it-IT" altLang="cs-CZ" sz="2500" i="1" dirty="0"/>
              <a:t>modus </a:t>
            </a:r>
            <a:r>
              <a:rPr lang="it-IT" altLang="cs-CZ" sz="2500" i="1" dirty="0" err="1"/>
              <a:t>tollens</a:t>
            </a:r>
            <a:r>
              <a:rPr lang="cs-CZ" altLang="cs-CZ" sz="2500" dirty="0"/>
              <a:t>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                         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FFFF00"/>
                </a:solidFill>
              </a:rPr>
              <a:t>Jestliže A, pak B,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FFFF00"/>
                </a:solidFill>
              </a:rPr>
              <a:t>a zároveň jestliže ne-B, pak ne-A.</a:t>
            </a:r>
            <a:endParaRPr lang="cs-CZ" altLang="cs-CZ" sz="2500" i="1" dirty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Jestliže prší, je mokro. Není mokro, tedy neprší.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u="sng" dirty="0">
                <a:solidFill>
                  <a:srgbClr val="FFFF00"/>
                </a:solidFill>
              </a:rPr>
              <a:t>Se </a:t>
            </a:r>
            <a:r>
              <a:rPr lang="cs-CZ" altLang="cs-CZ" sz="2500" i="1" u="sng" dirty="0" err="1">
                <a:solidFill>
                  <a:srgbClr val="FFFF00"/>
                </a:solidFill>
              </a:rPr>
              <a:t>lui</a:t>
            </a:r>
            <a:r>
              <a:rPr lang="cs-CZ" altLang="cs-CZ" sz="2500" i="1" u="sng" dirty="0">
                <a:solidFill>
                  <a:srgbClr val="FFFF00"/>
                </a:solidFill>
              </a:rPr>
              <a:t> canta bene</a:t>
            </a:r>
            <a:r>
              <a:rPr lang="cs-CZ" altLang="cs-CZ" sz="2500" i="1" dirty="0">
                <a:solidFill>
                  <a:srgbClr val="FFFF00"/>
                </a:solidFill>
              </a:rPr>
              <a:t>, </a:t>
            </a:r>
            <a:r>
              <a:rPr lang="cs-CZ" altLang="cs-CZ" sz="2500" i="1" dirty="0" err="1"/>
              <a:t>io</a:t>
            </a:r>
            <a:r>
              <a:rPr lang="cs-CZ" altLang="cs-CZ" sz="2500" i="1" dirty="0"/>
              <a:t> sono </a:t>
            </a:r>
            <a:r>
              <a:rPr lang="cs-CZ" altLang="cs-CZ" sz="2400" i="1" dirty="0" err="1"/>
              <a:t>Pavarotti</a:t>
            </a:r>
            <a:r>
              <a:rPr lang="cs-CZ" altLang="cs-CZ" sz="2400" i="1" dirty="0"/>
              <a:t>.     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(protasi nepravdivá)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D7A676-9167-4754-B9E8-D3EDCD49C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908050"/>
            <a:ext cx="6096000" cy="51879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600" b="1" dirty="0">
                <a:solidFill>
                  <a:srgbClr val="92D050"/>
                </a:solidFill>
                <a:cs typeface="Arial" panose="020B0604020202020204" pitchFamily="34" charset="0"/>
              </a:rPr>
              <a:t>•</a:t>
            </a:r>
            <a:r>
              <a:rPr lang="cs-CZ" altLang="cs-CZ" sz="2600" b="1" dirty="0">
                <a:solidFill>
                  <a:srgbClr val="92D050"/>
                </a:solidFill>
              </a:rPr>
              <a:t> </a:t>
            </a:r>
            <a:r>
              <a:rPr lang="it-IT" altLang="cs-CZ" sz="2600" b="1" dirty="0">
                <a:solidFill>
                  <a:srgbClr val="92D050"/>
                </a:solidFill>
                <a:cs typeface="Arial" panose="020B0604020202020204" pitchFamily="34" charset="0"/>
              </a:rPr>
              <a:t>•</a:t>
            </a:r>
            <a:r>
              <a:rPr lang="cs-CZ" altLang="cs-CZ" sz="2600" b="1" dirty="0">
                <a:solidFill>
                  <a:srgbClr val="92D050"/>
                </a:solidFill>
              </a:rPr>
              <a:t> </a:t>
            </a:r>
            <a:r>
              <a:rPr lang="cs-CZ" altLang="cs-CZ" sz="2600" b="1" dirty="0" err="1">
                <a:solidFill>
                  <a:srgbClr val="92D050"/>
                </a:solidFill>
              </a:rPr>
              <a:t>costruzione</a:t>
            </a:r>
            <a:r>
              <a:rPr lang="cs-CZ" altLang="cs-CZ" sz="2600" b="1" dirty="0">
                <a:solidFill>
                  <a:srgbClr val="92D050"/>
                </a:solidFill>
              </a:rPr>
              <a:t> </a:t>
            </a:r>
            <a:r>
              <a:rPr lang="cs-CZ" altLang="cs-CZ" sz="2600" b="1" dirty="0" err="1">
                <a:solidFill>
                  <a:srgbClr val="92D050"/>
                </a:solidFill>
              </a:rPr>
              <a:t>bi-affermativa</a:t>
            </a:r>
            <a:r>
              <a:rPr lang="cs-CZ" altLang="cs-CZ" sz="2600" b="1" dirty="0">
                <a:solidFill>
                  <a:srgbClr val="92D050"/>
                </a:solidFill>
              </a:rPr>
              <a:t>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dirty="0"/>
              <a:t>protasi</a:t>
            </a:r>
            <a:r>
              <a:rPr lang="cs-CZ" altLang="cs-CZ" sz="2600" dirty="0"/>
              <a:t> VV je považována za jistou, tudíž je pravdivá i </a:t>
            </a:r>
            <a:r>
              <a:rPr lang="cs-CZ" altLang="cs-CZ" sz="2600" i="1" dirty="0" err="1"/>
              <a:t>apodosi</a:t>
            </a:r>
            <a:r>
              <a:rPr lang="cs-CZ" altLang="cs-CZ" sz="2600" dirty="0"/>
              <a:t>:</a:t>
            </a:r>
            <a:endParaRPr lang="cs-CZ" altLang="cs-CZ" sz="26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6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i="1" u="sng" dirty="0">
                <a:solidFill>
                  <a:srgbClr val="92D050"/>
                </a:solidFill>
              </a:rPr>
              <a:t>Se Maria </a:t>
            </a:r>
            <a:r>
              <a:rPr lang="it-IT" altLang="cs-CZ" sz="2600" i="1" u="sng" dirty="0">
                <a:solidFill>
                  <a:srgbClr val="92D050"/>
                </a:solidFill>
              </a:rPr>
              <a:t>è carina</a:t>
            </a:r>
            <a:r>
              <a:rPr lang="it-IT" altLang="cs-CZ" sz="2600" i="1" dirty="0"/>
              <a:t>, Francesca è davvero </a:t>
            </a:r>
            <a:endParaRPr lang="cs-CZ" altLang="cs-CZ" sz="26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600" i="1" dirty="0"/>
              <a:t>affascinante.</a:t>
            </a:r>
            <a:endParaRPr lang="it-IT" altLang="cs-CZ" sz="26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Podmínka zde jen formální, jiné vztahy.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Doporučuji: </a:t>
            </a:r>
            <a:r>
              <a:rPr lang="it-IT" altLang="cs-CZ" sz="2600" dirty="0" err="1"/>
              <a:t>Grepl&amp;Karlík</a:t>
            </a:r>
            <a:r>
              <a:rPr lang="cs-CZ" altLang="cs-CZ" sz="2600" dirty="0"/>
              <a:t> 1998,</a:t>
            </a:r>
            <a:r>
              <a:rPr lang="it-IT" altLang="cs-CZ" sz="2600" dirty="0"/>
              <a:t> </a:t>
            </a:r>
            <a:endParaRPr lang="cs-CZ" altLang="cs-CZ" sz="26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600" i="1" dirty="0" err="1"/>
              <a:t>Určení</a:t>
            </a:r>
            <a:r>
              <a:rPr lang="it-IT" altLang="cs-CZ" sz="2600" i="1" dirty="0"/>
              <a:t> </a:t>
            </a:r>
            <a:r>
              <a:rPr lang="it-IT" altLang="cs-CZ" sz="2600" i="1" dirty="0" err="1"/>
              <a:t>příčinná</a:t>
            </a:r>
            <a:r>
              <a:rPr lang="it-IT" altLang="cs-CZ" sz="2600" i="1" dirty="0"/>
              <a:t> v </a:t>
            </a:r>
            <a:r>
              <a:rPr lang="it-IT" altLang="cs-CZ" sz="2600" i="1" dirty="0" err="1"/>
              <a:t>širokém</a:t>
            </a:r>
            <a:r>
              <a:rPr lang="it-IT" altLang="cs-CZ" sz="2600" i="1" dirty="0"/>
              <a:t> </a:t>
            </a:r>
            <a:r>
              <a:rPr lang="it-IT" altLang="cs-CZ" sz="2600" i="1" dirty="0" err="1"/>
              <a:t>smyslu</a:t>
            </a:r>
            <a:r>
              <a:rPr lang="cs-CZ" altLang="cs-CZ" sz="2600" dirty="0"/>
              <a:t>,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600" dirty="0"/>
              <a:t>s. 291-309</a:t>
            </a:r>
            <a:r>
              <a:rPr lang="cs-CZ" altLang="cs-CZ" sz="2600" dirty="0"/>
              <a:t>: zajímavé!! </a:t>
            </a:r>
            <a:r>
              <a:rPr lang="cs-CZ" altLang="cs-CZ" sz="2600" dirty="0">
                <a:sym typeface="Wingdings" panose="05000000000000000000" pitchFamily="2" charset="2"/>
              </a:rPr>
              <a:t> </a:t>
            </a:r>
            <a:endParaRPr lang="cs-CZ" altLang="cs-CZ" sz="2600" dirty="0"/>
          </a:p>
          <a:p>
            <a:pPr>
              <a:defRPr/>
            </a:pPr>
            <a:endParaRPr lang="cs-CZ" dirty="0"/>
          </a:p>
        </p:txBody>
      </p:sp>
      <p:sp>
        <p:nvSpPr>
          <p:cNvPr id="3174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8AB454C-4684-4CF3-AF27-3DC61221E510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AC233B-530A-4F3A-9F40-2CD5E9097832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400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92150"/>
            <a:ext cx="8591550" cy="4572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FFC000"/>
                </a:solidFill>
              </a:rPr>
              <a:t>       3)</a:t>
            </a:r>
            <a:r>
              <a:rPr lang="it-IT" altLang="cs-CZ" sz="3200" smtClean="0">
                <a:solidFill>
                  <a:srgbClr val="FFC000"/>
                </a:solidFill>
              </a:rPr>
              <a:t> PROPOSIZIONI CONCESSIVE</a:t>
            </a:r>
            <a:r>
              <a:rPr lang="cs-CZ" altLang="cs-CZ" sz="3200" smtClean="0">
                <a:solidFill>
                  <a:srgbClr val="FFC000"/>
                </a:solidFill>
              </a:rPr>
              <a:t> (přípustkové)</a:t>
            </a:r>
            <a:r>
              <a:rPr lang="it-IT" altLang="cs-CZ" sz="3200" smtClean="0">
                <a:solidFill>
                  <a:srgbClr val="FFC000"/>
                </a:solidFill>
              </a:rPr>
              <a:t> </a:t>
            </a:r>
            <a:r>
              <a:rPr lang="cs-CZ" altLang="cs-CZ" sz="3200" smtClean="0">
                <a:solidFill>
                  <a:srgbClr val="FFC000"/>
                </a:solidFill>
              </a:rPr>
              <a:t>    	</a:t>
            </a:r>
            <a:r>
              <a:rPr lang="cs-CZ" altLang="cs-CZ" sz="2400" i="1" smtClean="0">
                <a:solidFill>
                  <a:schemeClr val="tx1"/>
                </a:solidFill>
              </a:rPr>
              <a:t>(srov. S&amp;V, s. 279nn.) /</a:t>
            </a:r>
            <a:r>
              <a:rPr lang="cs-CZ" altLang="cs-CZ" sz="2400" smtClean="0">
                <a:solidFill>
                  <a:schemeClr val="tx1"/>
                </a:solidFill>
              </a:rPr>
              <a:t> </a:t>
            </a:r>
            <a:r>
              <a:rPr lang="it-IT" altLang="cs-CZ" sz="2400" smtClean="0">
                <a:solidFill>
                  <a:schemeClr val="tx1"/>
                </a:solidFill>
              </a:rPr>
              <a:t>určení příčiny neúčinné</a:t>
            </a:r>
            <a:r>
              <a:rPr lang="cs-CZ" altLang="cs-CZ" sz="2400" smtClean="0">
                <a:solidFill>
                  <a:schemeClr val="tx1"/>
                </a:solidFill>
              </a:rPr>
              <a:t> </a:t>
            </a:r>
            <a:r>
              <a:rPr lang="cs-CZ" altLang="cs-CZ" sz="240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cs-CZ" sz="2400" smtClean="0">
                <a:solidFill>
                  <a:schemeClr val="tx1"/>
                </a:solidFill>
              </a:rPr>
              <a:t>(G&amp;K 98)</a:t>
            </a:r>
            <a:br>
              <a:rPr lang="cs-CZ" altLang="cs-CZ" sz="2400" smtClean="0">
                <a:solidFill>
                  <a:schemeClr val="tx1"/>
                </a:solidFill>
              </a:rPr>
            </a:br>
            <a:endParaRPr lang="cs-CZ" altLang="cs-CZ" sz="2400" smtClean="0">
              <a:solidFill>
                <a:schemeClr val="tx1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5499AEED-ACAC-4EED-ADC0-86C4C089E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812213" cy="56610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a) </a:t>
            </a:r>
            <a:r>
              <a:rPr lang="it-IT" altLang="cs-CZ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Proposizioni concessive fattuali</a:t>
            </a:r>
            <a:r>
              <a:rPr lang="cs-CZ" altLang="cs-CZ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dirty="0"/>
              <a:t>= sice se nestalo, co mělo, ale přesto…      - ve smyslu     </a:t>
            </a:r>
            <a:r>
              <a:rPr lang="cs-CZ" altLang="cs-CZ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 KDYŽ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lphaLcParenR"/>
              <a:defRPr/>
            </a:pPr>
            <a:endParaRPr lang="cs-CZ" altLang="cs-CZ" sz="2400" i="1" u="sng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/>
              <a:t>Se Mario non mi </a:t>
            </a:r>
            <a:r>
              <a:rPr lang="cs-CZ" altLang="cs-CZ" sz="2400" i="1" dirty="0" err="1"/>
              <a:t>telefona</a:t>
            </a:r>
            <a:r>
              <a:rPr lang="cs-CZ" altLang="cs-CZ" sz="2400" i="1" dirty="0"/>
              <a:t> prima, non </a:t>
            </a:r>
            <a:r>
              <a:rPr lang="it-IT" altLang="cs-CZ" sz="2400" i="1" dirty="0"/>
              <a:t>lo riceverò</a:t>
            </a:r>
            <a:r>
              <a:rPr lang="cs-CZ" altLang="cs-CZ" sz="2400" i="1" dirty="0"/>
              <a:t>.</a:t>
            </a:r>
            <a:endParaRPr lang="cs-CZ" altLang="cs-CZ" sz="2400" i="1" u="sng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u="sng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>
                <a:solidFill>
                  <a:srgbClr val="FFFF9E"/>
                </a:solidFill>
                <a:cs typeface="Arial" panose="020B0604020202020204" pitchFamily="34" charset="0"/>
              </a:rPr>
              <a:t>→</a:t>
            </a:r>
            <a:r>
              <a:rPr lang="it-IT" altLang="cs-CZ" sz="2400" i="1" dirty="0">
                <a:solidFill>
                  <a:srgbClr val="FFFF9E"/>
                </a:solidFill>
              </a:rPr>
              <a:t>BENCHÉ Mario non mi ABBIA telefonato prima, </a:t>
            </a:r>
            <a:r>
              <a:rPr lang="it-IT" altLang="cs-CZ" sz="2400" i="1" dirty="0"/>
              <a:t>lo riceverò.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rgbClr val="FFFF9E"/>
                </a:solidFill>
                <a:cs typeface="Arial" panose="020B0604020202020204" pitchFamily="34" charset="0"/>
              </a:rPr>
              <a:t>  ANCHE SE</a:t>
            </a:r>
            <a:r>
              <a:rPr lang="it-IT" altLang="cs-CZ" sz="2400" i="1" dirty="0">
                <a:solidFill>
                  <a:srgbClr val="FFFF9E"/>
                </a:solidFill>
              </a:rPr>
              <a:t> Mario non mi A</a:t>
            </a:r>
            <a:r>
              <a:rPr lang="cs-CZ" altLang="cs-CZ" sz="2400" i="1" dirty="0">
                <a:solidFill>
                  <a:srgbClr val="FFFF9E"/>
                </a:solidFill>
              </a:rPr>
              <a:t>VEVA</a:t>
            </a:r>
            <a:r>
              <a:rPr lang="it-IT" altLang="cs-CZ" sz="2400" i="1" dirty="0">
                <a:solidFill>
                  <a:srgbClr val="FFFF9E"/>
                </a:solidFill>
              </a:rPr>
              <a:t> telefonato prima, </a:t>
            </a:r>
            <a:r>
              <a:rPr lang="it-IT" altLang="cs-CZ" sz="2400" i="1" dirty="0"/>
              <a:t>lo riceverò.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Ieri sono andato in montagna </a:t>
            </a:r>
            <a:r>
              <a:rPr lang="it-IT" altLang="cs-CZ" sz="2400" i="1" dirty="0">
                <a:solidFill>
                  <a:srgbClr val="FFFF9E"/>
                </a:solidFill>
              </a:rPr>
              <a:t>anche se </a:t>
            </a:r>
            <a:r>
              <a:rPr lang="it-IT" altLang="cs-CZ" sz="2400" i="1" dirty="0">
                <a:solidFill>
                  <a:schemeClr val="tx2">
                    <a:lumMod val="90000"/>
                  </a:schemeClr>
                </a:solidFill>
              </a:rPr>
              <a:t>pioveva.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>
                <a:solidFill>
                  <a:srgbClr val="FFFF9E"/>
                </a:solidFill>
              </a:rPr>
              <a:t>Benché / sebbene / malgrado / nonostante </a:t>
            </a:r>
            <a:r>
              <a:rPr lang="it-IT" altLang="cs-CZ" sz="2400" i="1" dirty="0">
                <a:solidFill>
                  <a:schemeClr val="tx2">
                    <a:lumMod val="90000"/>
                  </a:schemeClr>
                </a:solidFill>
              </a:rPr>
              <a:t>piovesse,</a:t>
            </a:r>
            <a:r>
              <a:rPr lang="it-IT" altLang="cs-CZ" sz="2400" i="1" dirty="0"/>
              <a:t> siamo </a:t>
            </a: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andati in montagna.</a:t>
            </a:r>
            <a:endParaRPr lang="it-IT" altLang="cs-CZ" sz="2400" i="1" u="sng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u="sng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>
                <a:solidFill>
                  <a:srgbClr val="FFFF9E"/>
                </a:solidFill>
              </a:rPr>
              <a:t>Per quanto improbabile fosse la possibilità di trovarlo, </a:t>
            </a:r>
            <a:endParaRPr lang="cs-CZ" altLang="cs-CZ" sz="2400" i="1" dirty="0">
              <a:solidFill>
                <a:srgbClr val="FFFF9E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partimmo alla sua ricerca </a:t>
            </a:r>
            <a:r>
              <a:rPr lang="it-IT" altLang="cs-CZ" sz="2400" dirty="0"/>
              <a:t>(costruzione focalizzante)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142F85-DAFE-4245-B7B0-2B598678DB0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400" smtClean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BF92282-0F77-4BB1-A9D3-33664655E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404813"/>
            <a:ext cx="8664575" cy="645318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b) Proposizioni concessive</a:t>
            </a:r>
            <a:r>
              <a:rPr lang="cs-CZ" altLang="cs-CZ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ipotetiche</a:t>
            </a:r>
            <a:r>
              <a:rPr lang="cs-CZ" altLang="cs-CZ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dirty="0"/>
              <a:t>(okolnost potenciální / ireálná) = následek se uskuteční bez ohledu na to, zda se uskuteční podmínka: </a:t>
            </a:r>
            <a:r>
              <a:rPr lang="cs-CZ" altLang="cs-CZ" sz="2400" i="1" dirty="0"/>
              <a:t>ve smyslu : </a:t>
            </a:r>
            <a:r>
              <a:rPr lang="cs-CZ" altLang="cs-CZ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 KDYBY</a:t>
            </a:r>
            <a:endParaRPr lang="it-IT" altLang="cs-CZ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 časy + způsoby </a:t>
            </a:r>
            <a:r>
              <a:rPr lang="cs-CZ" altLang="cs-CZ" sz="2400" i="1" u="sng" dirty="0"/>
              <a:t>stejné jako v podmínkovém souvětí</a:t>
            </a:r>
            <a:r>
              <a:rPr lang="cs-CZ" altLang="cs-CZ" sz="2400" i="1" dirty="0"/>
              <a:t>!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u="sng" dirty="0"/>
              <a:t>1. okolnost potenciální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Non ci andrei </a:t>
            </a:r>
            <a:r>
              <a:rPr lang="it-IT" altLang="cs-CZ" sz="2400" i="1" dirty="0">
                <a:solidFill>
                  <a:srgbClr val="FFB3B3"/>
                </a:solidFill>
              </a:rPr>
              <a:t>neanche se mi pagassero</a:t>
            </a:r>
            <a:r>
              <a:rPr lang="it-IT" altLang="cs-CZ" sz="2400" i="1" dirty="0"/>
              <a:t>.</a:t>
            </a:r>
            <a:endParaRPr lang="it-IT" altLang="cs-CZ" sz="24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Anche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se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piovesse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andremmo</a:t>
            </a:r>
            <a:r>
              <a:rPr lang="cs-CZ" altLang="cs-CZ" sz="2400" i="1" dirty="0"/>
              <a:t> in </a:t>
            </a:r>
            <a:r>
              <a:rPr lang="cs-CZ" altLang="cs-CZ" sz="2400" i="1" dirty="0" err="1"/>
              <a:t>montagna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u="sng" dirty="0"/>
              <a:t>2. okolnost ireálná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Anche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se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avesse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piovuto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saremmo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andati</a:t>
            </a:r>
            <a:r>
              <a:rPr lang="cs-CZ" altLang="cs-CZ" sz="2400" i="1" dirty="0"/>
              <a:t>….</a:t>
            </a:r>
            <a:endParaRPr lang="cs-CZ" altLang="cs-CZ" sz="24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Stejně i s jinými spojkami: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Benché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avesse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voluto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rimanere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da Paolo</a:t>
            </a:r>
            <a:r>
              <a:rPr lang="cs-CZ" altLang="cs-CZ" sz="2400" i="1" dirty="0"/>
              <a:t>, ha </a:t>
            </a:r>
            <a:r>
              <a:rPr lang="cs-CZ" altLang="cs-CZ" sz="2400" i="1" dirty="0" err="1"/>
              <a:t>dovuto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tornare</a:t>
            </a:r>
            <a:r>
              <a:rPr lang="cs-CZ" altLang="cs-CZ" sz="2400" i="1" dirty="0"/>
              <a:t> a </a:t>
            </a:r>
            <a:r>
              <a:rPr lang="cs-CZ" altLang="cs-CZ" sz="2400" i="1" dirty="0" err="1"/>
              <a:t>casa</a:t>
            </a:r>
            <a:r>
              <a:rPr lang="cs-CZ" altLang="cs-CZ" sz="2400" i="1" dirty="0" smtClean="0"/>
              <a:t>…   </a:t>
            </a:r>
            <a:r>
              <a:rPr lang="cs-CZ" altLang="cs-CZ" sz="2400" dirty="0" smtClean="0">
                <a:solidFill>
                  <a:srgbClr val="FFFF00"/>
                </a:solidFill>
              </a:rPr>
              <a:t>(opravdu?)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611D64-FC1E-4A29-B9B1-A0948479B8B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400" smtClean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DEABE1C-F57C-4B9F-9BA8-CFB0B5FED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88913"/>
            <a:ext cx="8447087" cy="648017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600" b="1" dirty="0">
                <a:solidFill>
                  <a:srgbClr val="92D050"/>
                </a:solidFill>
              </a:rPr>
              <a:t>c) P. concessive a-condizionali</a:t>
            </a:r>
            <a:r>
              <a:rPr lang="cs-CZ" altLang="cs-CZ" sz="2600" b="1" dirty="0">
                <a:solidFill>
                  <a:srgbClr val="92D050"/>
                </a:solidFill>
              </a:rPr>
              <a:t>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Nezávisí na ničem jiném (je jedno, zda děj nastane…):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600" i="1" u="sng" dirty="0">
                <a:solidFill>
                  <a:srgbClr val="92D050"/>
                </a:solidFill>
              </a:rPr>
              <a:t>Che tu venga o no</a:t>
            </a:r>
            <a:r>
              <a:rPr lang="it-IT" altLang="cs-CZ" sz="2600" i="1" dirty="0"/>
              <a:t>, andremo al cinema.</a:t>
            </a:r>
            <a:endParaRPr lang="it-IT" altLang="cs-CZ" sz="26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600" i="1" u="sng" dirty="0">
                <a:solidFill>
                  <a:srgbClr val="92D050"/>
                </a:solidFill>
              </a:rPr>
              <a:t>Dovunque vada</a:t>
            </a:r>
            <a:r>
              <a:rPr lang="it-IT" altLang="cs-CZ" sz="2600" i="1" dirty="0"/>
              <a:t>, si troverà bene. </a:t>
            </a:r>
            <a:endParaRPr lang="it-IT" altLang="cs-CZ" sz="26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600" i="1" u="sng" dirty="0">
                <a:solidFill>
                  <a:srgbClr val="92D050"/>
                </a:solidFill>
              </a:rPr>
              <a:t>Per quanti consigli tu gli dia</a:t>
            </a:r>
            <a:r>
              <a:rPr lang="it-IT" altLang="cs-CZ" sz="2600" i="1" dirty="0"/>
              <a:t>, non ti ascolta mai.</a:t>
            </a:r>
            <a:endParaRPr lang="cs-CZ" altLang="cs-CZ" sz="26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600" dirty="0" err="1"/>
              <a:t>Neurč</a:t>
            </a:r>
            <a:r>
              <a:rPr lang="cs-CZ" altLang="cs-CZ" sz="2600" dirty="0"/>
              <a:t>. zájmena, adjektiva a adverbia (</a:t>
            </a:r>
            <a:r>
              <a:rPr lang="cs-CZ" altLang="cs-CZ" sz="2600" i="1" dirty="0" err="1"/>
              <a:t>chiunque</a:t>
            </a:r>
            <a:r>
              <a:rPr lang="cs-CZ" altLang="cs-CZ" sz="2600" i="1" dirty="0"/>
              <a:t>, </a:t>
            </a:r>
            <a:r>
              <a:rPr lang="cs-CZ" altLang="cs-CZ" sz="2600" i="1" dirty="0" err="1"/>
              <a:t>qualunque</a:t>
            </a:r>
            <a:r>
              <a:rPr lang="cs-CZ" altLang="cs-CZ" sz="2600" i="1" dirty="0"/>
              <a:t>, </a:t>
            </a:r>
            <a:r>
              <a:rPr lang="cs-CZ" altLang="cs-CZ" sz="2600" i="1" dirty="0" err="1"/>
              <a:t>dovunque</a:t>
            </a:r>
            <a:r>
              <a:rPr lang="cs-CZ" altLang="cs-CZ" sz="2600" i="1" dirty="0"/>
              <a:t>, </a:t>
            </a:r>
            <a:r>
              <a:rPr lang="cs-CZ" altLang="cs-CZ" sz="2600" i="1" dirty="0" err="1"/>
              <a:t>comunque</a:t>
            </a:r>
            <a:r>
              <a:rPr lang="cs-CZ" altLang="cs-CZ" sz="2600" dirty="0"/>
              <a:t>…), </a:t>
            </a:r>
            <a:r>
              <a:rPr lang="cs-CZ" altLang="cs-CZ" sz="2600" i="1" dirty="0"/>
              <a:t>per + ADJ</a:t>
            </a:r>
            <a:r>
              <a:rPr lang="cs-CZ" altLang="cs-CZ" sz="2600" dirty="0"/>
              <a:t>…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6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(v češtině „určení irelevantních okolností“: srov. </a:t>
            </a:r>
            <a:r>
              <a:rPr lang="cs-CZ" altLang="cs-CZ" sz="2400" dirty="0" err="1"/>
              <a:t>Grepl&amp;Karlík</a:t>
            </a:r>
            <a:r>
              <a:rPr lang="cs-CZ" altLang="cs-CZ" sz="2400" dirty="0"/>
              <a:t>, s. 290)</a:t>
            </a:r>
          </a:p>
          <a:p>
            <a:pPr eaLnBrk="1" hangingPunct="1">
              <a:defRPr/>
            </a:pPr>
            <a:endParaRPr lang="cs-CZ" altLang="cs-CZ" sz="2600" dirty="0"/>
          </a:p>
          <a:p>
            <a:pPr eaLnBrk="1" hangingPunct="1">
              <a:defRPr/>
            </a:pPr>
            <a:endParaRPr lang="cs-CZ" altLang="cs-CZ" sz="2600" dirty="0"/>
          </a:p>
          <a:p>
            <a:pPr eaLnBrk="1" hangingPunct="1">
              <a:defRPr/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94C959-6019-4DD6-86CA-1795B8F38A5F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cs-CZ" altLang="cs-CZ" sz="140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76250"/>
            <a:ext cx="8736012" cy="63817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b="1" smtClean="0">
                <a:solidFill>
                  <a:srgbClr val="FFFF00"/>
                </a:solidFill>
              </a:rPr>
              <a:t>Implicitní věty:</a:t>
            </a:r>
            <a:endParaRPr lang="cs-CZ" altLang="cs-CZ" sz="2400" i="1" u="sng" smtClean="0">
              <a:solidFill>
                <a:srgbClr val="FFFF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400" i="1" u="sng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i="1" u="sng" smtClean="0">
                <a:solidFill>
                  <a:srgbClr val="FFFF9E"/>
                </a:solidFill>
              </a:rPr>
              <a:t>Pur non essendo in forma</a:t>
            </a:r>
            <a:r>
              <a:rPr lang="cs-CZ" altLang="cs-CZ" sz="2400" i="1" smtClean="0"/>
              <a:t>, ho vinto la gara.  (fattuale)</a:t>
            </a:r>
            <a:endParaRPr lang="cs-CZ" altLang="cs-CZ" sz="2400" i="1" u="sng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i="1" u="sng" smtClean="0">
                <a:solidFill>
                  <a:srgbClr val="FFFF9E"/>
                </a:solidFill>
              </a:rPr>
              <a:t>Anche a sforzarmi di </a:t>
            </a:r>
            <a:r>
              <a:rPr lang="it-IT" altLang="cs-CZ" sz="2400" i="1" u="sng" smtClean="0">
                <a:solidFill>
                  <a:srgbClr val="FFFF9E"/>
                </a:solidFill>
              </a:rPr>
              <a:t>più</a:t>
            </a:r>
            <a:r>
              <a:rPr lang="it-IT" altLang="cs-CZ" sz="2400" i="1" smtClean="0"/>
              <a:t>, non ce la farei. </a:t>
            </a:r>
            <a:r>
              <a:rPr lang="cs-CZ" altLang="cs-CZ" sz="2400" i="1" smtClean="0"/>
              <a:t>  (condizionale)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400" i="1" u="sng" smtClean="0">
                <a:solidFill>
                  <a:srgbClr val="FFFF9E"/>
                </a:solidFill>
              </a:rPr>
              <a:t>Per essere usata</a:t>
            </a:r>
            <a:r>
              <a:rPr lang="it-IT" altLang="cs-CZ" sz="2400" i="1" smtClean="0"/>
              <a:t>, funziona che è una meraviglia. </a:t>
            </a:r>
            <a:r>
              <a:rPr lang="cs-CZ" altLang="cs-CZ" sz="2400" i="1" smtClean="0"/>
              <a:t>(fatt.)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400" i="1" u="sng" smtClean="0">
                <a:solidFill>
                  <a:srgbClr val="FFFF9E"/>
                </a:solidFill>
              </a:rPr>
              <a:t>Benché pagato poco</a:t>
            </a:r>
            <a:r>
              <a:rPr lang="it-IT" altLang="cs-CZ" sz="2400" i="1" smtClean="0"/>
              <a:t>, è rimasto fedele al suo posto di lavoro. </a:t>
            </a:r>
            <a:endParaRPr lang="cs-CZ" altLang="cs-CZ" sz="2400" i="1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400" i="1" u="sng" smtClean="0">
                <a:solidFill>
                  <a:srgbClr val="FFFF9E"/>
                </a:solidFill>
              </a:rPr>
              <a:t>Pagato bene o male</a:t>
            </a:r>
            <a:r>
              <a:rPr lang="it-IT" altLang="cs-CZ" sz="2400" i="1" smtClean="0"/>
              <a:t>, Piero rimane fedele al suo posto di lavoro. </a:t>
            </a:r>
            <a:r>
              <a:rPr lang="cs-CZ" altLang="cs-CZ" sz="2400" i="1" smtClean="0"/>
              <a:t> (a-condizionale)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4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smtClean="0"/>
              <a:t>Zdůraznění přípustky ve větě hlavní pomocí </a:t>
            </a:r>
            <a:r>
              <a:rPr lang="cs-CZ" altLang="cs-CZ" sz="2400" smtClean="0">
                <a:solidFill>
                  <a:srgbClr val="FFB3B3"/>
                </a:solidFill>
              </a:rPr>
              <a:t>korelativ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i="1" smtClean="0"/>
              <a:t>nonostante ci</a:t>
            </a:r>
            <a:r>
              <a:rPr lang="it-IT" altLang="cs-CZ" sz="2400" i="1" smtClean="0"/>
              <a:t>ò, ciò</a:t>
            </a:r>
            <a:r>
              <a:rPr lang="cs-CZ" altLang="cs-CZ" sz="2400" i="1" smtClean="0"/>
              <a:t> </a:t>
            </a:r>
            <a:r>
              <a:rPr lang="it-IT" altLang="cs-CZ" sz="2400" i="1" smtClean="0"/>
              <a:t>nonostante, nondimeno, tuttavia, comunque, lo stesso, ugualmente:</a:t>
            </a:r>
            <a:endParaRPr lang="it-IT" altLang="cs-CZ" sz="2400" i="1" u="sng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400" u="sng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400" smtClean="0"/>
              <a:t>Sebbene mi annoi</a:t>
            </a:r>
            <a:r>
              <a:rPr lang="it-IT" altLang="cs-CZ" sz="2400" i="1" smtClean="0"/>
              <a:t>, ci vengo </a:t>
            </a:r>
            <a:r>
              <a:rPr lang="it-IT" altLang="cs-CZ" sz="2400" i="1" u="sng" smtClean="0">
                <a:solidFill>
                  <a:srgbClr val="FFB3B3"/>
                </a:solidFill>
              </a:rPr>
              <a:t>lo stesso</a:t>
            </a:r>
            <a:r>
              <a:rPr lang="it-IT" altLang="cs-CZ" sz="2400" i="1" smtClean="0"/>
              <a:t>.</a:t>
            </a:r>
            <a:endParaRPr lang="cs-CZ" altLang="cs-CZ" sz="2400" i="1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99286B-4AED-4AFA-BB2B-A184DF7DE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-100013"/>
            <a:ext cx="8375650" cy="6697663"/>
          </a:xfrm>
        </p:spPr>
        <p:txBody>
          <a:bodyPr/>
          <a:lstStyle/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5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Remember</a:t>
            </a:r>
            <a:r>
              <a:rPr lang="cs-CZ" sz="25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</a:t>
            </a:r>
          </a:p>
          <a:p>
            <a:pPr>
              <a:defRPr/>
            </a:pPr>
            <a:endParaRPr lang="cs-CZ" sz="2500" dirty="0"/>
          </a:p>
          <a:p>
            <a:pPr>
              <a:defRPr/>
            </a:pPr>
            <a:r>
              <a:rPr lang="cs-CZ" sz="2500" dirty="0"/>
              <a:t>1. Přívlastkové věty: co je antecedent, </a:t>
            </a:r>
            <a:r>
              <a:rPr lang="cs-CZ" sz="2500" i="1" dirty="0"/>
              <a:t>p.</a:t>
            </a:r>
            <a:r>
              <a:rPr lang="cs-CZ" sz="2500" dirty="0"/>
              <a:t> </a:t>
            </a:r>
            <a:r>
              <a:rPr lang="cs-CZ" sz="2500" i="1" dirty="0" err="1"/>
              <a:t>restrittive</a:t>
            </a:r>
            <a:r>
              <a:rPr lang="cs-CZ" sz="2500" dirty="0"/>
              <a:t> x </a:t>
            </a:r>
            <a:r>
              <a:rPr lang="cs-CZ" sz="2500" i="1" dirty="0" err="1"/>
              <a:t>descrittive</a:t>
            </a:r>
            <a:r>
              <a:rPr lang="cs-CZ" sz="2500" dirty="0"/>
              <a:t>, vědět o problému vztažná zájmena vs. </a:t>
            </a:r>
            <a:r>
              <a:rPr lang="cs-CZ" sz="2500" dirty="0" err="1"/>
              <a:t>komplementizér</a:t>
            </a:r>
            <a:endParaRPr lang="cs-CZ" sz="2500" dirty="0"/>
          </a:p>
          <a:p>
            <a:pPr>
              <a:defRPr/>
            </a:pPr>
            <a:endParaRPr lang="cs-CZ" sz="2500" dirty="0"/>
          </a:p>
          <a:p>
            <a:pPr>
              <a:defRPr/>
            </a:pPr>
            <a:r>
              <a:rPr lang="cs-CZ" sz="2500" dirty="0"/>
              <a:t>2. V. </a:t>
            </a:r>
            <a:r>
              <a:rPr lang="cs-CZ" sz="2500" dirty="0" err="1"/>
              <a:t>extranukleární</a:t>
            </a:r>
            <a:r>
              <a:rPr lang="cs-CZ" sz="2500" dirty="0"/>
              <a:t> časové: současnost / předčasnost / následnost</a:t>
            </a:r>
          </a:p>
          <a:p>
            <a:pPr>
              <a:defRPr/>
            </a:pPr>
            <a:endParaRPr lang="cs-CZ" sz="2500" dirty="0"/>
          </a:p>
          <a:p>
            <a:pPr>
              <a:defRPr/>
            </a:pPr>
            <a:r>
              <a:rPr lang="cs-CZ" sz="2500" dirty="0"/>
              <a:t>3. V podmínkové: </a:t>
            </a:r>
            <a:r>
              <a:rPr lang="cs-CZ" sz="2500" i="1" dirty="0"/>
              <a:t>protasi x </a:t>
            </a:r>
            <a:r>
              <a:rPr lang="cs-CZ" sz="2500" i="1" dirty="0" err="1"/>
              <a:t>apodosi</a:t>
            </a:r>
            <a:r>
              <a:rPr lang="cs-CZ" sz="2500" dirty="0"/>
              <a:t>, podmínka reálná x potenciální x ireálná</a:t>
            </a:r>
            <a:endParaRPr lang="cs-CZ" sz="2500" i="1" dirty="0"/>
          </a:p>
          <a:p>
            <a:pPr>
              <a:defRPr/>
            </a:pPr>
            <a:endParaRPr lang="cs-CZ" sz="2500" dirty="0"/>
          </a:p>
          <a:p>
            <a:pPr>
              <a:defRPr/>
            </a:pPr>
            <a:r>
              <a:rPr lang="cs-CZ" sz="2500" dirty="0"/>
              <a:t>4. V. přípustkové: </a:t>
            </a:r>
            <a:r>
              <a:rPr lang="cs-CZ" sz="2500" i="1" dirty="0" err="1"/>
              <a:t>fattuali</a:t>
            </a:r>
            <a:r>
              <a:rPr lang="cs-CZ" sz="2500" i="1" dirty="0"/>
              <a:t> x </a:t>
            </a:r>
            <a:r>
              <a:rPr lang="cs-CZ" sz="2500" i="1" dirty="0" err="1"/>
              <a:t>condizionali</a:t>
            </a:r>
            <a:r>
              <a:rPr lang="cs-CZ" sz="2500" i="1" dirty="0"/>
              <a:t> x a-</a:t>
            </a:r>
            <a:r>
              <a:rPr lang="cs-CZ" sz="2500" i="1" dirty="0" err="1"/>
              <a:t>condizionali</a:t>
            </a:r>
            <a:endParaRPr lang="cs-CZ" sz="2500" i="1" dirty="0"/>
          </a:p>
          <a:p>
            <a:pPr>
              <a:defRPr/>
            </a:pPr>
            <a:endParaRPr lang="it-IT" dirty="0"/>
          </a:p>
        </p:txBody>
      </p:sp>
      <p:sp>
        <p:nvSpPr>
          <p:cNvPr id="3891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93B9013-BF48-4B9A-845A-3A51304FB1E7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E8DA09-9B20-48D7-A544-4C89B7206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981075"/>
            <a:ext cx="6096000" cy="51149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600" dirty="0"/>
              <a:t>         </a:t>
            </a:r>
            <a:r>
              <a:rPr lang="cs-CZ" altLang="it-IT" sz="2500" dirty="0" err="1">
                <a:cs typeface="Calibri" panose="020F0502020204030204" pitchFamily="34" charset="0"/>
              </a:rPr>
              <a:t>proposizioni</a:t>
            </a:r>
            <a:r>
              <a:rPr lang="cs-CZ" altLang="it-IT" sz="2500" dirty="0">
                <a:cs typeface="Calibri" panose="020F0502020204030204" pitchFamily="34" charset="0"/>
              </a:rPr>
              <a:t> </a:t>
            </a:r>
            <a:r>
              <a:rPr lang="cs-CZ" altLang="it-IT" sz="2500" dirty="0" err="1">
                <a:cs typeface="Calibri" panose="020F0502020204030204" pitchFamily="34" charset="0"/>
              </a:rPr>
              <a:t>attributive</a:t>
            </a:r>
            <a:endParaRPr lang="cs-CZ" altLang="it-IT" sz="2500" dirty="0"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dirty="0"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dirty="0" err="1">
                <a:solidFill>
                  <a:schemeClr val="bg2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relative</a:t>
            </a:r>
            <a:r>
              <a:rPr lang="cs-CZ" altLang="it-IT" sz="2500" dirty="0">
                <a:solidFill>
                  <a:schemeClr val="bg2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 (vztažné)   </a:t>
            </a:r>
            <a:r>
              <a:rPr lang="cs-CZ" altLang="it-IT" sz="2500" dirty="0">
                <a:cs typeface="Calibri" panose="020F0502020204030204" pitchFamily="34" charset="0"/>
              </a:rPr>
              <a:t>    </a:t>
            </a:r>
            <a:r>
              <a:rPr lang="cs-CZ" altLang="it-IT" sz="2500" dirty="0" err="1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participiali</a:t>
            </a:r>
            <a:endParaRPr lang="cs-CZ" altLang="it-IT" sz="25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u="sng" dirty="0">
              <a:solidFill>
                <a:schemeClr val="bg2">
                  <a:lumMod val="40000"/>
                  <a:lumOff val="60000"/>
                </a:schemeClr>
              </a:solidFill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dirty="0">
                <a:solidFill>
                  <a:schemeClr val="bg2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P. RELATIVE </a:t>
            </a:r>
            <a:r>
              <a:rPr lang="cs-CZ" altLang="it-IT" sz="2500" dirty="0">
                <a:cs typeface="Calibri" panose="020F0502020204030204" pitchFamily="34" charset="0"/>
              </a:rPr>
              <a:t>uvozeny vztažnými zájmeny, resp. </a:t>
            </a:r>
            <a:r>
              <a:rPr lang="cs-CZ" altLang="it-IT" sz="2500" dirty="0" err="1">
                <a:cs typeface="Calibri" panose="020F0502020204030204" pitchFamily="34" charset="0"/>
              </a:rPr>
              <a:t>komplementizérem</a:t>
            </a:r>
            <a:r>
              <a:rPr lang="cs-CZ" altLang="it-IT" sz="2500" dirty="0">
                <a:cs typeface="Calibri" panose="020F0502020204030204" pitchFamily="34" charset="0"/>
              </a:rPr>
              <a:t>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>
                <a:cs typeface="Calibri" panose="020F0502020204030204" pitchFamily="34" charset="0"/>
              </a:rPr>
              <a:t>        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 err="1">
                <a:cs typeface="Calibri" panose="020F0502020204030204" pitchFamily="34" charset="0"/>
              </a:rPr>
              <a:t>Cerco</a:t>
            </a:r>
            <a:r>
              <a:rPr lang="cs-CZ" altLang="it-IT" sz="2500" i="1" dirty="0">
                <a:cs typeface="Calibri" panose="020F0502020204030204" pitchFamily="34" charset="0"/>
              </a:rPr>
              <a:t> </a:t>
            </a:r>
            <a:r>
              <a:rPr lang="cs-CZ" altLang="it-IT" sz="2500" i="1" dirty="0" err="1">
                <a:cs typeface="Calibri" panose="020F0502020204030204" pitchFamily="34" charset="0"/>
              </a:rPr>
              <a:t>un</a:t>
            </a:r>
            <a:r>
              <a:rPr lang="cs-CZ" altLang="it-IT" sz="2500" i="1" dirty="0">
                <a:cs typeface="Calibri" panose="020F0502020204030204" pitchFamily="34" charset="0"/>
              </a:rPr>
              <a:t> </a:t>
            </a:r>
            <a:r>
              <a:rPr lang="cs-CZ" altLang="it-IT" sz="2500" i="1" dirty="0" err="1">
                <a:cs typeface="Calibri" panose="020F0502020204030204" pitchFamily="34" charset="0"/>
              </a:rPr>
              <a:t>ragazzo</a:t>
            </a:r>
            <a:r>
              <a:rPr lang="cs-CZ" altLang="it-IT" sz="2500" i="1" dirty="0">
                <a:cs typeface="Calibri" panose="020F0502020204030204" pitchFamily="34" charset="0"/>
              </a:rPr>
              <a:t> </a:t>
            </a:r>
            <a:r>
              <a:rPr lang="cs-CZ" altLang="it-IT" sz="25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da</a:t>
            </a:r>
            <a:r>
              <a:rPr lang="cs-CZ" altLang="it-IT" sz="2500" i="1" dirty="0">
                <a:cs typeface="Calibri" panose="020F0502020204030204" pitchFamily="34" charset="0"/>
              </a:rPr>
              <a:t> </a:t>
            </a:r>
            <a:r>
              <a:rPr lang="cs-CZ" altLang="it-IT" sz="2500" i="1" dirty="0" err="1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portare</a:t>
            </a:r>
            <a:r>
              <a:rPr lang="cs-CZ" altLang="it-IT" sz="2500" i="1" dirty="0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 al </a:t>
            </a:r>
            <a:r>
              <a:rPr lang="cs-CZ" altLang="it-IT" sz="2500" i="1" dirty="0" err="1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cinema</a:t>
            </a:r>
            <a:r>
              <a:rPr lang="cs-CZ" altLang="it-IT" sz="2500" i="1" dirty="0">
                <a:cs typeface="Calibri" panose="020F0502020204030204" pitchFamily="34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>
                <a:cs typeface="Calibri" panose="020F0502020204030204" pitchFamily="34" charset="0"/>
              </a:rPr>
              <a:t>La </a:t>
            </a:r>
            <a:r>
              <a:rPr lang="cs-CZ" altLang="it-IT" sz="2500" i="1" dirty="0" err="1">
                <a:cs typeface="Calibri" panose="020F0502020204030204" pitchFamily="34" charset="0"/>
              </a:rPr>
              <a:t>ragazza</a:t>
            </a:r>
            <a:r>
              <a:rPr lang="cs-CZ" altLang="it-IT" sz="2500" i="1" dirty="0">
                <a:cs typeface="Calibri" panose="020F0502020204030204" pitchFamily="34" charset="0"/>
              </a:rPr>
              <a:t> </a:t>
            </a:r>
            <a:r>
              <a:rPr lang="cs-CZ" altLang="it-IT" sz="25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che</a:t>
            </a:r>
            <a:r>
              <a:rPr lang="cs-CZ" altLang="it-IT" sz="2500" i="1" dirty="0">
                <a:cs typeface="Calibri" panose="020F0502020204030204" pitchFamily="34" charset="0"/>
              </a:rPr>
              <a:t> </a:t>
            </a:r>
            <a:r>
              <a:rPr lang="cs-CZ" altLang="it-IT" sz="2500" i="1" dirty="0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ho </a:t>
            </a:r>
            <a:r>
              <a:rPr lang="cs-CZ" altLang="it-IT" sz="2500" i="1" dirty="0" err="1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visto</a:t>
            </a:r>
            <a:r>
              <a:rPr lang="cs-CZ" altLang="it-IT" sz="2500" i="1" dirty="0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cs-CZ" altLang="it-IT" sz="2500" i="1" dirty="0" err="1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ieri</a:t>
            </a:r>
            <a:r>
              <a:rPr lang="cs-CZ" altLang="it-IT" sz="2500" i="1" dirty="0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 è </a:t>
            </a:r>
            <a:r>
              <a:rPr lang="cs-CZ" altLang="it-IT" sz="2500" i="1" dirty="0" err="1">
                <a:solidFill>
                  <a:schemeClr val="bg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ritornata</a:t>
            </a:r>
            <a:r>
              <a:rPr lang="cs-CZ" altLang="it-IT" sz="2500" i="1" dirty="0">
                <a:cs typeface="Calibri" panose="020F0502020204030204" pitchFamily="34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i="1" dirty="0"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P. PARTICIPIALI: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 err="1">
                <a:cs typeface="Calibri" panose="020F0502020204030204" pitchFamily="34" charset="0"/>
              </a:rPr>
              <a:t>Un</a:t>
            </a:r>
            <a:r>
              <a:rPr lang="cs-CZ" altLang="it-IT" sz="2500" i="1" dirty="0">
                <a:cs typeface="Calibri" panose="020F0502020204030204" pitchFamily="34" charset="0"/>
              </a:rPr>
              <a:t> turista </a:t>
            </a:r>
            <a:r>
              <a:rPr lang="cs-CZ" altLang="it-IT" sz="2500" i="1" dirty="0" err="1">
                <a:solidFill>
                  <a:srgbClr val="FFFF00"/>
                </a:solidFill>
                <a:cs typeface="Calibri" panose="020F0502020204030204" pitchFamily="34" charset="0"/>
              </a:rPr>
              <a:t>arrivato</a:t>
            </a:r>
            <a:r>
              <a:rPr lang="cs-CZ" altLang="it-IT" sz="2500" i="1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cs-CZ" altLang="it-IT" sz="2500" i="1" dirty="0" err="1">
                <a:solidFill>
                  <a:srgbClr val="FFFF00"/>
                </a:solidFill>
                <a:cs typeface="Calibri" panose="020F0502020204030204" pitchFamily="34" charset="0"/>
              </a:rPr>
              <a:t>poco</a:t>
            </a:r>
            <a:r>
              <a:rPr lang="cs-CZ" altLang="it-IT" sz="2500" i="1" dirty="0">
                <a:solidFill>
                  <a:srgbClr val="FFFF00"/>
                </a:solidFill>
                <a:cs typeface="Calibri" panose="020F0502020204030204" pitchFamily="34" charset="0"/>
              </a:rPr>
              <a:t> fa </a:t>
            </a:r>
            <a:r>
              <a:rPr lang="cs-CZ" altLang="it-IT" sz="2500" i="1" dirty="0">
                <a:cs typeface="Calibri" panose="020F0502020204030204" pitchFamily="34" charset="0"/>
              </a:rPr>
              <a:t>mi ha detto…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614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0D9A225-3B9E-4BEA-B29B-76DE4CEE3311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400" smtClean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F4B6453-8E88-47C3-BE89-DC7B899F4E13}"/>
              </a:ext>
            </a:extLst>
          </p:cNvPr>
          <p:cNvCxnSpPr/>
          <p:nvPr/>
        </p:nvCxnSpPr>
        <p:spPr bwMode="auto">
          <a:xfrm flipH="1">
            <a:off x="4211638" y="1412875"/>
            <a:ext cx="1081087" cy="360363"/>
          </a:xfrm>
          <a:prstGeom prst="line">
            <a:avLst/>
          </a:prstGeom>
          <a:ln w="12700">
            <a:prstDash val="solid"/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4DEFEA4-CD2E-4833-AEB5-348E881EE2D2}"/>
              </a:ext>
            </a:extLst>
          </p:cNvPr>
          <p:cNvCxnSpPr/>
          <p:nvPr/>
        </p:nvCxnSpPr>
        <p:spPr bwMode="auto">
          <a:xfrm>
            <a:off x="5292725" y="1412875"/>
            <a:ext cx="1223963" cy="360363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792D7BD-ACDE-4C8D-BFDB-8A41CC06CA92}" type="slidenum">
              <a:rPr lang="cs-CZ" altLang="it-IT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it-IT" sz="1400" smtClean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97A4603-92CD-466C-AE7E-89514720D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5888"/>
            <a:ext cx="8713788" cy="67421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it-IT" sz="1800" dirty="0">
                <a:solidFill>
                  <a:srgbClr val="FFC000"/>
                </a:solidFill>
              </a:rPr>
              <a:t>                         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300" b="1" dirty="0">
                <a:solidFill>
                  <a:srgbClr val="FFC000"/>
                </a:solidFill>
              </a:rPr>
              <a:t>                        </a:t>
            </a:r>
            <a:r>
              <a:rPr lang="cs-CZ" altLang="it-IT" sz="2500" b="1" dirty="0">
                <a:solidFill>
                  <a:srgbClr val="FFC000"/>
                </a:solidFill>
              </a:rPr>
              <a:t>VV VZTAŽNÉ EXPLICITNÍ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dirty="0"/>
              <a:t>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p. </a:t>
            </a:r>
            <a:r>
              <a:rPr lang="cs-CZ" altLang="it-IT" sz="25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restrittive</a:t>
            </a:r>
            <a:r>
              <a:rPr lang="cs-CZ" altLang="it-IT" sz="2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it-IT" sz="2500" dirty="0"/>
              <a:t>(determinative, </a:t>
            </a:r>
            <a:r>
              <a:rPr lang="cs-CZ" altLang="it-IT" sz="2500" dirty="0" err="1"/>
              <a:t>limitative</a:t>
            </a:r>
            <a:r>
              <a:rPr lang="cs-CZ" altLang="it-IT" sz="2500" dirty="0"/>
              <a:t> / restriktivní, určující)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b="1" dirty="0">
                <a:solidFill>
                  <a:srgbClr val="FFFF00"/>
                </a:solidFill>
              </a:rPr>
              <a:t>p. </a:t>
            </a:r>
            <a:r>
              <a:rPr lang="cs-CZ" altLang="it-IT" sz="2500" b="1" dirty="0" err="1">
                <a:solidFill>
                  <a:srgbClr val="FFFF00"/>
                </a:solidFill>
              </a:rPr>
              <a:t>descrittive</a:t>
            </a:r>
            <a:r>
              <a:rPr lang="cs-CZ" altLang="it-IT" sz="2500" dirty="0">
                <a:solidFill>
                  <a:srgbClr val="FFFF00"/>
                </a:solidFill>
              </a:rPr>
              <a:t> </a:t>
            </a:r>
            <a:r>
              <a:rPr lang="cs-CZ" altLang="it-IT" sz="2500" dirty="0"/>
              <a:t>(</a:t>
            </a:r>
            <a:r>
              <a:rPr lang="cs-CZ" altLang="it-IT" sz="2500" dirty="0" err="1"/>
              <a:t>appositive</a:t>
            </a:r>
            <a:r>
              <a:rPr lang="cs-CZ" altLang="it-IT" sz="2500" dirty="0"/>
              <a:t>, </a:t>
            </a:r>
            <a:r>
              <a:rPr lang="cs-CZ" altLang="it-IT" sz="2500" dirty="0" err="1"/>
              <a:t>esplicative</a:t>
            </a:r>
            <a:r>
              <a:rPr lang="cs-CZ" altLang="it-IT" sz="2500" dirty="0"/>
              <a:t>, </a:t>
            </a:r>
            <a:r>
              <a:rPr lang="cs-CZ" altLang="it-IT" sz="2500" dirty="0" err="1"/>
              <a:t>accessorie</a:t>
            </a:r>
            <a:r>
              <a:rPr lang="cs-CZ" altLang="it-IT" sz="2500" dirty="0"/>
              <a:t> /  nerestriktivní, přístavkové, srov. Hampl., s. 366)</a:t>
            </a:r>
            <a:endParaRPr lang="cs-CZ" altLang="it-IT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 err="1"/>
              <a:t>Il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ragazzo</a:t>
            </a:r>
            <a:r>
              <a:rPr lang="cs-CZ" altLang="it-IT" sz="2500" i="1" dirty="0"/>
              <a:t> </a:t>
            </a:r>
            <a:r>
              <a:rPr lang="cs-CZ" altLang="it-IT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che </a:t>
            </a:r>
            <a:r>
              <a:rPr lang="cs-CZ" altLang="it-IT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hai</a:t>
            </a:r>
            <a:r>
              <a:rPr lang="cs-CZ" altLang="it-IT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it-IT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conosciuto</a:t>
            </a:r>
            <a:r>
              <a:rPr lang="cs-CZ" altLang="it-IT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it-IT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ieri</a:t>
            </a:r>
            <a:r>
              <a:rPr lang="cs-CZ" altLang="it-IT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è </a:t>
            </a:r>
            <a:r>
              <a:rPr lang="cs-CZ" altLang="it-IT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danese</a:t>
            </a:r>
            <a:r>
              <a:rPr lang="cs-CZ" altLang="it-IT" sz="2500" i="1" dirty="0"/>
              <a:t>.  (restriktivní)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/>
              <a:t>Mario, </a:t>
            </a:r>
            <a:r>
              <a:rPr lang="cs-CZ" altLang="it-IT" sz="2500" i="1" dirty="0">
                <a:solidFill>
                  <a:srgbClr val="FFFF00"/>
                </a:solidFill>
              </a:rPr>
              <a:t>che </a:t>
            </a:r>
            <a:r>
              <a:rPr lang="cs-CZ" altLang="it-IT" sz="2500" i="1" dirty="0" err="1">
                <a:solidFill>
                  <a:srgbClr val="FFFF00"/>
                </a:solidFill>
              </a:rPr>
              <a:t>hai</a:t>
            </a:r>
            <a:r>
              <a:rPr lang="cs-CZ" altLang="it-IT" sz="2500" i="1" dirty="0">
                <a:solidFill>
                  <a:srgbClr val="FFFF00"/>
                </a:solidFill>
              </a:rPr>
              <a:t> </a:t>
            </a:r>
            <a:r>
              <a:rPr lang="cs-CZ" altLang="it-IT" sz="2500" i="1" dirty="0" err="1">
                <a:solidFill>
                  <a:srgbClr val="FFFF00"/>
                </a:solidFill>
              </a:rPr>
              <a:t>conosciuto</a:t>
            </a:r>
            <a:r>
              <a:rPr lang="cs-CZ" altLang="it-IT" sz="2500" i="1" dirty="0">
                <a:solidFill>
                  <a:srgbClr val="FFFF00"/>
                </a:solidFill>
              </a:rPr>
              <a:t> </a:t>
            </a:r>
            <a:r>
              <a:rPr lang="cs-CZ" altLang="it-IT" sz="2500" i="1" dirty="0" err="1">
                <a:solidFill>
                  <a:srgbClr val="FFFF00"/>
                </a:solidFill>
              </a:rPr>
              <a:t>ieri</a:t>
            </a:r>
            <a:r>
              <a:rPr lang="cs-CZ" altLang="it-IT" sz="2500" i="1" dirty="0"/>
              <a:t>, è </a:t>
            </a:r>
            <a:r>
              <a:rPr lang="cs-CZ" altLang="it-IT" sz="2500" i="1" dirty="0" err="1"/>
              <a:t>danese</a:t>
            </a:r>
            <a:r>
              <a:rPr lang="cs-CZ" altLang="it-IT" sz="2500" i="1" dirty="0"/>
              <a:t>.   (</a:t>
            </a:r>
            <a:r>
              <a:rPr lang="cs-CZ" altLang="it-IT" sz="2500" i="1" dirty="0" err="1"/>
              <a:t>apozitivní</a:t>
            </a:r>
            <a:r>
              <a:rPr lang="cs-CZ" altLang="it-IT" sz="2500" i="1" dirty="0"/>
              <a:t>)</a:t>
            </a:r>
            <a:endParaRPr lang="cs-CZ" altLang="it-IT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dirty="0"/>
              <a:t>Někdy stejné znění – záleží jen na čárkách: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 err="1"/>
              <a:t>Gli</a:t>
            </a:r>
            <a:r>
              <a:rPr lang="cs-CZ" altLang="it-IT" sz="2500" i="1" dirty="0"/>
              <a:t> studenti </a:t>
            </a:r>
            <a:r>
              <a:rPr lang="cs-CZ" altLang="it-IT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che </a:t>
            </a:r>
            <a:r>
              <a:rPr lang="cs-CZ" altLang="it-IT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erano</a:t>
            </a:r>
            <a:r>
              <a:rPr lang="cs-CZ" altLang="it-IT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ben </a:t>
            </a:r>
            <a:r>
              <a:rPr lang="cs-CZ" altLang="it-IT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preparati</a:t>
            </a:r>
            <a:r>
              <a:rPr lang="cs-CZ" altLang="it-IT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it-IT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agli</a:t>
            </a:r>
            <a:r>
              <a:rPr lang="cs-CZ" altLang="it-IT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it-IT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esami</a:t>
            </a:r>
            <a:r>
              <a:rPr lang="cs-CZ" altLang="it-IT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it-IT" sz="2500" i="1" dirty="0" err="1"/>
              <a:t>stavano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tranquilli</a:t>
            </a:r>
            <a:r>
              <a:rPr lang="cs-CZ" altLang="it-IT" sz="2500" i="1" dirty="0"/>
              <a:t>.  </a:t>
            </a:r>
            <a:r>
              <a:rPr lang="cs-CZ" altLang="it-IT" sz="2500" dirty="0"/>
              <a:t>(nelze vypustit)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/>
              <a:t>x </a:t>
            </a:r>
            <a:r>
              <a:rPr lang="cs-CZ" altLang="it-IT" sz="2500" i="1" dirty="0" err="1"/>
              <a:t>Gli</a:t>
            </a:r>
            <a:r>
              <a:rPr lang="cs-CZ" altLang="it-IT" sz="2500" i="1" dirty="0"/>
              <a:t> studenti, </a:t>
            </a:r>
            <a:r>
              <a:rPr lang="cs-CZ" altLang="it-IT" sz="2500" i="1" dirty="0">
                <a:solidFill>
                  <a:srgbClr val="FFFF00"/>
                </a:solidFill>
              </a:rPr>
              <a:t>che </a:t>
            </a:r>
            <a:r>
              <a:rPr lang="cs-CZ" altLang="it-IT" sz="2500" i="1" dirty="0" err="1">
                <a:solidFill>
                  <a:srgbClr val="FFFF00"/>
                </a:solidFill>
              </a:rPr>
              <a:t>erano</a:t>
            </a:r>
            <a:r>
              <a:rPr lang="cs-CZ" altLang="it-IT" sz="2500" i="1" dirty="0">
                <a:solidFill>
                  <a:srgbClr val="FFFF00"/>
                </a:solidFill>
              </a:rPr>
              <a:t> ben </a:t>
            </a:r>
            <a:r>
              <a:rPr lang="cs-CZ" altLang="it-IT" sz="2500" i="1" dirty="0" err="1">
                <a:solidFill>
                  <a:srgbClr val="FFFF00"/>
                </a:solidFill>
              </a:rPr>
              <a:t>preparati</a:t>
            </a:r>
            <a:r>
              <a:rPr lang="cs-CZ" altLang="it-IT" sz="2500" i="1" dirty="0">
                <a:solidFill>
                  <a:srgbClr val="FFFF00"/>
                </a:solidFill>
              </a:rPr>
              <a:t> </a:t>
            </a:r>
            <a:r>
              <a:rPr lang="cs-CZ" altLang="it-IT" sz="2500" i="1" dirty="0" err="1">
                <a:solidFill>
                  <a:srgbClr val="FFFF00"/>
                </a:solidFill>
              </a:rPr>
              <a:t>agli</a:t>
            </a:r>
            <a:r>
              <a:rPr lang="cs-CZ" altLang="it-IT" sz="2500" i="1" dirty="0">
                <a:solidFill>
                  <a:srgbClr val="FFFF00"/>
                </a:solidFill>
              </a:rPr>
              <a:t> </a:t>
            </a:r>
            <a:r>
              <a:rPr lang="cs-CZ" altLang="it-IT" sz="2500" i="1" dirty="0" err="1">
                <a:solidFill>
                  <a:srgbClr val="FFFF00"/>
                </a:solidFill>
              </a:rPr>
              <a:t>esami</a:t>
            </a:r>
            <a:r>
              <a:rPr lang="cs-CZ" altLang="it-IT" sz="2500" i="1" dirty="0"/>
              <a:t>, </a:t>
            </a:r>
            <a:r>
              <a:rPr lang="cs-CZ" altLang="it-IT" sz="2500" i="1" dirty="0" err="1"/>
              <a:t>stavano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tranquilli</a:t>
            </a:r>
            <a:r>
              <a:rPr lang="cs-CZ" altLang="it-IT" sz="2500" i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2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0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A7AB68-EFB5-4825-8BD3-FCC1CC368A31}" type="slidenum">
              <a:rPr lang="cs-CZ" altLang="it-IT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it-IT" sz="140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692150"/>
            <a:ext cx="5638800" cy="59769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it-IT" sz="2400" b="1" smtClean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it-IT" sz="2400" smtClean="0">
                <a:solidFill>
                  <a:srgbClr val="92D050"/>
                </a:solidFill>
              </a:rPr>
              <a:t>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it-IT" sz="2500" smtClean="0"/>
              <a:t>tzv. </a:t>
            </a:r>
            <a:r>
              <a:rPr lang="cs-CZ" altLang="it-IT" sz="2500" smtClean="0">
                <a:solidFill>
                  <a:srgbClr val="32EEB4"/>
                </a:solidFill>
              </a:rPr>
              <a:t>relative locative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it-IT" sz="2500" smtClean="0"/>
              <a:t>(tyto místní věty jsou v č. též řazeny mezi VV vztažné):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it-IT" sz="2500" i="1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it-IT" sz="2500" i="1" smtClean="0"/>
              <a:t>Mi ricordo il posto </a:t>
            </a:r>
            <a:r>
              <a:rPr lang="cs-CZ" altLang="it-IT" sz="2500" i="1" smtClean="0">
                <a:solidFill>
                  <a:srgbClr val="32EEB4"/>
                </a:solidFill>
              </a:rPr>
              <a:t>dove ci  incontrammo </a:t>
            </a:r>
            <a:r>
              <a:rPr lang="cs-CZ" altLang="it-IT" sz="2500" i="1" smtClean="0"/>
              <a:t>per la prima volta.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it-IT" sz="2500" i="1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it-IT" sz="2500" b="1" smtClean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it-IT" sz="2400" b="1" smtClean="0">
              <a:solidFill>
                <a:schemeClr val="tx2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3FDC8C-9B98-4689-8F5A-1CCC62003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404813"/>
            <a:ext cx="6096000" cy="56911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b="1" dirty="0">
                <a:solidFill>
                  <a:srgbClr val="FFC000"/>
                </a:solidFill>
              </a:rPr>
              <a:t>vztažná zájmena (</a:t>
            </a:r>
            <a:r>
              <a:rPr lang="cs-CZ" altLang="it-IT" sz="2500" b="1" i="1" dirty="0">
                <a:solidFill>
                  <a:srgbClr val="FFC000"/>
                </a:solidFill>
              </a:rPr>
              <a:t>cui, </a:t>
            </a:r>
            <a:r>
              <a:rPr lang="cs-CZ" altLang="it-IT" sz="2500" b="1" i="1" dirty="0" err="1">
                <a:solidFill>
                  <a:srgbClr val="FFC000"/>
                </a:solidFill>
              </a:rPr>
              <a:t>il</a:t>
            </a:r>
            <a:r>
              <a:rPr lang="cs-CZ" altLang="it-IT" sz="2500" b="1" i="1" dirty="0">
                <a:solidFill>
                  <a:srgbClr val="FFC000"/>
                </a:solidFill>
              </a:rPr>
              <a:t> </a:t>
            </a:r>
            <a:r>
              <a:rPr lang="cs-CZ" altLang="it-IT" sz="2500" b="1" i="1" dirty="0" err="1">
                <a:solidFill>
                  <a:srgbClr val="FFC000"/>
                </a:solidFill>
              </a:rPr>
              <a:t>quale</a:t>
            </a:r>
            <a:r>
              <a:rPr lang="cs-CZ" altLang="it-IT" sz="2500" b="1" dirty="0">
                <a:solidFill>
                  <a:srgbClr val="FFC000"/>
                </a:solidFill>
              </a:rPr>
              <a:t>) </a:t>
            </a:r>
            <a:r>
              <a:rPr lang="cs-CZ" altLang="it-IT" sz="2500" b="1" dirty="0">
                <a:solidFill>
                  <a:schemeClr val="tx2"/>
                </a:solidFill>
              </a:rPr>
              <a:t>x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komplementizér</a:t>
            </a:r>
            <a:r>
              <a:rPr lang="cs-CZ" altLang="it-IT" sz="25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it-IT" sz="25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che </a:t>
            </a:r>
            <a:r>
              <a:rPr lang="cs-CZ" altLang="it-IT" sz="1600" dirty="0" smtClean="0"/>
              <a:t>(srov. handout 2)</a:t>
            </a:r>
            <a:endParaRPr lang="cs-CZ" altLang="it-IT" sz="1600" b="1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dirty="0"/>
              <a:t>důvody, proč není </a:t>
            </a:r>
            <a:r>
              <a:rPr lang="cs-CZ" altLang="it-IT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che</a:t>
            </a:r>
            <a:r>
              <a:rPr lang="cs-CZ" altLang="it-IT" sz="2500" dirty="0"/>
              <a:t> považováno za vztažné zájmeno, srov. S&amp;V, s. 289, např.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>
                <a:solidFill>
                  <a:srgbClr val="FFC000"/>
                </a:solidFill>
              </a:rPr>
              <a:t>cui/</a:t>
            </a:r>
            <a:r>
              <a:rPr lang="cs-CZ" altLang="it-IT" sz="2500" i="1" dirty="0" err="1">
                <a:solidFill>
                  <a:srgbClr val="FFC000"/>
                </a:solidFill>
              </a:rPr>
              <a:t>il</a:t>
            </a:r>
            <a:r>
              <a:rPr lang="cs-CZ" altLang="it-IT" sz="2500" i="1" dirty="0">
                <a:solidFill>
                  <a:srgbClr val="FFC000"/>
                </a:solidFill>
              </a:rPr>
              <a:t> </a:t>
            </a:r>
            <a:r>
              <a:rPr lang="cs-CZ" altLang="it-IT" sz="2500" i="1" dirty="0" err="1">
                <a:solidFill>
                  <a:srgbClr val="FFC000"/>
                </a:solidFill>
              </a:rPr>
              <a:t>quale</a:t>
            </a:r>
            <a:r>
              <a:rPr lang="cs-CZ" altLang="it-IT" sz="2500" i="1" dirty="0">
                <a:solidFill>
                  <a:srgbClr val="FFC000"/>
                </a:solidFill>
              </a:rPr>
              <a:t> </a:t>
            </a:r>
            <a:r>
              <a:rPr lang="cs-CZ" altLang="it-IT" sz="2500" dirty="0"/>
              <a:t>i v VV s infinitivem x </a:t>
            </a:r>
            <a:r>
              <a:rPr lang="cs-CZ" altLang="it-IT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che → da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 err="1"/>
              <a:t>Cerco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un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ragazzo</a:t>
            </a:r>
            <a:r>
              <a:rPr lang="cs-CZ" altLang="it-IT" sz="2500" i="1" dirty="0"/>
              <a:t> </a:t>
            </a:r>
            <a:r>
              <a:rPr lang="cs-CZ" altLang="it-IT" sz="2500" i="1" u="sng" dirty="0">
                <a:solidFill>
                  <a:srgbClr val="FFC000"/>
                </a:solidFill>
              </a:rPr>
              <a:t>con cui/con </a:t>
            </a:r>
            <a:r>
              <a:rPr lang="cs-CZ" altLang="it-IT" sz="2500" i="1" u="sng" dirty="0" err="1">
                <a:solidFill>
                  <a:srgbClr val="FFC000"/>
                </a:solidFill>
              </a:rPr>
              <a:t>il</a:t>
            </a:r>
            <a:r>
              <a:rPr lang="cs-CZ" altLang="it-IT" sz="2500" i="1" u="sng" dirty="0">
                <a:solidFill>
                  <a:srgbClr val="FFC000"/>
                </a:solidFill>
              </a:rPr>
              <a:t> </a:t>
            </a:r>
            <a:r>
              <a:rPr lang="cs-CZ" altLang="it-IT" sz="2500" i="1" u="sng" dirty="0" err="1">
                <a:solidFill>
                  <a:srgbClr val="FFC000"/>
                </a:solidFill>
              </a:rPr>
              <a:t>quale</a:t>
            </a:r>
            <a:r>
              <a:rPr lang="cs-CZ" altLang="it-IT" sz="2500" i="1" dirty="0">
                <a:solidFill>
                  <a:srgbClr val="FFC000"/>
                </a:solidFill>
              </a:rPr>
              <a:t> </a:t>
            </a:r>
            <a:r>
              <a:rPr lang="cs-CZ" altLang="it-IT" sz="2500" i="1" dirty="0" err="1"/>
              <a:t>possa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andare</a:t>
            </a:r>
            <a:r>
              <a:rPr lang="cs-CZ" altLang="it-IT" sz="2500" i="1" dirty="0"/>
              <a:t> al </a:t>
            </a:r>
            <a:r>
              <a:rPr lang="cs-CZ" altLang="it-IT" sz="2500" i="1" dirty="0" err="1"/>
              <a:t>cinema</a:t>
            </a:r>
            <a:r>
              <a:rPr lang="cs-CZ" altLang="it-IT" sz="2500" dirty="0"/>
              <a:t>.</a:t>
            </a:r>
            <a:endParaRPr lang="cs-CZ" altLang="it-IT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 err="1"/>
              <a:t>Cerco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un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ragazzo</a:t>
            </a:r>
            <a:r>
              <a:rPr lang="cs-CZ" altLang="it-IT" sz="2500" i="1" dirty="0"/>
              <a:t> </a:t>
            </a:r>
            <a:r>
              <a:rPr lang="cs-CZ" altLang="it-IT" sz="2500" i="1" u="sng" dirty="0">
                <a:solidFill>
                  <a:srgbClr val="FFC000"/>
                </a:solidFill>
              </a:rPr>
              <a:t>con cui/</a:t>
            </a:r>
            <a:r>
              <a:rPr lang="cs-CZ" altLang="it-IT" sz="2500" i="1" u="sng" dirty="0" err="1">
                <a:solidFill>
                  <a:srgbClr val="FFC000"/>
                </a:solidFill>
              </a:rPr>
              <a:t>il</a:t>
            </a:r>
            <a:r>
              <a:rPr lang="cs-CZ" altLang="it-IT" sz="2500" i="1" u="sng" dirty="0">
                <a:solidFill>
                  <a:srgbClr val="FFC000"/>
                </a:solidFill>
              </a:rPr>
              <a:t> </a:t>
            </a:r>
            <a:r>
              <a:rPr lang="cs-CZ" altLang="it-IT" sz="2500" i="1" u="sng" dirty="0" err="1">
                <a:solidFill>
                  <a:srgbClr val="FFC000"/>
                </a:solidFill>
              </a:rPr>
              <a:t>quale</a:t>
            </a:r>
            <a:r>
              <a:rPr lang="cs-CZ" altLang="it-IT" sz="2500" i="1" dirty="0">
                <a:solidFill>
                  <a:srgbClr val="FFC000"/>
                </a:solidFill>
              </a:rPr>
              <a:t> </a:t>
            </a:r>
            <a:r>
              <a:rPr lang="cs-CZ" altLang="it-IT" sz="2500" i="1" dirty="0" err="1"/>
              <a:t>andare</a:t>
            </a:r>
            <a:r>
              <a:rPr lang="cs-CZ" altLang="it-IT" sz="2500" i="1" dirty="0"/>
              <a:t> al </a:t>
            </a:r>
            <a:r>
              <a:rPr lang="cs-CZ" altLang="it-IT" sz="2500" i="1" dirty="0" err="1"/>
              <a:t>cinema</a:t>
            </a:r>
            <a:r>
              <a:rPr lang="cs-CZ" altLang="it-IT" sz="2500" i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 err="1"/>
              <a:t>Cerco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un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ragazzo</a:t>
            </a:r>
            <a:r>
              <a:rPr lang="cs-CZ" altLang="it-IT" sz="2500" i="1" dirty="0"/>
              <a:t> </a:t>
            </a:r>
            <a:r>
              <a:rPr lang="cs-CZ" altLang="it-IT" sz="2500" i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che </a:t>
            </a:r>
            <a:r>
              <a:rPr lang="cs-CZ" altLang="it-IT" sz="2500" i="1" dirty="0" err="1"/>
              <a:t>possa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invitare</a:t>
            </a:r>
            <a:r>
              <a:rPr lang="cs-CZ" altLang="it-IT" sz="2500" i="1" dirty="0"/>
              <a:t> al </a:t>
            </a:r>
            <a:r>
              <a:rPr lang="cs-CZ" altLang="it-IT" sz="2500" i="1" dirty="0" err="1"/>
              <a:t>cinema</a:t>
            </a:r>
            <a:r>
              <a:rPr lang="cs-CZ" altLang="it-IT" sz="2500" i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500" i="1" dirty="0" err="1"/>
              <a:t>Cerco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un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ragazzo</a:t>
            </a:r>
            <a:r>
              <a:rPr lang="cs-CZ" altLang="it-IT" sz="2500" i="1" dirty="0"/>
              <a:t> </a:t>
            </a:r>
            <a:r>
              <a:rPr lang="cs-CZ" altLang="it-IT" sz="2500" i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invitare</a:t>
            </a:r>
            <a:r>
              <a:rPr lang="cs-CZ" altLang="it-IT" sz="2500" i="1" dirty="0"/>
              <a:t> al </a:t>
            </a:r>
            <a:r>
              <a:rPr lang="cs-CZ" altLang="it-IT" sz="2500" i="1" dirty="0" err="1"/>
              <a:t>cinema</a:t>
            </a:r>
            <a:r>
              <a:rPr lang="cs-CZ" altLang="it-IT" sz="2500" i="1" dirty="0"/>
              <a:t>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024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8C9585D-B475-45F6-B345-9BDBE79BCE10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386D43F-F331-4E3C-828C-86545BD392C9}" type="slidenum">
              <a:rPr lang="cs-CZ" altLang="it-IT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it-IT" sz="1400" smtClean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01B04FC-7114-41C2-BE6C-FCEF2BE00A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8447087" cy="659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it-IT" sz="1800" b="1" dirty="0">
                <a:solidFill>
                  <a:srgbClr val="FFFF59"/>
                </a:solidFill>
              </a:rPr>
              <a:t>                           </a:t>
            </a:r>
            <a:r>
              <a:rPr lang="cs-CZ" altLang="it-IT" sz="2400" b="1" dirty="0" err="1">
                <a:solidFill>
                  <a:srgbClr val="FFFF59"/>
                </a:solidFill>
              </a:rPr>
              <a:t>Frasi</a:t>
            </a:r>
            <a:r>
              <a:rPr lang="cs-CZ" altLang="it-IT" sz="2400" b="1" dirty="0">
                <a:solidFill>
                  <a:srgbClr val="FFFF59"/>
                </a:solidFill>
              </a:rPr>
              <a:t> </a:t>
            </a:r>
            <a:r>
              <a:rPr lang="cs-CZ" altLang="it-IT" sz="2400" b="1" dirty="0" err="1">
                <a:solidFill>
                  <a:srgbClr val="FFFF59"/>
                </a:solidFill>
              </a:rPr>
              <a:t>relative</a:t>
            </a:r>
            <a:r>
              <a:rPr lang="cs-CZ" altLang="it-IT" sz="2400" b="1" dirty="0">
                <a:solidFill>
                  <a:srgbClr val="FFFF59"/>
                </a:solidFill>
              </a:rPr>
              <a:t> </a:t>
            </a:r>
            <a:r>
              <a:rPr lang="cs-CZ" altLang="it-IT" sz="2400" b="1" dirty="0" err="1">
                <a:solidFill>
                  <a:srgbClr val="FFFF59"/>
                </a:solidFill>
              </a:rPr>
              <a:t>deboli</a:t>
            </a:r>
            <a:endParaRPr lang="cs-CZ" altLang="it-IT" sz="2400" dirty="0">
              <a:solidFill>
                <a:srgbClr val="FFFF59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it-IT" sz="2400" i="1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/>
              <a:t>- ho </a:t>
            </a:r>
            <a:r>
              <a:rPr lang="cs-CZ" altLang="it-IT" sz="2400" i="1" dirty="0" err="1"/>
              <a:t>sentito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delle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cose</a:t>
            </a:r>
            <a:r>
              <a:rPr lang="cs-CZ" altLang="it-IT" sz="2400" i="1" dirty="0"/>
              <a:t> 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che al limite non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avevo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fatto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caso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/>
              <a:t>- è una cosa 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che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l’ha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detta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il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ministro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/>
              <a:t>- sono </a:t>
            </a:r>
            <a:r>
              <a:rPr lang="cs-CZ" altLang="it-IT" sz="2400" i="1" dirty="0" err="1"/>
              <a:t>cose</a:t>
            </a:r>
            <a:r>
              <a:rPr lang="cs-CZ" altLang="it-IT" sz="2400" i="1" dirty="0"/>
              <a:t> 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che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uno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ne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deve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parlare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endParaRPr lang="cs-CZ" altLang="it-IT" sz="2400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dirty="0"/>
              <a:t>oslabování zájmenné funkce </a:t>
            </a:r>
            <a:r>
              <a:rPr lang="cs-CZ" altLang="it-IT" sz="2400" i="1" dirty="0"/>
              <a:t>che</a:t>
            </a:r>
            <a:r>
              <a:rPr lang="cs-CZ" altLang="it-IT" sz="2400" dirty="0"/>
              <a:t> </a:t>
            </a:r>
            <a:r>
              <a:rPr lang="cs-CZ" altLang="it-IT" sz="2400" dirty="0">
                <a:cs typeface="Arial" panose="020B0604020202020204" pitchFamily="34" charset="0"/>
              </a:rPr>
              <a:t>→ </a:t>
            </a:r>
            <a:r>
              <a:rPr lang="cs-CZ" altLang="it-IT" sz="2400" dirty="0"/>
              <a:t>tzv. </a:t>
            </a:r>
            <a:r>
              <a:rPr lang="cs-CZ" altLang="it-IT" sz="2400" dirty="0" err="1"/>
              <a:t>relative</a:t>
            </a:r>
            <a:r>
              <a:rPr lang="cs-CZ" altLang="it-IT" sz="2400" dirty="0"/>
              <a:t> </a:t>
            </a:r>
            <a:r>
              <a:rPr lang="cs-CZ" altLang="it-IT" sz="2400" dirty="0" err="1"/>
              <a:t>deboli</a:t>
            </a:r>
            <a:endParaRPr lang="cs-CZ" altLang="it-IT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dirty="0"/>
              <a:t>Mohou stát: </a:t>
            </a:r>
          </a:p>
          <a:p>
            <a:pPr marL="457200" indent="-457200" eaLnBrk="1" hangingPunct="1">
              <a:lnSpc>
                <a:spcPct val="80000"/>
              </a:lnSpc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r>
              <a:rPr lang="cs-CZ" altLang="it-IT" sz="2400" dirty="0"/>
              <a:t>samostatně : </a:t>
            </a:r>
            <a:r>
              <a:rPr lang="cs-CZ" altLang="it-IT" sz="2400" i="1" dirty="0" err="1"/>
              <a:t>Il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treno</a:t>
            </a:r>
            <a:r>
              <a:rPr lang="cs-CZ" altLang="it-IT" sz="2400" i="1" dirty="0"/>
              <a:t> 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che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sei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arrivato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cs-CZ" altLang="it-IT" sz="2400" i="1" dirty="0" err="1">
                <a:solidFill>
                  <a:schemeClr val="tx2">
                    <a:lumMod val="90000"/>
                  </a:schemeClr>
                </a:solidFill>
              </a:rPr>
              <a:t>ieri</a:t>
            </a:r>
            <a:r>
              <a:rPr lang="cs-CZ" altLang="it-IT" sz="2400" i="1" dirty="0">
                <a:solidFill>
                  <a:schemeClr val="tx2">
                    <a:lumMod val="90000"/>
                  </a:schemeClr>
                </a:solidFill>
              </a:rPr>
              <a:t>.</a:t>
            </a:r>
            <a:endParaRPr lang="cs-CZ" altLang="it-IT" sz="2400" dirty="0">
              <a:solidFill>
                <a:schemeClr val="tx2">
                  <a:lumMod val="90000"/>
                </a:schemeClr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endParaRPr lang="cs-CZ" altLang="it-IT" sz="2400" dirty="0"/>
          </a:p>
          <a:p>
            <a:pPr marL="457200" indent="-457200" eaLnBrk="1" hangingPunct="1">
              <a:lnSpc>
                <a:spcPct val="80000"/>
              </a:lnSpc>
              <a:buClr>
                <a:schemeClr val="tx1"/>
              </a:buClr>
              <a:buSzPct val="100000"/>
              <a:buFont typeface="+mj-lt"/>
              <a:buAutoNum type="alphaLcParenR"/>
              <a:defRPr/>
            </a:pPr>
            <a:r>
              <a:rPr lang="cs-CZ" altLang="it-IT" sz="2400" dirty="0"/>
              <a:t>s odkazovacím zájmenem (</a:t>
            </a:r>
            <a:r>
              <a:rPr lang="cs-CZ" altLang="it-IT" sz="2400" i="1" dirty="0" err="1"/>
              <a:t>pronome</a:t>
            </a:r>
            <a:r>
              <a:rPr lang="cs-CZ" altLang="it-IT" sz="2400" i="1" dirty="0"/>
              <a:t> di </a:t>
            </a:r>
            <a:r>
              <a:rPr lang="cs-CZ" altLang="it-IT" sz="2400" i="1" dirty="0" err="1"/>
              <a:t>ripresa</a:t>
            </a:r>
            <a:r>
              <a:rPr lang="cs-CZ" altLang="it-IT" sz="2400" dirty="0"/>
              <a:t>) (2):</a:t>
            </a:r>
            <a:r>
              <a:rPr lang="cs-CZ" altLang="it-IT" sz="2400" i="1" dirty="0"/>
              <a:t> </a:t>
            </a:r>
            <a:endParaRPr lang="cs-CZ" altLang="it-IT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dirty="0"/>
              <a:t>                   </a:t>
            </a:r>
            <a:r>
              <a:rPr lang="cs-CZ" altLang="it-IT" sz="2400" i="1" dirty="0" err="1"/>
              <a:t>Un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ragazzo</a:t>
            </a:r>
            <a:r>
              <a:rPr lang="cs-CZ" altLang="it-IT" sz="2400" i="1" dirty="0"/>
              <a:t> </a:t>
            </a:r>
            <a:r>
              <a:rPr lang="cs-CZ" altLang="it-IT" sz="2400" i="1" dirty="0">
                <a:solidFill>
                  <a:srgbClr val="32EEB4"/>
                </a:solidFill>
              </a:rPr>
              <a:t>che </a:t>
            </a:r>
            <a:r>
              <a:rPr lang="cs-CZ" altLang="it-IT" sz="2400" i="1" u="sng" dirty="0" err="1">
                <a:solidFill>
                  <a:srgbClr val="32EEB4"/>
                </a:solidFill>
              </a:rPr>
              <a:t>gli</a:t>
            </a:r>
            <a:r>
              <a:rPr lang="cs-CZ" altLang="it-IT" sz="2400" i="1" u="sng" dirty="0">
                <a:solidFill>
                  <a:srgbClr val="32EEB4"/>
                </a:solidFill>
              </a:rPr>
              <a:t> </a:t>
            </a:r>
            <a:r>
              <a:rPr lang="cs-CZ" altLang="it-IT" sz="2400" i="1" dirty="0">
                <a:solidFill>
                  <a:srgbClr val="32EEB4"/>
                </a:solidFill>
              </a:rPr>
              <a:t>ho </a:t>
            </a:r>
            <a:r>
              <a:rPr lang="cs-CZ" altLang="it-IT" sz="2400" i="1" dirty="0" err="1">
                <a:solidFill>
                  <a:srgbClr val="32EEB4"/>
                </a:solidFill>
              </a:rPr>
              <a:t>parlato</a:t>
            </a:r>
            <a:r>
              <a:rPr lang="cs-CZ" altLang="it-IT" sz="2400" i="1" dirty="0">
                <a:solidFill>
                  <a:srgbClr val="32EEB4"/>
                </a:solidFill>
              </a:rPr>
              <a:t>.</a:t>
            </a:r>
            <a:endParaRPr lang="cs-CZ" altLang="it-IT" sz="2400" dirty="0">
              <a:solidFill>
                <a:srgbClr val="32EEB4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/>
              <a:t>                  </a:t>
            </a:r>
            <a:r>
              <a:rPr lang="cs-CZ" altLang="it-IT" sz="2400" i="1" dirty="0" err="1"/>
              <a:t>Il</a:t>
            </a:r>
            <a:r>
              <a:rPr lang="cs-CZ" altLang="it-IT" sz="2400" i="1" dirty="0"/>
              <a:t> tavolo </a:t>
            </a:r>
            <a:r>
              <a:rPr lang="cs-CZ" altLang="it-IT" sz="2400" i="1" dirty="0">
                <a:solidFill>
                  <a:srgbClr val="32EEB4"/>
                </a:solidFill>
              </a:rPr>
              <a:t>che </a:t>
            </a:r>
            <a:r>
              <a:rPr lang="cs-CZ" altLang="it-IT" sz="2400" i="1" u="sng" dirty="0" err="1">
                <a:solidFill>
                  <a:srgbClr val="32EEB4"/>
                </a:solidFill>
              </a:rPr>
              <a:t>ci</a:t>
            </a:r>
            <a:r>
              <a:rPr lang="cs-CZ" altLang="it-IT" sz="2400" i="1" dirty="0">
                <a:solidFill>
                  <a:srgbClr val="32EEB4"/>
                </a:solidFill>
              </a:rPr>
              <a:t> ho </a:t>
            </a:r>
            <a:r>
              <a:rPr lang="cs-CZ" altLang="it-IT" sz="2400" i="1" dirty="0" err="1">
                <a:solidFill>
                  <a:srgbClr val="32EEB4"/>
                </a:solidFill>
              </a:rPr>
              <a:t>messo</a:t>
            </a:r>
            <a:r>
              <a:rPr lang="cs-CZ" altLang="it-IT" sz="2400" i="1" dirty="0">
                <a:solidFill>
                  <a:srgbClr val="32EEB4"/>
                </a:solidFill>
              </a:rPr>
              <a:t> </a:t>
            </a:r>
            <a:r>
              <a:rPr lang="cs-CZ" altLang="it-IT" sz="2400" i="1" dirty="0" err="1">
                <a:solidFill>
                  <a:srgbClr val="32EEB4"/>
                </a:solidFill>
              </a:rPr>
              <a:t>su</a:t>
            </a:r>
            <a:r>
              <a:rPr lang="cs-CZ" altLang="it-IT" sz="2400" i="1" dirty="0">
                <a:solidFill>
                  <a:srgbClr val="32EEB4"/>
                </a:solidFill>
              </a:rPr>
              <a:t> la </a:t>
            </a:r>
            <a:r>
              <a:rPr lang="cs-CZ" altLang="it-IT" sz="2400" i="1" dirty="0" err="1">
                <a:solidFill>
                  <a:srgbClr val="32EEB4"/>
                </a:solidFill>
              </a:rPr>
              <a:t>lampada</a:t>
            </a:r>
            <a:r>
              <a:rPr lang="cs-CZ" altLang="it-IT" sz="2400" i="1" dirty="0">
                <a:solidFill>
                  <a:srgbClr val="32EEB4"/>
                </a:solidFill>
              </a:rPr>
              <a:t>.</a:t>
            </a:r>
            <a:endParaRPr lang="cs-CZ" altLang="it-IT" sz="2400" b="1" dirty="0">
              <a:solidFill>
                <a:srgbClr val="32EEB4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400" b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dirty="0"/>
              <a:t>V češtině:  </a:t>
            </a:r>
            <a:r>
              <a:rPr lang="cs-CZ" altLang="it-IT" sz="2400" b="1" dirty="0">
                <a:solidFill>
                  <a:srgbClr val="E5E500"/>
                </a:solidFill>
              </a:rPr>
              <a:t>co</a:t>
            </a:r>
            <a:r>
              <a:rPr lang="cs-CZ" altLang="it-IT" sz="2400" dirty="0"/>
              <a:t>                  </a:t>
            </a:r>
            <a:r>
              <a:rPr lang="cs-CZ" altLang="it-IT" sz="2400" i="1" dirty="0"/>
              <a:t>Chlapec, </a:t>
            </a:r>
            <a:r>
              <a:rPr lang="cs-CZ" altLang="it-IT" sz="2400" i="1" dirty="0">
                <a:solidFill>
                  <a:srgbClr val="32EEB4"/>
                </a:solidFill>
              </a:rPr>
              <a:t>co jsem s ním mluvil. </a:t>
            </a:r>
            <a:r>
              <a:rPr lang="cs-CZ" altLang="it-IT" sz="2400" i="1" dirty="0"/>
              <a:t>(</a:t>
            </a:r>
            <a:r>
              <a:rPr lang="cs-CZ" altLang="it-IT" sz="2400" i="1" dirty="0" err="1"/>
              <a:t>komplementizér</a:t>
            </a:r>
            <a:r>
              <a:rPr lang="cs-CZ" altLang="it-IT" sz="2400" i="1" dirty="0"/>
              <a:t>)            Stůl, </a:t>
            </a:r>
            <a:r>
              <a:rPr lang="cs-CZ" altLang="it-IT" sz="2400" i="1" dirty="0">
                <a:solidFill>
                  <a:srgbClr val="32EEB4"/>
                </a:solidFill>
              </a:rPr>
              <a:t>co jsem na něj postavil lampu.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5330CA1-380E-4621-9173-3F81E8E2D9F2}" type="slidenum">
              <a:rPr lang="cs-CZ" altLang="it-IT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it-IT" sz="1400" smtClean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2403B87-6DCC-4B36-996F-125BFC00D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664575" cy="63722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b="1" dirty="0"/>
              <a:t>             </a:t>
            </a:r>
            <a:r>
              <a:rPr lang="cs-CZ" altLang="it-IT" sz="2400" b="1" dirty="0">
                <a:solidFill>
                  <a:srgbClr val="FFFF59"/>
                </a:solidFill>
              </a:rPr>
              <a:t>Implicitní věty – jen restriktivní: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400" b="1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 err="1"/>
              <a:t>Le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lettere</a:t>
            </a:r>
            <a:r>
              <a:rPr lang="cs-CZ" altLang="it-IT" sz="2400" i="1" dirty="0"/>
              <a:t> </a:t>
            </a:r>
            <a:r>
              <a:rPr lang="cs-CZ" altLang="it-IT" sz="2400" i="1" u="sng" dirty="0" err="1">
                <a:solidFill>
                  <a:schemeClr val="tx2"/>
                </a:solidFill>
              </a:rPr>
              <a:t>spedite</a:t>
            </a:r>
            <a:r>
              <a:rPr lang="cs-CZ" altLang="it-IT" sz="2400" i="1" u="sng" dirty="0">
                <a:solidFill>
                  <a:schemeClr val="tx2"/>
                </a:solidFill>
              </a:rPr>
              <a:t> </a:t>
            </a:r>
            <a:r>
              <a:rPr lang="cs-CZ" altLang="it-IT" sz="2400" i="1" u="sng" dirty="0" err="1">
                <a:solidFill>
                  <a:schemeClr val="tx2"/>
                </a:solidFill>
              </a:rPr>
              <a:t>ieri</a:t>
            </a:r>
            <a:r>
              <a:rPr lang="cs-CZ" altLang="it-IT" sz="2400" i="1" dirty="0">
                <a:solidFill>
                  <a:schemeClr val="tx2"/>
                </a:solidFill>
              </a:rPr>
              <a:t> </a:t>
            </a:r>
            <a:r>
              <a:rPr lang="cs-CZ" altLang="it-IT" sz="2400" i="1" dirty="0"/>
              <a:t>non sono </a:t>
            </a:r>
            <a:r>
              <a:rPr lang="cs-CZ" altLang="it-IT" sz="2400" i="1" dirty="0" err="1"/>
              <a:t>ancora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arrivate</a:t>
            </a:r>
            <a:r>
              <a:rPr lang="cs-CZ" altLang="it-IT" sz="2400" i="1" dirty="0"/>
              <a:t>.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 err="1"/>
              <a:t>Aveva</a:t>
            </a:r>
            <a:r>
              <a:rPr lang="cs-CZ" altLang="it-IT" sz="2400" i="1" dirty="0"/>
              <a:t> la </a:t>
            </a:r>
            <a:r>
              <a:rPr lang="cs-CZ" altLang="it-IT" sz="2400" i="1" dirty="0" err="1"/>
              <a:t>sensazione</a:t>
            </a:r>
            <a:r>
              <a:rPr lang="cs-CZ" altLang="it-IT" sz="2400" i="1" dirty="0"/>
              <a:t> </a:t>
            </a:r>
            <a:r>
              <a:rPr lang="cs-CZ" altLang="it-IT" sz="2400" i="1" u="sng" dirty="0">
                <a:solidFill>
                  <a:schemeClr val="tx2"/>
                </a:solidFill>
              </a:rPr>
              <a:t>di </a:t>
            </a:r>
            <a:r>
              <a:rPr lang="cs-CZ" altLang="it-IT" sz="2400" i="1" u="sng" dirty="0" err="1">
                <a:solidFill>
                  <a:schemeClr val="tx2"/>
                </a:solidFill>
              </a:rPr>
              <a:t>essere</a:t>
            </a:r>
            <a:r>
              <a:rPr lang="cs-CZ" altLang="it-IT" sz="2400" i="1" u="sng" dirty="0">
                <a:solidFill>
                  <a:schemeClr val="tx2"/>
                </a:solidFill>
              </a:rPr>
              <a:t> </a:t>
            </a:r>
            <a:r>
              <a:rPr lang="cs-CZ" altLang="it-IT" sz="2400" i="1" u="sng" dirty="0" err="1">
                <a:solidFill>
                  <a:schemeClr val="tx2"/>
                </a:solidFill>
              </a:rPr>
              <a:t>seguito</a:t>
            </a:r>
            <a:r>
              <a:rPr lang="cs-CZ" altLang="it-IT" sz="2400" i="1" dirty="0">
                <a:solidFill>
                  <a:schemeClr val="tx2"/>
                </a:solidFill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/>
              <a:t>Mi </a:t>
            </a:r>
            <a:r>
              <a:rPr lang="cs-CZ" altLang="it-IT" sz="2400" i="1" dirty="0" err="1"/>
              <a:t>hanno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portato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alcuni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articoli</a:t>
            </a:r>
            <a:r>
              <a:rPr lang="cs-CZ" altLang="it-IT" sz="2400" i="1" dirty="0"/>
              <a:t> </a:t>
            </a:r>
            <a:r>
              <a:rPr lang="cs-CZ" altLang="it-IT" sz="2400" i="1" u="sng" dirty="0">
                <a:solidFill>
                  <a:schemeClr val="tx2"/>
                </a:solidFill>
              </a:rPr>
              <a:t>da </a:t>
            </a:r>
            <a:r>
              <a:rPr lang="cs-CZ" altLang="it-IT" sz="2400" i="1" u="sng" dirty="0" err="1">
                <a:solidFill>
                  <a:schemeClr val="tx2"/>
                </a:solidFill>
              </a:rPr>
              <a:t>tradurre</a:t>
            </a:r>
            <a:r>
              <a:rPr lang="cs-CZ" altLang="it-IT" sz="2400" i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/>
              <a:t>Non </a:t>
            </a:r>
            <a:r>
              <a:rPr lang="cs-CZ" altLang="it-IT" sz="2400" i="1" dirty="0" err="1"/>
              <a:t>conosco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nessuna</a:t>
            </a:r>
            <a:r>
              <a:rPr lang="cs-CZ" altLang="it-IT" sz="2400" i="1" dirty="0"/>
              <a:t> </a:t>
            </a:r>
            <a:r>
              <a:rPr lang="cs-CZ" altLang="it-IT" sz="2400" i="1" dirty="0" err="1"/>
              <a:t>ragazza</a:t>
            </a:r>
            <a:r>
              <a:rPr lang="cs-CZ" altLang="it-IT" sz="2400" i="1" dirty="0"/>
              <a:t> </a:t>
            </a:r>
            <a:r>
              <a:rPr lang="cs-CZ" altLang="it-IT" sz="2400" i="1" u="sng" dirty="0">
                <a:solidFill>
                  <a:schemeClr val="tx2"/>
                </a:solidFill>
              </a:rPr>
              <a:t>con cui </a:t>
            </a:r>
            <a:r>
              <a:rPr lang="cs-CZ" altLang="it-IT" sz="2400" i="1" u="sng" dirty="0" err="1">
                <a:solidFill>
                  <a:schemeClr val="tx2"/>
                </a:solidFill>
              </a:rPr>
              <a:t>andare</a:t>
            </a:r>
            <a:r>
              <a:rPr lang="cs-CZ" altLang="it-IT" sz="2400" i="1" u="sng" dirty="0">
                <a:solidFill>
                  <a:schemeClr val="tx2"/>
                </a:solidFill>
              </a:rPr>
              <a:t> al </a:t>
            </a:r>
            <a:r>
              <a:rPr lang="cs-CZ" altLang="it-IT" sz="2400" i="1" u="sng" dirty="0" err="1">
                <a:solidFill>
                  <a:schemeClr val="tx2"/>
                </a:solidFill>
              </a:rPr>
              <a:t>cinema</a:t>
            </a:r>
            <a:r>
              <a:rPr lang="cs-CZ" altLang="it-IT" sz="2400" i="1" dirty="0"/>
              <a:t>.</a:t>
            </a:r>
            <a:endParaRPr lang="cs-CZ" altLang="it-IT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 </a:t>
            </a:r>
            <a:r>
              <a:rPr lang="cs-CZ" altLang="it-IT" sz="24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proposizione</a:t>
            </a:r>
            <a:r>
              <a:rPr lang="cs-CZ" altLang="it-IT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relativa </a:t>
            </a:r>
            <a:r>
              <a:rPr lang="cs-CZ" altLang="it-IT" sz="24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impropria</a:t>
            </a:r>
            <a:r>
              <a:rPr lang="cs-CZ" altLang="it-IT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/ </a:t>
            </a:r>
            <a:r>
              <a:rPr lang="cs-CZ" altLang="it-IT" sz="24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circostanziale</a:t>
            </a:r>
            <a:r>
              <a:rPr lang="cs-CZ" altLang="it-IT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it-IT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it-IT" sz="2400" i="1" dirty="0" err="1" smtClean="0"/>
              <a:t>Invidio</a:t>
            </a:r>
            <a:r>
              <a:rPr lang="cs-CZ" altLang="it-IT" sz="2400" i="1" dirty="0" smtClean="0"/>
              <a:t> </a:t>
            </a:r>
            <a:r>
              <a:rPr lang="cs-CZ" altLang="it-IT" sz="2400" i="1" dirty="0"/>
              <a:t>Elena</a:t>
            </a:r>
            <a:r>
              <a:rPr lang="it-IT" altLang="it-IT" sz="2400" i="1" dirty="0"/>
              <a:t> </a:t>
            </a:r>
            <a:r>
              <a:rPr lang="it-IT" altLang="it-IT" sz="2400" i="1" u="sng" dirty="0">
                <a:solidFill>
                  <a:srgbClr val="FFB3B3"/>
                </a:solidFill>
              </a:rPr>
              <a:t>che </a:t>
            </a:r>
            <a:r>
              <a:rPr lang="it-IT" altLang="it-IT" sz="2400" i="1" u="sng" dirty="0">
                <a:solidFill>
                  <a:srgbClr val="FFB3B3"/>
                </a:solidFill>
                <a:cs typeface="Arial" panose="020B0604020202020204" pitchFamily="34" charset="0"/>
              </a:rPr>
              <a:t>è</a:t>
            </a:r>
            <a:r>
              <a:rPr lang="it-IT" altLang="it-IT" sz="2400" i="1" u="sng" dirty="0">
                <a:solidFill>
                  <a:srgbClr val="FFB3B3"/>
                </a:solidFill>
              </a:rPr>
              <a:t> già in vacanza</a:t>
            </a:r>
            <a:r>
              <a:rPr lang="it-IT" altLang="it-IT" sz="2400" i="1" dirty="0"/>
              <a:t>.</a:t>
            </a:r>
            <a:r>
              <a:rPr lang="it-IT" altLang="it-IT" sz="2400" dirty="0"/>
              <a:t> </a:t>
            </a:r>
            <a:endParaRPr lang="cs-CZ" altLang="it-IT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i="1" dirty="0"/>
              <a:t>Chiamerò un idraulico </a:t>
            </a:r>
            <a:r>
              <a:rPr lang="it-IT" altLang="it-IT" sz="2400" i="1" u="sng" dirty="0">
                <a:solidFill>
                  <a:srgbClr val="FFB3B3"/>
                </a:solidFill>
              </a:rPr>
              <a:t>che ripari il rubinetto</a:t>
            </a:r>
            <a:r>
              <a:rPr lang="cs-CZ" altLang="it-IT" sz="2400" i="1" u="sng" dirty="0">
                <a:solidFill>
                  <a:srgbClr val="FFB3B3"/>
                </a:solidFill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i="1" dirty="0"/>
              <a:t>Laura</a:t>
            </a:r>
            <a:r>
              <a:rPr lang="cs-CZ" altLang="it-IT" sz="2400" i="1" dirty="0"/>
              <a:t>,</a:t>
            </a:r>
            <a:r>
              <a:rPr lang="it-IT" altLang="it-IT" sz="2400" i="1" dirty="0"/>
              <a:t> </a:t>
            </a:r>
            <a:r>
              <a:rPr lang="it-IT" altLang="it-IT" sz="2400" i="1" u="sng" dirty="0">
                <a:solidFill>
                  <a:srgbClr val="FFB3B3"/>
                </a:solidFill>
              </a:rPr>
              <a:t>che ha studiato inglese per tre anni</a:t>
            </a:r>
            <a:r>
              <a:rPr lang="it-IT" altLang="it-IT" sz="2400" i="1" dirty="0"/>
              <a:t>, non è </a:t>
            </a:r>
            <a:r>
              <a:rPr lang="it-IT" altLang="it-IT" sz="2400" i="1" dirty="0" err="1"/>
              <a:t>riu</a:t>
            </a:r>
            <a:r>
              <a:rPr lang="cs-CZ" altLang="it-IT" sz="2400" i="1" dirty="0"/>
              <a:t>s</a:t>
            </a:r>
            <a:r>
              <a:rPr lang="it-IT" altLang="it-IT" sz="2400" i="1" dirty="0"/>
              <a:t>cita a tradurre quel testo.</a:t>
            </a:r>
            <a:r>
              <a:rPr lang="it-IT" altLang="it-IT" sz="2400" dirty="0"/>
              <a:t> </a:t>
            </a:r>
            <a:r>
              <a:rPr lang="cs-CZ" altLang="it-IT" sz="2400" dirty="0"/>
              <a:t>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i="1" dirty="0"/>
              <a:t>Una persona </a:t>
            </a:r>
            <a:r>
              <a:rPr lang="it-IT" altLang="it-IT" sz="2400" i="1" u="sng" dirty="0">
                <a:solidFill>
                  <a:srgbClr val="FFB3B3"/>
                </a:solidFill>
              </a:rPr>
              <a:t>che seguisse i tuoi consigli</a:t>
            </a:r>
            <a:r>
              <a:rPr lang="it-IT" altLang="it-IT" sz="2400" i="1" dirty="0">
                <a:solidFill>
                  <a:srgbClr val="FFB3B3"/>
                </a:solidFill>
              </a:rPr>
              <a:t> </a:t>
            </a:r>
            <a:r>
              <a:rPr lang="it-IT" altLang="it-IT" sz="2400" i="1" dirty="0"/>
              <a:t>si metterebbe nei guai.</a:t>
            </a:r>
            <a:r>
              <a:rPr lang="it-IT" altLang="it-IT" sz="2400" dirty="0"/>
              <a:t> </a:t>
            </a:r>
            <a:r>
              <a:rPr lang="cs-CZ" altLang="it-IT" sz="2400" dirty="0"/>
              <a:t> 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4783AA-CD4C-4908-91A9-6257C5806174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400" smtClean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618A9CB-4CBC-4A38-ADED-A75E3EA11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16238" y="549275"/>
            <a:ext cx="5999162" cy="63436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b="1" dirty="0">
                <a:solidFill>
                  <a:srgbClr val="FFC000"/>
                </a:solidFill>
              </a:rPr>
              <a:t>PROPOSIZIONI EXTRANUCLEARI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(S&amp;V, GGIC), popř. </a:t>
            </a:r>
            <a:r>
              <a:rPr lang="cs-CZ" altLang="cs-CZ" sz="2600" dirty="0" err="1"/>
              <a:t>circostanziali</a:t>
            </a:r>
            <a:r>
              <a:rPr lang="cs-CZ" altLang="cs-CZ" sz="2600" dirty="0"/>
              <a:t> (Hamplová: vedlejší věty příslovečné).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600" dirty="0"/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S&amp;V: 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 dirty="0"/>
              <a:t>     - </a:t>
            </a:r>
            <a:r>
              <a:rPr lang="cs-CZ" altLang="cs-CZ" sz="2600" dirty="0" err="1"/>
              <a:t>temporali</a:t>
            </a:r>
            <a:r>
              <a:rPr lang="cs-CZ" altLang="cs-CZ" sz="2600" dirty="0"/>
              <a:t> (časové)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causali</a:t>
            </a:r>
            <a:r>
              <a:rPr lang="cs-CZ" altLang="cs-CZ" dirty="0"/>
              <a:t> (příčinné)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ipotetiche</a:t>
            </a:r>
            <a:r>
              <a:rPr lang="cs-CZ" altLang="cs-CZ" dirty="0"/>
              <a:t> (popř. </a:t>
            </a:r>
            <a:r>
              <a:rPr lang="cs-CZ" altLang="cs-CZ" dirty="0" err="1"/>
              <a:t>condizionali</a:t>
            </a:r>
            <a:r>
              <a:rPr lang="cs-CZ" altLang="cs-CZ" dirty="0"/>
              <a:t>, podmínkové)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concessive</a:t>
            </a:r>
            <a:r>
              <a:rPr lang="cs-CZ" altLang="cs-CZ" dirty="0"/>
              <a:t> (přípustkové)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finali</a:t>
            </a:r>
            <a:r>
              <a:rPr lang="cs-CZ" altLang="cs-CZ" dirty="0"/>
              <a:t> (účelové)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consecutive</a:t>
            </a:r>
            <a:r>
              <a:rPr lang="cs-CZ" altLang="cs-CZ" dirty="0"/>
              <a:t> (účinkové)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comparative</a:t>
            </a:r>
            <a:r>
              <a:rPr lang="cs-CZ" altLang="cs-CZ" dirty="0"/>
              <a:t> (přirovnávací)</a:t>
            </a:r>
          </a:p>
          <a:p>
            <a:pPr marL="0" indent="0"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becná">
  <a:themeElements>
    <a:clrScheme name="Obecná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becná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becná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italské syntaxe</Template>
  <TotalTime>1123</TotalTime>
  <Words>1937</Words>
  <Application>Microsoft Office PowerPoint</Application>
  <PresentationFormat>Předvádění na obrazovce (4:3)</PresentationFormat>
  <Paragraphs>341</Paragraphs>
  <Slides>26</Slides>
  <Notes>9</Notes>
  <HiddenSlides>0</HiddenSlides>
  <MMClips>25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Arial Narrow</vt:lpstr>
      <vt:lpstr>Calibri</vt:lpstr>
      <vt:lpstr>Times New Roman</vt:lpstr>
      <vt:lpstr>Wingdings</vt:lpstr>
      <vt:lpstr>Obecná</vt:lpstr>
      <vt:lpstr>Prezentace aplikace PowerPoint</vt:lpstr>
      <vt:lpstr>            PROPOSIZIONI ATTRIBUTIVE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 PROPOSIZIONI IPOTETICHE (condizionali)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3) PROPOSIZIONI CONCESSIVE (přípustkové)      (srov. S&amp;V, s. 279nn.) / určení příčiny neúčinné  (G&amp;K 98)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Proposizioni extranucleari</dc:title>
  <dc:creator>Zorka</dc:creator>
  <cp:lastModifiedBy>FFUK</cp:lastModifiedBy>
  <cp:revision>73</cp:revision>
  <dcterms:created xsi:type="dcterms:W3CDTF">2014-02-01T13:12:52Z</dcterms:created>
  <dcterms:modified xsi:type="dcterms:W3CDTF">2020-03-16T15:35:22Z</dcterms:modified>
</cp:coreProperties>
</file>