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63" r:id="rId4"/>
    <p:sldId id="265" r:id="rId5"/>
    <p:sldId id="264" r:id="rId6"/>
    <p:sldId id="26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372" autoAdjust="0"/>
  </p:normalViewPr>
  <p:slideViewPr>
    <p:cSldViewPr>
      <p:cViewPr varScale="1">
        <p:scale>
          <a:sx n="58" d="100"/>
          <a:sy n="58" d="100"/>
        </p:scale>
        <p:origin x="15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69B85-70AB-491A-8DF7-CD1C0213F94B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448A7-47DA-4E0C-A345-C8CB0E3C41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27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48A7-47DA-4E0C-A345-C8CB0E3C410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759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48A7-47DA-4E0C-A345-C8CB0E3C410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Ad 5. PASSIEF:	</a:t>
            </a:r>
            <a:r>
              <a:rPr lang="en-GB" sz="1200" dirty="0" smtClean="0"/>
              <a:t>De</a:t>
            </a:r>
            <a:r>
              <a:rPr lang="en-GB" sz="1200" baseline="0" dirty="0" smtClean="0"/>
              <a:t> </a:t>
            </a:r>
            <a:r>
              <a:rPr lang="en-GB" sz="1200" dirty="0" err="1" smtClean="0"/>
              <a:t>zgn</a:t>
            </a:r>
            <a:r>
              <a:rPr lang="en-GB" sz="1200" dirty="0" smtClean="0"/>
              <a:t>. </a:t>
            </a:r>
            <a:r>
              <a:rPr lang="en-GB" sz="1200" i="1" dirty="0" smtClean="0"/>
              <a:t>door-</a:t>
            </a:r>
            <a:r>
              <a:rPr lang="en-GB" sz="1200" i="1" dirty="0" err="1" smtClean="0"/>
              <a:t>bepaling</a:t>
            </a:r>
            <a:r>
              <a:rPr lang="en-GB" sz="1200" i="1" dirty="0" smtClean="0"/>
              <a:t> in de </a:t>
            </a:r>
            <a:r>
              <a:rPr lang="en-GB" sz="1200" i="1" dirty="0" err="1" smtClean="0"/>
              <a:t>passieve</a:t>
            </a:r>
            <a:r>
              <a:rPr lang="en-GB" sz="1200" i="1" baseline="0" dirty="0" smtClean="0"/>
              <a:t> </a:t>
            </a:r>
            <a:r>
              <a:rPr lang="en-GB" sz="1200" i="1" baseline="0" dirty="0" err="1" smtClean="0"/>
              <a:t>vorm</a:t>
            </a:r>
            <a:r>
              <a:rPr lang="en-GB" sz="1200" i="1" baseline="0" dirty="0" smtClean="0"/>
              <a:t> is het </a:t>
            </a:r>
            <a:r>
              <a:rPr lang="en-GB" sz="1200" i="1" dirty="0" err="1" smtClean="0"/>
              <a:t>logisch</a:t>
            </a:r>
            <a:r>
              <a:rPr lang="en-GB" sz="1200" i="1" dirty="0" smtClean="0"/>
              <a:t> </a:t>
            </a:r>
            <a:r>
              <a:rPr lang="en-GB" sz="1200" i="1" dirty="0" err="1" smtClean="0"/>
              <a:t>onderwerp</a:t>
            </a:r>
            <a:r>
              <a:rPr lang="en-GB" sz="1200" i="1" dirty="0" smtClean="0"/>
              <a:t>.</a:t>
            </a:r>
            <a:r>
              <a:rPr lang="en-GB" sz="1200" i="1" baseline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baseline="0" dirty="0" smtClean="0"/>
              <a:t>	</a:t>
            </a:r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	 Het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onderwerp</a:t>
            </a:r>
            <a:r>
              <a:rPr lang="en-GB" baseline="0" dirty="0" smtClean="0"/>
              <a:t> van de </a:t>
            </a:r>
            <a:r>
              <a:rPr lang="en-GB" baseline="0" dirty="0" err="1" smtClean="0"/>
              <a:t>passieve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vorm</a:t>
            </a:r>
            <a:r>
              <a:rPr lang="en-GB" baseline="0" dirty="0" smtClean="0"/>
              <a:t> is het </a:t>
            </a:r>
            <a:r>
              <a:rPr lang="en-GB" baseline="0" dirty="0" err="1" smtClean="0"/>
              <a:t>logische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voorwerp</a:t>
            </a:r>
            <a:r>
              <a:rPr lang="en-GB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48A7-47DA-4E0C-A345-C8CB0E3C410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167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LET</a:t>
            </a:r>
            <a:r>
              <a:rPr lang="en-US" baseline="0" dirty="0" smtClean="0"/>
              <a:t> OP: Nee is het </a:t>
            </a:r>
            <a:r>
              <a:rPr lang="en-US" baseline="0" dirty="0" err="1" smtClean="0"/>
              <a:t>antwoord</a:t>
            </a:r>
            <a:r>
              <a:rPr lang="en-US" baseline="0" dirty="0" smtClean="0"/>
              <a:t>. (</a:t>
            </a:r>
            <a:r>
              <a:rPr lang="en-US" baseline="0" dirty="0" err="1" smtClean="0"/>
              <a:t>antwoord</a:t>
            </a:r>
            <a:r>
              <a:rPr lang="en-US" baseline="0" dirty="0" smtClean="0"/>
              <a:t> = </a:t>
            </a:r>
            <a:r>
              <a:rPr lang="en-US" baseline="0" dirty="0" err="1" smtClean="0"/>
              <a:t>onderwerp</a:t>
            </a:r>
            <a:r>
              <a:rPr lang="en-US" baseline="0" dirty="0" smtClean="0"/>
              <a:t>; </a:t>
            </a:r>
            <a:r>
              <a:rPr lang="en-US" i="1" baseline="0" dirty="0" smtClean="0"/>
              <a:t>nee </a:t>
            </a:r>
            <a:r>
              <a:rPr lang="en-US" i="0" baseline="0" dirty="0" smtClean="0"/>
              <a:t>= </a:t>
            </a:r>
            <a:r>
              <a:rPr lang="en-US" i="0" baseline="0" dirty="0" err="1" smtClean="0"/>
              <a:t>partikel</a:t>
            </a:r>
            <a:r>
              <a:rPr lang="en-US" i="0" baseline="0" dirty="0" smtClean="0"/>
              <a:t> – </a:t>
            </a:r>
            <a:r>
              <a:rPr lang="en-US" i="0" baseline="0" dirty="0" err="1" smtClean="0"/>
              <a:t>kan</a:t>
            </a:r>
            <a:r>
              <a:rPr lang="en-US" i="0" baseline="0" dirty="0" smtClean="0"/>
              <a:t> </a:t>
            </a:r>
            <a:r>
              <a:rPr lang="en-US" i="0" baseline="0" dirty="0" err="1" smtClean="0"/>
              <a:t>geen</a:t>
            </a:r>
            <a:r>
              <a:rPr lang="en-US" i="0" baseline="0" dirty="0" smtClean="0"/>
              <a:t> </a:t>
            </a:r>
            <a:r>
              <a:rPr lang="en-US" i="0" baseline="0" dirty="0" err="1" smtClean="0"/>
              <a:t>onderwerp</a:t>
            </a:r>
            <a:r>
              <a:rPr lang="en-US" i="0" baseline="0" dirty="0" smtClean="0"/>
              <a:t> </a:t>
            </a:r>
            <a:r>
              <a:rPr lang="en-US" i="0" baseline="0" dirty="0" err="1" smtClean="0"/>
              <a:t>zijn</a:t>
            </a:r>
            <a:r>
              <a:rPr lang="en-US" i="1" baseline="0" dirty="0" smtClean="0"/>
              <a:t>…)</a:t>
            </a:r>
            <a:endParaRPr lang="en-US" i="1" dirty="0" smtClean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48A7-47DA-4E0C-A345-C8CB0E3C410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56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48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43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34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80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12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74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99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67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97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476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45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39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764705"/>
            <a:ext cx="9144000" cy="1512168"/>
          </a:xfrm>
        </p:spPr>
        <p:txBody>
          <a:bodyPr>
            <a:normAutofit/>
          </a:bodyPr>
          <a:lstStyle/>
          <a:p>
            <a:r>
              <a:rPr lang="cs-CZ" dirty="0" smtClean="0"/>
              <a:t>SYNTAXIS I: ZINSDELEN</a:t>
            </a:r>
            <a:br>
              <a:rPr lang="cs-CZ" dirty="0" smtClean="0"/>
            </a:br>
            <a:r>
              <a:rPr lang="cs-CZ" b="1" dirty="0" smtClean="0"/>
              <a:t>HET ONDERWERP</a:t>
            </a:r>
            <a:r>
              <a:rPr lang="en-GB" b="1" dirty="0" smtClean="0"/>
              <a:t>  / SUBJECT</a:t>
            </a:r>
            <a:endParaRPr lang="cs-CZ" dirty="0"/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2771800" y="2852936"/>
            <a:ext cx="6516216" cy="1752600"/>
          </a:xfrm>
        </p:spPr>
        <p:txBody>
          <a:bodyPr/>
          <a:lstStyle/>
          <a:p>
            <a:r>
              <a:rPr lang="cs-CZ" altLang="cs-CZ" dirty="0">
                <a:solidFill>
                  <a:srgbClr val="0070C0"/>
                </a:solidFill>
              </a:rPr>
              <a:t>2de </a:t>
            </a:r>
            <a:r>
              <a:rPr lang="cs-CZ" altLang="cs-CZ" dirty="0" err="1" smtClean="0">
                <a:solidFill>
                  <a:srgbClr val="0070C0"/>
                </a:solidFill>
              </a:rPr>
              <a:t>jaar</a:t>
            </a:r>
            <a:r>
              <a:rPr lang="cs-CZ" altLang="cs-CZ" dirty="0">
                <a:solidFill>
                  <a:srgbClr val="0070C0"/>
                </a:solidFill>
              </a:rPr>
              <a:t>, </a:t>
            </a:r>
            <a:r>
              <a:rPr lang="cs-CZ" altLang="cs-CZ" dirty="0" err="1" smtClean="0">
                <a:solidFill>
                  <a:srgbClr val="0070C0"/>
                </a:solidFill>
              </a:rPr>
              <a:t>zomersemester</a:t>
            </a:r>
            <a:r>
              <a:rPr lang="cs-CZ" altLang="cs-CZ" dirty="0" smtClean="0">
                <a:solidFill>
                  <a:srgbClr val="0070C0"/>
                </a:solidFill>
              </a:rPr>
              <a:t> </a:t>
            </a:r>
            <a:r>
              <a:rPr lang="en-GB" altLang="cs-CZ" dirty="0" smtClean="0">
                <a:solidFill>
                  <a:srgbClr val="0070C0"/>
                </a:solidFill>
              </a:rPr>
              <a:t>2020 / 21</a:t>
            </a:r>
            <a:endParaRPr lang="cs-CZ" altLang="cs-CZ" dirty="0">
              <a:solidFill>
                <a:srgbClr val="0070C0"/>
              </a:solidFill>
            </a:endParaRPr>
          </a:p>
          <a:p>
            <a:r>
              <a:rPr lang="cs-CZ" altLang="cs-CZ" dirty="0" err="1" smtClean="0">
                <a:solidFill>
                  <a:srgbClr val="0070C0"/>
                </a:solidFill>
              </a:rPr>
              <a:t>iva.rezkova</a:t>
            </a:r>
            <a:r>
              <a:rPr lang="en-US" altLang="cs-CZ" dirty="0">
                <a:solidFill>
                  <a:srgbClr val="0070C0"/>
                </a:solidFill>
              </a:rPr>
              <a:t>@ff.cuni.cz</a:t>
            </a:r>
            <a:endParaRPr lang="cs-CZ" alt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pic>
        <p:nvPicPr>
          <p:cNvPr id="5" name="Obrázek 4" descr="Grammatica - &lt;strong&gt;zinsontleding&lt;/strong&gt; herhaling vmbo-kgt34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74" y="2819590"/>
            <a:ext cx="2299209" cy="321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13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</a:t>
            </a:r>
            <a:r>
              <a:rPr lang="cs-CZ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zijn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verstand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zal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vinden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ook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intuïtie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Door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veel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alleen</a:t>
            </a:r>
            <a:r>
              <a:rPr lang="en-GB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verstand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Maar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betekent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 ze de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juiste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beslissingen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dag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brengt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tientalle</a:t>
            </a:r>
            <a:r>
              <a:rPr lang="en-GB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dilemma´s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lossen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dag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juiste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kiezen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altijd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goed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nagedacht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maar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ook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intuïtie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Wees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bang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dillema´s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onjuist</a:t>
            </a:r>
            <a:r>
              <a:rPr lang="cs-CZ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levenspad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toch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GB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b="1" dirty="0" smtClean="0"/>
              <a:t>TYPES</a:t>
            </a:r>
            <a:r>
              <a:rPr lang="cs-CZ" b="1" dirty="0" smtClean="0"/>
              <a:t> ONDERWERP</a:t>
            </a:r>
            <a:r>
              <a:rPr lang="en-GB" b="1" dirty="0" smtClean="0"/>
              <a:t>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5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 smtClean="0"/>
              <a:t>HET ONDERWERP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68760"/>
            <a:ext cx="9145016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 smtClean="0"/>
              <a:t>→ </a:t>
            </a:r>
            <a:r>
              <a:rPr lang="cs-CZ" sz="3000" dirty="0" err="1" smtClean="0"/>
              <a:t>een</a:t>
            </a:r>
            <a:r>
              <a:rPr lang="cs-CZ" sz="3000" dirty="0" smtClean="0"/>
              <a:t> </a:t>
            </a:r>
            <a:r>
              <a:rPr lang="cs-CZ" sz="3000" dirty="0" err="1" smtClean="0"/>
              <a:t>specifieke</a:t>
            </a:r>
            <a:r>
              <a:rPr lang="cs-CZ" sz="3000" dirty="0" smtClean="0"/>
              <a:t> </a:t>
            </a:r>
            <a:r>
              <a:rPr lang="cs-CZ" sz="3000" dirty="0"/>
              <a:t>status </a:t>
            </a:r>
            <a:r>
              <a:rPr lang="cs-CZ" sz="3000" dirty="0" err="1"/>
              <a:t>i.v.m</a:t>
            </a:r>
            <a:r>
              <a:rPr lang="cs-CZ" sz="3000" dirty="0"/>
              <a:t>. </a:t>
            </a:r>
            <a:r>
              <a:rPr lang="cs-CZ" sz="3000" dirty="0" err="1" smtClean="0"/>
              <a:t>andere</a:t>
            </a:r>
            <a:r>
              <a:rPr lang="cs-CZ" sz="3000" dirty="0"/>
              <a:t> </a:t>
            </a:r>
            <a:r>
              <a:rPr lang="cs-CZ" sz="3000" dirty="0" err="1" smtClean="0"/>
              <a:t>zinsdelen</a:t>
            </a:r>
            <a:r>
              <a:rPr lang="cs-CZ" sz="3000" dirty="0" smtClean="0"/>
              <a:t> 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3000" b="1" dirty="0" smtClean="0"/>
              <a:t>→ </a:t>
            </a:r>
            <a:r>
              <a:rPr lang="cs-CZ" sz="3000" dirty="0" err="1" smtClean="0"/>
              <a:t>overeenstemming</a:t>
            </a:r>
            <a:r>
              <a:rPr lang="cs-CZ" sz="3000" dirty="0" smtClean="0"/>
              <a:t> in </a:t>
            </a:r>
            <a:r>
              <a:rPr lang="cs-CZ" sz="3000" dirty="0" err="1"/>
              <a:t>persoon</a:t>
            </a:r>
            <a:r>
              <a:rPr lang="cs-CZ" sz="3000" dirty="0"/>
              <a:t> en </a:t>
            </a:r>
            <a:r>
              <a:rPr lang="cs-CZ" sz="3000" dirty="0" err="1"/>
              <a:t>getal</a:t>
            </a:r>
            <a:r>
              <a:rPr lang="cs-CZ" sz="3000" dirty="0"/>
              <a:t> </a:t>
            </a:r>
            <a:r>
              <a:rPr lang="cs-CZ" sz="3000" dirty="0" smtClean="0"/>
              <a:t>met de </a:t>
            </a:r>
            <a:r>
              <a:rPr lang="cs-CZ" sz="3000" dirty="0" err="1" smtClean="0"/>
              <a:t>pv</a:t>
            </a:r>
            <a:endParaRPr lang="cs-CZ" sz="3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3000" b="1" dirty="0" smtClean="0"/>
              <a:t>→ </a:t>
            </a:r>
            <a:r>
              <a:rPr lang="cs-CZ" sz="3000" dirty="0" err="1"/>
              <a:t>typische</a:t>
            </a:r>
            <a:r>
              <a:rPr lang="cs-CZ" sz="3000" dirty="0"/>
              <a:t> </a:t>
            </a:r>
            <a:r>
              <a:rPr lang="cs-CZ" sz="3000" dirty="0" err="1"/>
              <a:t>positie</a:t>
            </a:r>
            <a:r>
              <a:rPr lang="cs-CZ" sz="3000" dirty="0"/>
              <a:t>?? </a:t>
            </a:r>
            <a:endParaRPr lang="en-GB" sz="3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3000" b="1" dirty="0"/>
              <a:t>→ </a:t>
            </a:r>
            <a:r>
              <a:rPr lang="cs-CZ" sz="3000" dirty="0" err="1" smtClean="0"/>
              <a:t>getalsproef</a:t>
            </a:r>
            <a:r>
              <a:rPr lang="cs-CZ" sz="3000" dirty="0"/>
              <a:t>: </a:t>
            </a:r>
            <a:endParaRPr lang="cs-CZ" sz="3000" dirty="0" smtClean="0"/>
          </a:p>
          <a:p>
            <a:pPr marL="0" indent="0">
              <a:buNone/>
            </a:pPr>
            <a:endParaRPr lang="cs-CZ" sz="1000" dirty="0" smtClean="0"/>
          </a:p>
          <a:p>
            <a:r>
              <a:rPr lang="cs-CZ" sz="3000" i="1" dirty="0" smtClean="0">
                <a:solidFill>
                  <a:srgbClr val="FF0000"/>
                </a:solidFill>
              </a:rPr>
              <a:t>De </a:t>
            </a:r>
            <a:r>
              <a:rPr lang="cs-CZ" sz="3000" i="1" dirty="0" err="1">
                <a:solidFill>
                  <a:srgbClr val="FF0000"/>
                </a:solidFill>
              </a:rPr>
              <a:t>koningin</a:t>
            </a:r>
            <a:r>
              <a:rPr lang="cs-CZ" sz="3000" i="1" dirty="0">
                <a:solidFill>
                  <a:srgbClr val="FF0000"/>
                </a:solidFill>
              </a:rPr>
              <a:t> </a:t>
            </a:r>
            <a:r>
              <a:rPr lang="cs-CZ" sz="3000" i="1" dirty="0" err="1">
                <a:solidFill>
                  <a:srgbClr val="FF0000"/>
                </a:solidFill>
              </a:rPr>
              <a:t>werden</a:t>
            </a:r>
            <a:r>
              <a:rPr lang="cs-CZ" sz="3000" i="1" dirty="0">
                <a:solidFill>
                  <a:srgbClr val="FF0000"/>
                </a:solidFill>
              </a:rPr>
              <a:t> </a:t>
            </a:r>
            <a:r>
              <a:rPr lang="cs-CZ" sz="3000" i="1" dirty="0" err="1">
                <a:solidFill>
                  <a:srgbClr val="FF0000"/>
                </a:solidFill>
              </a:rPr>
              <a:t>bossen</a:t>
            </a:r>
            <a:r>
              <a:rPr lang="cs-CZ" sz="3000" i="1" dirty="0">
                <a:solidFill>
                  <a:srgbClr val="FF0000"/>
                </a:solidFill>
              </a:rPr>
              <a:t> </a:t>
            </a:r>
            <a:r>
              <a:rPr lang="cs-CZ" sz="3000" i="1" dirty="0" err="1">
                <a:solidFill>
                  <a:srgbClr val="FF0000"/>
                </a:solidFill>
              </a:rPr>
              <a:t>bloemen</a:t>
            </a:r>
            <a:r>
              <a:rPr lang="cs-CZ" sz="3000" i="1" dirty="0">
                <a:solidFill>
                  <a:srgbClr val="FF0000"/>
                </a:solidFill>
              </a:rPr>
              <a:t> </a:t>
            </a:r>
            <a:r>
              <a:rPr lang="cs-CZ" sz="3000" i="1" dirty="0" err="1" smtClean="0">
                <a:solidFill>
                  <a:srgbClr val="FF0000"/>
                </a:solidFill>
              </a:rPr>
              <a:t>gegeven</a:t>
            </a:r>
            <a:r>
              <a:rPr lang="cs-CZ" sz="3000" i="1" dirty="0" smtClean="0">
                <a:solidFill>
                  <a:srgbClr val="FF0000"/>
                </a:solidFill>
              </a:rPr>
              <a:t>.</a:t>
            </a:r>
            <a:endParaRPr lang="cs-CZ" sz="3000" i="1" dirty="0">
              <a:solidFill>
                <a:srgbClr val="FF0000"/>
              </a:solidFill>
            </a:endParaRPr>
          </a:p>
          <a:p>
            <a:r>
              <a:rPr lang="cs-CZ" sz="3000" i="1" dirty="0" err="1" smtClean="0">
                <a:solidFill>
                  <a:srgbClr val="FF0000"/>
                </a:solidFill>
              </a:rPr>
              <a:t>Beide</a:t>
            </a:r>
            <a:r>
              <a:rPr lang="cs-CZ" sz="3000" i="1" dirty="0" smtClean="0">
                <a:solidFill>
                  <a:srgbClr val="FF0000"/>
                </a:solidFill>
              </a:rPr>
              <a:t> </a:t>
            </a:r>
            <a:r>
              <a:rPr lang="cs-CZ" sz="3000" i="1" dirty="0" err="1">
                <a:solidFill>
                  <a:srgbClr val="FF0000"/>
                </a:solidFill>
              </a:rPr>
              <a:t>koninginnen</a:t>
            </a:r>
            <a:r>
              <a:rPr lang="cs-CZ" sz="3000" i="1" dirty="0">
                <a:solidFill>
                  <a:srgbClr val="FF0000"/>
                </a:solidFill>
              </a:rPr>
              <a:t> </a:t>
            </a:r>
            <a:r>
              <a:rPr lang="cs-CZ" sz="3000" i="1" dirty="0" err="1">
                <a:solidFill>
                  <a:srgbClr val="FF0000"/>
                </a:solidFill>
              </a:rPr>
              <a:t>werd</a:t>
            </a:r>
            <a:r>
              <a:rPr lang="cs-CZ" sz="3000" i="1" dirty="0">
                <a:solidFill>
                  <a:srgbClr val="FF0000"/>
                </a:solidFill>
              </a:rPr>
              <a:t> </a:t>
            </a:r>
            <a:r>
              <a:rPr lang="cs-CZ" sz="3000" i="1" dirty="0" err="1">
                <a:solidFill>
                  <a:srgbClr val="FF0000"/>
                </a:solidFill>
              </a:rPr>
              <a:t>een</a:t>
            </a:r>
            <a:r>
              <a:rPr lang="cs-CZ" sz="3000" i="1" dirty="0">
                <a:solidFill>
                  <a:srgbClr val="FF0000"/>
                </a:solidFill>
              </a:rPr>
              <a:t> bos </a:t>
            </a:r>
            <a:r>
              <a:rPr lang="cs-CZ" sz="3000" i="1" dirty="0" err="1">
                <a:solidFill>
                  <a:srgbClr val="FF0000"/>
                </a:solidFill>
              </a:rPr>
              <a:t>bloemen</a:t>
            </a:r>
            <a:r>
              <a:rPr lang="cs-CZ" sz="3000" i="1" dirty="0">
                <a:solidFill>
                  <a:srgbClr val="FF0000"/>
                </a:solidFill>
              </a:rPr>
              <a:t> </a:t>
            </a:r>
            <a:r>
              <a:rPr lang="cs-CZ" sz="3000" i="1" dirty="0" err="1">
                <a:solidFill>
                  <a:srgbClr val="FF0000"/>
                </a:solidFill>
              </a:rPr>
              <a:t>gegeven</a:t>
            </a:r>
            <a:r>
              <a:rPr lang="cs-CZ" sz="3000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→ </a:t>
            </a:r>
            <a:r>
              <a:rPr lang="cs-CZ" dirty="0" err="1" smtClean="0"/>
              <a:t>welke</a:t>
            </a:r>
            <a:r>
              <a:rPr lang="cs-CZ" dirty="0" smtClean="0"/>
              <a:t> </a:t>
            </a:r>
            <a:r>
              <a:rPr lang="cs-CZ" dirty="0" err="1" smtClean="0"/>
              <a:t>elementen</a:t>
            </a:r>
            <a:r>
              <a:rPr lang="cs-CZ" dirty="0" smtClean="0"/>
              <a:t> </a:t>
            </a:r>
            <a:r>
              <a:rPr lang="cs-CZ" dirty="0" err="1" smtClean="0"/>
              <a:t>kunnen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onderwerp</a:t>
            </a:r>
            <a:r>
              <a:rPr lang="cs-CZ" dirty="0" smtClean="0"/>
              <a:t> </a:t>
            </a:r>
            <a:r>
              <a:rPr lang="cs-CZ" dirty="0" err="1" smtClean="0"/>
              <a:t>dienen</a:t>
            </a:r>
            <a:r>
              <a:rPr lang="cs-CZ" dirty="0" smtClean="0"/>
              <a:t>?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30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Welke constituenten?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285860"/>
            <a:ext cx="9001156" cy="5286412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NP</a:t>
            </a:r>
            <a:r>
              <a:rPr lang="cs-CZ" dirty="0" smtClean="0"/>
              <a:t>:  		</a:t>
            </a:r>
            <a:r>
              <a:rPr lang="cs-CZ" i="1" dirty="0" smtClean="0">
                <a:solidFill>
                  <a:srgbClr val="FF0000"/>
                </a:solidFill>
              </a:rPr>
              <a:t>Piet slaapt.  / Liefde wordt bezongen.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				De hond van mijn zoon Piet krijgt een straf. </a:t>
            </a:r>
          </a:p>
          <a:p>
            <a:endParaRPr lang="cs-CZ" dirty="0" smtClean="0"/>
          </a:p>
          <a:p>
            <a:r>
              <a:rPr lang="cs-CZ" b="1" dirty="0" smtClean="0"/>
              <a:t>ProP: </a:t>
            </a:r>
            <a:r>
              <a:rPr lang="cs-CZ" dirty="0" smtClean="0"/>
              <a:t> 		</a:t>
            </a:r>
            <a:r>
              <a:rPr lang="cs-CZ" i="1" dirty="0" smtClean="0">
                <a:solidFill>
                  <a:srgbClr val="FF0000"/>
                </a:solidFill>
              </a:rPr>
              <a:t>Jullie moeten allebei weg.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				Het regent.  / Niemand komt.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Infinitief:  </a:t>
            </a:r>
            <a:r>
              <a:rPr lang="cs-CZ" dirty="0" smtClean="0"/>
              <a:t>		</a:t>
            </a:r>
            <a:r>
              <a:rPr lang="cs-CZ" i="1" dirty="0" smtClean="0">
                <a:solidFill>
                  <a:srgbClr val="FF0000"/>
                </a:solidFill>
              </a:rPr>
              <a:t>Boeken schrijven verdient niet goed.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				Nederlands studeren wordt populair.</a:t>
            </a:r>
          </a:p>
          <a:p>
            <a:endParaRPr lang="cs-CZ" dirty="0" smtClean="0"/>
          </a:p>
          <a:p>
            <a:r>
              <a:rPr lang="cs-CZ" b="1" dirty="0" smtClean="0"/>
              <a:t>Bijzin</a:t>
            </a:r>
            <a:r>
              <a:rPr lang="cs-CZ" dirty="0" smtClean="0"/>
              <a:t> (</a:t>
            </a:r>
            <a:r>
              <a:rPr lang="cs-CZ" b="1" dirty="0" smtClean="0"/>
              <a:t>CP</a:t>
            </a:r>
            <a:r>
              <a:rPr lang="cs-CZ" dirty="0" smtClean="0"/>
              <a:t>): 	</a:t>
            </a:r>
            <a:r>
              <a:rPr lang="cs-CZ" i="1" dirty="0" smtClean="0">
                <a:solidFill>
                  <a:srgbClr val="FF0000"/>
                </a:solidFill>
              </a:rPr>
              <a:t>Wat je daar doet, is onmogelijk.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i="1" dirty="0" smtClean="0">
                <a:solidFill>
                  <a:srgbClr val="FF0000"/>
                </a:solidFill>
              </a:rPr>
              <a:t>				Het is zijn baan om boeken te schrijven.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 smtClean="0"/>
              <a:t>SOORTEN ONDERWERP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525658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b="1" dirty="0" err="1" smtClean="0"/>
              <a:t>voorlopig</a:t>
            </a:r>
            <a:r>
              <a:rPr lang="cs-CZ" b="1" dirty="0" smtClean="0"/>
              <a:t> + </a:t>
            </a:r>
            <a:r>
              <a:rPr lang="cs-CZ" b="1" dirty="0" err="1" smtClean="0"/>
              <a:t>herhalend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	</a:t>
            </a:r>
            <a:r>
              <a:rPr lang="cs-CZ" b="1" i="1" dirty="0" err="1" smtClean="0">
                <a:solidFill>
                  <a:srgbClr val="FF0000"/>
                </a:solidFill>
              </a:rPr>
              <a:t>Het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gek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dat </a:t>
            </a:r>
            <a:r>
              <a:rPr lang="cs-CZ" b="1" i="1" dirty="0" err="1" smtClean="0">
                <a:solidFill>
                  <a:srgbClr val="FF0000"/>
                </a:solidFill>
              </a:rPr>
              <a:t>hij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niet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kwam</a:t>
            </a:r>
            <a:r>
              <a:rPr lang="cs-CZ" b="1" i="1" dirty="0" smtClean="0">
                <a:solidFill>
                  <a:srgbClr val="FF0000"/>
                </a:solidFill>
              </a:rPr>
              <a:t>!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2. </a:t>
            </a:r>
            <a:r>
              <a:rPr lang="cs-CZ" b="1" dirty="0" err="1" smtClean="0"/>
              <a:t>plaatsonderwerp</a:t>
            </a:r>
            <a:r>
              <a:rPr lang="cs-CZ" b="1" dirty="0" smtClean="0"/>
              <a:t>:  </a:t>
            </a:r>
            <a:r>
              <a:rPr lang="cs-CZ" b="1" i="1" dirty="0" smtClean="0">
                <a:solidFill>
                  <a:srgbClr val="FF0000"/>
                </a:solidFill>
              </a:rPr>
              <a:t>Er </a:t>
            </a:r>
            <a:r>
              <a:rPr lang="cs-CZ" i="1" dirty="0" err="1">
                <a:solidFill>
                  <a:srgbClr val="FF0000"/>
                </a:solidFill>
              </a:rPr>
              <a:t>ligt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een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boek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op </a:t>
            </a:r>
            <a:r>
              <a:rPr lang="cs-CZ" i="1" dirty="0" err="1">
                <a:solidFill>
                  <a:srgbClr val="FF0000"/>
                </a:solidFill>
              </a:rPr>
              <a:t>tafel</a:t>
            </a:r>
            <a:r>
              <a:rPr lang="cs-CZ" i="1" dirty="0">
                <a:solidFill>
                  <a:srgbClr val="FF0000"/>
                </a:solidFill>
              </a:rPr>
              <a:t>. </a:t>
            </a: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3. </a:t>
            </a:r>
            <a:r>
              <a:rPr lang="cs-CZ" b="1" dirty="0" err="1" smtClean="0"/>
              <a:t>loos</a:t>
            </a:r>
            <a:r>
              <a:rPr lang="cs-CZ" b="1" dirty="0" smtClean="0"/>
              <a:t> </a:t>
            </a:r>
            <a:r>
              <a:rPr lang="cs-CZ" b="1" dirty="0" err="1"/>
              <a:t>onderwerp</a:t>
            </a:r>
            <a:r>
              <a:rPr lang="cs-CZ" b="1" dirty="0"/>
              <a:t>: </a:t>
            </a:r>
            <a:r>
              <a:rPr lang="cs-CZ" b="1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waait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b="1" dirty="0"/>
              <a:t>4. </a:t>
            </a:r>
            <a:r>
              <a:rPr lang="cs-CZ" b="1" dirty="0" err="1" smtClean="0"/>
              <a:t>impliciet</a:t>
            </a:r>
            <a:r>
              <a:rPr lang="cs-CZ" b="1" dirty="0" smtClean="0"/>
              <a:t> </a:t>
            </a:r>
            <a:r>
              <a:rPr lang="cs-CZ" b="1" dirty="0" err="1"/>
              <a:t>onderwerp</a:t>
            </a:r>
            <a:r>
              <a:rPr lang="cs-CZ" b="1" dirty="0"/>
              <a:t>: </a:t>
            </a:r>
            <a:r>
              <a:rPr lang="cs-CZ" i="1" dirty="0" smtClean="0">
                <a:solidFill>
                  <a:srgbClr val="FF0000"/>
                </a:solidFill>
              </a:rPr>
              <a:t>Kom </a:t>
            </a:r>
            <a:r>
              <a:rPr lang="en-US" b="1" i="1" dirty="0" smtClean="0">
                <a:solidFill>
                  <a:srgbClr val="FF0000"/>
                </a:solidFill>
              </a:rPr>
              <a:t>[Ø]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maar </a:t>
            </a:r>
            <a:r>
              <a:rPr lang="cs-CZ" i="1" dirty="0" err="1" smtClean="0">
                <a:solidFill>
                  <a:srgbClr val="FF0000"/>
                </a:solidFill>
              </a:rPr>
              <a:t>binnen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b="1" dirty="0"/>
              <a:t>5. </a:t>
            </a:r>
            <a:r>
              <a:rPr lang="cs-CZ" b="1" dirty="0" err="1"/>
              <a:t>logisch</a:t>
            </a:r>
            <a:r>
              <a:rPr lang="cs-CZ" b="1" dirty="0"/>
              <a:t> </a:t>
            </a:r>
            <a:r>
              <a:rPr lang="en-GB" b="1" dirty="0" err="1" smtClean="0"/>
              <a:t>voorwerp</a:t>
            </a:r>
            <a:r>
              <a:rPr lang="en-GB" b="1" dirty="0" smtClean="0"/>
              <a:t>  vs  </a:t>
            </a:r>
            <a:r>
              <a:rPr lang="en-GB" b="1" dirty="0" err="1" smtClean="0"/>
              <a:t>logisch</a:t>
            </a:r>
            <a:r>
              <a:rPr lang="en-GB" b="1" dirty="0" smtClean="0"/>
              <a:t> </a:t>
            </a:r>
            <a:r>
              <a:rPr lang="en-GB" b="1" dirty="0" err="1" smtClean="0"/>
              <a:t>onder</a:t>
            </a:r>
            <a:r>
              <a:rPr lang="cs-CZ" b="1" dirty="0" err="1" smtClean="0"/>
              <a:t>werp</a:t>
            </a:r>
            <a:r>
              <a:rPr lang="cs-CZ" dirty="0" smtClean="0"/>
              <a:t> </a:t>
            </a:r>
            <a:r>
              <a:rPr lang="en-GB" dirty="0" smtClean="0"/>
              <a:t>                           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i="1" dirty="0" smtClean="0">
                <a:solidFill>
                  <a:srgbClr val="FF0000"/>
                </a:solidFill>
              </a:rPr>
              <a:t>Dit </a:t>
            </a:r>
            <a:r>
              <a:rPr lang="cs-CZ" b="1" i="1" dirty="0" err="1" smtClean="0">
                <a:solidFill>
                  <a:srgbClr val="FF0000"/>
                </a:solidFill>
              </a:rPr>
              <a:t>gedicht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door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Gerard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Reve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geschreven</a:t>
            </a:r>
            <a:r>
              <a:rPr lang="cs-CZ" b="1" i="1" dirty="0" smtClean="0">
                <a:solidFill>
                  <a:srgbClr val="FF0000"/>
                </a:solidFill>
              </a:rPr>
              <a:t>. 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/>
              <a:t>6</a:t>
            </a:r>
            <a:r>
              <a:rPr lang="cs-CZ" b="1" dirty="0" smtClean="0"/>
              <a:t>. </a:t>
            </a:r>
            <a:r>
              <a:rPr lang="en-GB" b="1" dirty="0" err="1" smtClean="0"/>
              <a:t>Presentatief-</a:t>
            </a:r>
            <a:r>
              <a:rPr lang="en-GB" b="1" i="1" dirty="0" err="1" smtClean="0"/>
              <a:t>er</a:t>
            </a:r>
            <a:r>
              <a:rPr lang="en-GB" b="1" dirty="0" smtClean="0"/>
              <a:t> </a:t>
            </a:r>
            <a:r>
              <a:rPr lang="en-GB" b="1" dirty="0" err="1" smtClean="0"/>
              <a:t>zonder</a:t>
            </a:r>
            <a:r>
              <a:rPr lang="en-GB" b="1" dirty="0" smtClean="0"/>
              <a:t> </a:t>
            </a:r>
            <a:r>
              <a:rPr lang="en-GB" b="1" dirty="0" err="1" smtClean="0"/>
              <a:t>onderwerp</a:t>
            </a:r>
            <a:r>
              <a:rPr lang="en-GB" b="1" dirty="0" smtClean="0"/>
              <a:t>:</a:t>
            </a:r>
            <a:endParaRPr lang="en-GB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GB" b="1" i="1" dirty="0" err="1" smtClean="0">
                <a:solidFill>
                  <a:srgbClr val="FF0000"/>
                </a:solidFill>
              </a:rPr>
              <a:t>Er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wordt</a:t>
            </a:r>
            <a:r>
              <a:rPr lang="en-GB" i="1" dirty="0" smtClean="0">
                <a:solidFill>
                  <a:srgbClr val="FF0000"/>
                </a:solidFill>
              </a:rPr>
              <a:t> de hele </a:t>
            </a:r>
            <a:r>
              <a:rPr lang="en-GB" i="1" dirty="0" err="1" smtClean="0">
                <a:solidFill>
                  <a:srgbClr val="FF0000"/>
                </a:solidFill>
              </a:rPr>
              <a:t>nacht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gezongen</a:t>
            </a:r>
            <a:r>
              <a:rPr lang="en-GB" i="1" dirty="0" smtClean="0">
                <a:solidFill>
                  <a:srgbClr val="FF0000"/>
                </a:solidFill>
              </a:rPr>
              <a:t>.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14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WELKE TYPES ONDERWERP KEN JE 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517232"/>
          </a:xfrm>
        </p:spPr>
        <p:txBody>
          <a:bodyPr>
            <a:normAutofit lnSpcReduction="10000"/>
          </a:bodyPr>
          <a:lstStyle/>
          <a:p>
            <a:r>
              <a:rPr lang="en-GB" sz="3600" i="1" dirty="0" err="1" smtClean="0">
                <a:solidFill>
                  <a:srgbClr val="FF0000"/>
                </a:solidFill>
              </a:rPr>
              <a:t>Zowel</a:t>
            </a:r>
            <a:r>
              <a:rPr lang="en-GB" sz="3600" i="1" dirty="0" smtClean="0">
                <a:solidFill>
                  <a:srgbClr val="FF0000"/>
                </a:solidFill>
              </a:rPr>
              <a:t> de </a:t>
            </a:r>
            <a:r>
              <a:rPr lang="en-GB" sz="3600" i="1" dirty="0" err="1" smtClean="0">
                <a:solidFill>
                  <a:srgbClr val="FF0000"/>
                </a:solidFill>
              </a:rPr>
              <a:t>ouders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als</a:t>
            </a:r>
            <a:r>
              <a:rPr lang="en-GB" sz="3600" i="1" dirty="0" smtClean="0">
                <a:solidFill>
                  <a:srgbClr val="FF0000"/>
                </a:solidFill>
              </a:rPr>
              <a:t> de </a:t>
            </a:r>
            <a:r>
              <a:rPr lang="en-GB" sz="3600" i="1" dirty="0" err="1" smtClean="0">
                <a:solidFill>
                  <a:srgbClr val="FF0000"/>
                </a:solidFill>
              </a:rPr>
              <a:t>kinderen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mochten</a:t>
            </a:r>
            <a:r>
              <a:rPr lang="en-GB" sz="3600" i="1" dirty="0" smtClean="0">
                <a:solidFill>
                  <a:srgbClr val="FF0000"/>
                </a:solidFill>
              </a:rPr>
              <a:t> van het </a:t>
            </a:r>
            <a:r>
              <a:rPr lang="en-GB" sz="3600" i="1" dirty="0" err="1" smtClean="0">
                <a:solidFill>
                  <a:srgbClr val="FF0000"/>
                </a:solidFill>
              </a:rPr>
              <a:t>pretpark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genieten</a:t>
            </a:r>
            <a:r>
              <a:rPr lang="en-GB" sz="3600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3600" i="1" dirty="0" smtClean="0">
                <a:solidFill>
                  <a:srgbClr val="FF0000"/>
                </a:solidFill>
              </a:rPr>
              <a:t>Nee is het </a:t>
            </a:r>
            <a:r>
              <a:rPr lang="en-GB" sz="3600" i="1" dirty="0" err="1" smtClean="0">
                <a:solidFill>
                  <a:srgbClr val="FF0000"/>
                </a:solidFill>
              </a:rPr>
              <a:t>antwoord</a:t>
            </a:r>
            <a:r>
              <a:rPr lang="en-GB" sz="3600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3600" i="1" dirty="0" smtClean="0">
                <a:solidFill>
                  <a:srgbClr val="FF0000"/>
                </a:solidFill>
              </a:rPr>
              <a:t>Is het in </a:t>
            </a:r>
            <a:r>
              <a:rPr lang="en-GB" sz="3600" i="1" dirty="0" err="1" smtClean="0">
                <a:solidFill>
                  <a:srgbClr val="FF0000"/>
                </a:solidFill>
              </a:rPr>
              <a:t>orde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dat</a:t>
            </a:r>
            <a:r>
              <a:rPr lang="en-GB" sz="3600" i="1" dirty="0" smtClean="0">
                <a:solidFill>
                  <a:srgbClr val="FF0000"/>
                </a:solidFill>
              </a:rPr>
              <a:t> we </a:t>
            </a:r>
            <a:r>
              <a:rPr lang="en-GB" sz="3600" i="1" dirty="0" err="1" smtClean="0">
                <a:solidFill>
                  <a:srgbClr val="FF0000"/>
                </a:solidFill>
              </a:rPr>
              <a:t>naar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binnen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gaan</a:t>
            </a:r>
            <a:r>
              <a:rPr lang="en-GB" sz="3600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sz="3600" i="1" dirty="0" err="1" smtClean="0">
                <a:solidFill>
                  <a:srgbClr val="FF0000"/>
                </a:solidFill>
              </a:rPr>
              <a:t>Er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staan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veel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studenten</a:t>
            </a:r>
            <a:r>
              <a:rPr lang="en-GB" sz="3600" i="1" dirty="0" smtClean="0">
                <a:solidFill>
                  <a:srgbClr val="FF0000"/>
                </a:solidFill>
              </a:rPr>
              <a:t> in de gang. </a:t>
            </a:r>
          </a:p>
          <a:p>
            <a:r>
              <a:rPr lang="en-GB" sz="3600" i="1" dirty="0" smtClean="0">
                <a:solidFill>
                  <a:srgbClr val="FF0000"/>
                </a:solidFill>
              </a:rPr>
              <a:t>Het regent </a:t>
            </a:r>
            <a:r>
              <a:rPr lang="en-GB" sz="3600" i="1" dirty="0" err="1" smtClean="0">
                <a:solidFill>
                  <a:srgbClr val="FF0000"/>
                </a:solidFill>
              </a:rPr>
              <a:t>niet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meer</a:t>
            </a:r>
            <a:r>
              <a:rPr lang="en-GB" sz="3600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3600" i="1" dirty="0" smtClean="0">
                <a:solidFill>
                  <a:srgbClr val="FF0000"/>
                </a:solidFill>
              </a:rPr>
              <a:t>Neem even </a:t>
            </a:r>
            <a:r>
              <a:rPr lang="en-GB" sz="3600" i="1" dirty="0" err="1" smtClean="0">
                <a:solidFill>
                  <a:srgbClr val="FF0000"/>
                </a:solidFill>
              </a:rPr>
              <a:t>plaats</a:t>
            </a:r>
            <a:r>
              <a:rPr lang="en-GB" sz="3600" i="1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GB" sz="3600" i="1" dirty="0" smtClean="0">
                <a:solidFill>
                  <a:srgbClr val="FF0000"/>
                </a:solidFill>
              </a:rPr>
              <a:t>Door </a:t>
            </a:r>
            <a:r>
              <a:rPr lang="en-GB" sz="3600" i="1" dirty="0" err="1" smtClean="0">
                <a:solidFill>
                  <a:srgbClr val="FF0000"/>
                </a:solidFill>
              </a:rPr>
              <a:t>wie</a:t>
            </a:r>
            <a:r>
              <a:rPr lang="en-GB" sz="3600" i="1" dirty="0" smtClean="0">
                <a:solidFill>
                  <a:srgbClr val="FF0000"/>
                </a:solidFill>
              </a:rPr>
              <a:t> is </a:t>
            </a:r>
            <a:r>
              <a:rPr lang="en-GB" sz="3600" i="1" dirty="0" err="1" smtClean="0">
                <a:solidFill>
                  <a:srgbClr val="FF0000"/>
                </a:solidFill>
              </a:rPr>
              <a:t>dit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heerlijke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gerecht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gemaakt</a:t>
            </a:r>
            <a:r>
              <a:rPr lang="en-GB" sz="3600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sz="3600" i="1" dirty="0" err="1" smtClean="0">
                <a:solidFill>
                  <a:srgbClr val="FF0000"/>
                </a:solidFill>
              </a:rPr>
              <a:t>Er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wordt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enthousiant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en-GB" sz="3600" i="1" dirty="0" err="1" smtClean="0">
                <a:solidFill>
                  <a:srgbClr val="FF0000"/>
                </a:solidFill>
              </a:rPr>
              <a:t>gediscusieerd</a:t>
            </a:r>
            <a:r>
              <a:rPr lang="en-GB" sz="3600" i="1" smtClean="0">
                <a:solidFill>
                  <a:srgbClr val="FF0000"/>
                </a:solidFill>
              </a:rPr>
              <a:t>. </a:t>
            </a:r>
            <a:endParaRPr lang="en-GB" sz="3600" i="1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35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</TotalTime>
  <Words>264</Words>
  <Application>Microsoft Office PowerPoint</Application>
  <PresentationFormat>Předvádění na obrazovce (4:3)</PresentationFormat>
  <Paragraphs>60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Motiv systému Office</vt:lpstr>
      <vt:lpstr>SYNTAXIS I: ZINSDELEN HET ONDERWERP  / SUBJECT</vt:lpstr>
      <vt:lpstr>TYPES ONDERWERPEN</vt:lpstr>
      <vt:lpstr>HET ONDERWERP</vt:lpstr>
      <vt:lpstr>Welke constituenten?</vt:lpstr>
      <vt:lpstr>SOORTEN ONDERWERP</vt:lpstr>
      <vt:lpstr>WELKE TYPES ONDERWERP KEN JE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SYNTAXIS I:  Zinsdelen:het gezegde en het onderwerp</dc:title>
  <dc:creator>Iva</dc:creator>
  <cp:lastModifiedBy>ivare</cp:lastModifiedBy>
  <cp:revision>50</cp:revision>
  <dcterms:created xsi:type="dcterms:W3CDTF">2017-01-30T12:22:15Z</dcterms:created>
  <dcterms:modified xsi:type="dcterms:W3CDTF">2021-04-07T20:56:13Z</dcterms:modified>
</cp:coreProperties>
</file>