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5" r:id="rId4"/>
    <p:sldId id="258" r:id="rId5"/>
    <p:sldId id="266" r:id="rId6"/>
    <p:sldId id="268" r:id="rId7"/>
    <p:sldId id="259" r:id="rId8"/>
    <p:sldId id="267" r:id="rId9"/>
    <p:sldId id="269" r:id="rId10"/>
    <p:sldId id="270" r:id="rId11"/>
    <p:sldId id="260" r:id="rId12"/>
    <p:sldId id="261" r:id="rId13"/>
    <p:sldId id="271" r:id="rId14"/>
    <p:sldId id="272" r:id="rId15"/>
    <p:sldId id="263" r:id="rId16"/>
    <p:sldId id="26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59" d="100"/>
          <a:sy n="59" d="100"/>
        </p:scale>
        <p:origin x="149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8AFC-69D3-414B-8557-C62CC47148A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E38B5-6528-4225-89CC-C3C66D9393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Zde myšleno</a:t>
            </a:r>
            <a:r>
              <a:rPr lang="cs-CZ" baseline="0" dirty="0"/>
              <a:t> jak literárně historický, kulturní, tak motivicko-tematický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E38B5-6528-4225-89CC-C3C66D93932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61E828-A616-4C53-9B4B-E15170C79FFB}" type="datetimeFigureOut">
              <a:rPr lang="cs-CZ" smtClean="0"/>
              <a:pPr/>
              <a:t>09.12.2024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F34D7EF-A75D-4230-BCE8-F2CA823256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Kontexty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Text: praktický průvodce II.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Ludvík Vaculík </a:t>
            </a:r>
          </a:p>
          <a:p>
            <a:endParaRPr lang="cs-CZ" dirty="0"/>
          </a:p>
          <a:p>
            <a:r>
              <a:rPr lang="cs-CZ" dirty="0"/>
              <a:t>Sekyra (1966)</a:t>
            </a:r>
          </a:p>
          <a:p>
            <a:endParaRPr lang="cs-CZ" dirty="0"/>
          </a:p>
          <a:p>
            <a:r>
              <a:rPr lang="cs-CZ" dirty="0"/>
              <a:t>kontext autorský: autorské dílo, „obraz autora“</a:t>
            </a:r>
          </a:p>
          <a:p>
            <a:endParaRPr lang="cs-CZ" dirty="0"/>
          </a:p>
          <a:p>
            <a:r>
              <a:rPr lang="cs-CZ" dirty="0"/>
              <a:t>kontext jiných autorů a jiných děl ze stejné doby</a:t>
            </a:r>
          </a:p>
          <a:p>
            <a:endParaRPr lang="cs-CZ" dirty="0"/>
          </a:p>
          <a:p>
            <a:r>
              <a:rPr lang="cs-CZ" dirty="0"/>
              <a:t>kontext událostí, historický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Úskalí při </a:t>
            </a:r>
            <a:r>
              <a:rPr lang="cs-CZ" altLang="cs-CZ" dirty="0"/>
              <a:t>práci s textem</a:t>
            </a:r>
            <a:endParaRPr lang="cs-CZ" altLang="cs-CZ" b="1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role subjektivní interpretace při práci s textem? </a:t>
            </a:r>
          </a:p>
          <a:p>
            <a:r>
              <a:rPr lang="cs-CZ" altLang="cs-CZ" dirty="0"/>
              <a:t>příliš obecné otázky </a:t>
            </a:r>
          </a:p>
          <a:p>
            <a:r>
              <a:rPr lang="cs-CZ" altLang="cs-CZ" dirty="0"/>
              <a:t>otázky jdoucí proti povaze vybraného textu </a:t>
            </a:r>
          </a:p>
          <a:p>
            <a:r>
              <a:rPr lang="cs-CZ" altLang="cs-CZ" dirty="0"/>
              <a:t>otázky jdoucí za text?</a:t>
            </a:r>
          </a:p>
          <a:p>
            <a:r>
              <a:rPr lang="cs-CZ" altLang="cs-CZ" dirty="0">
                <a:solidFill>
                  <a:srgbClr val="000000"/>
                </a:solidFill>
              </a:rPr>
              <a:t>struktura podle šablony, nikoli na základě textu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kritická analýza pracovních listů</a:t>
            </a:r>
          </a:p>
          <a:p>
            <a:endParaRPr lang="cs-CZ" dirty="0"/>
          </a:p>
          <a:p>
            <a:r>
              <a:rPr lang="cs-CZ" dirty="0"/>
              <a:t>možnosti čtení: práce s vybranými ukázkami (případně pokračování na následující přednášce)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Praktický průvodce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BERÁNKOVÁ, Eva; KOSTEČKA, Jiří </a:t>
            </a:r>
          </a:p>
          <a:p>
            <a:pPr>
              <a:buNone/>
            </a:pPr>
            <a:r>
              <a:rPr lang="cs-CZ" i="1" dirty="0"/>
              <a:t>Přečtěte si s námi. Literární interpretace pro vyučovací praxi. Praha: SPN, 1992.</a:t>
            </a:r>
          </a:p>
          <a:p>
            <a:endParaRPr lang="cs-CZ" i="1" dirty="0"/>
          </a:p>
          <a:p>
            <a:r>
              <a:rPr lang="cs-CZ" b="1" dirty="0"/>
              <a:t>BLAŽÍČEK, Přemysl </a:t>
            </a:r>
          </a:p>
          <a:p>
            <a:pPr>
              <a:buNone/>
            </a:pPr>
            <a:r>
              <a:rPr lang="it-IT" dirty="0"/>
              <a:t>Opravdu proti interpretaci? </a:t>
            </a:r>
            <a:r>
              <a:rPr lang="it-IT" i="1" dirty="0"/>
              <a:t>In P. B.: Kritika a interpretace. </a:t>
            </a:r>
            <a:r>
              <a:rPr lang="it-IT" dirty="0"/>
              <a:t>Ed. Michael Špirit. Praha: Triáda</a:t>
            </a:r>
            <a:r>
              <a:rPr lang="cs-CZ" dirty="0"/>
              <a:t>, </a:t>
            </a:r>
            <a:r>
              <a:rPr lang="it-IT" dirty="0"/>
              <a:t>2002, s. 323–328.</a:t>
            </a:r>
            <a:endParaRPr lang="cs-CZ" dirty="0"/>
          </a:p>
          <a:p>
            <a:endParaRPr lang="cs-CZ" b="1" dirty="0"/>
          </a:p>
          <a:p>
            <a:r>
              <a:rPr lang="cs-CZ" b="1" dirty="0"/>
              <a:t>LEDERBUCHOVÁ, Ladislava </a:t>
            </a:r>
          </a:p>
          <a:p>
            <a:pPr>
              <a:buNone/>
            </a:pPr>
            <a:r>
              <a:rPr lang="cs-CZ" i="1" dirty="0"/>
              <a:t>	Didaktická interpretace uměleckého textu jako metoda literární výchovy na občanské a střední škole II. </a:t>
            </a:r>
            <a:r>
              <a:rPr lang="cs-CZ" dirty="0"/>
              <a:t>Plzeň: Vydavatelství Západočeské univerzity, 1997.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na další literaturu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STAIGER, Emil </a:t>
            </a:r>
          </a:p>
          <a:p>
            <a:pPr>
              <a:buNone/>
            </a:pPr>
            <a:r>
              <a:rPr lang="cs-CZ" i="1" dirty="0"/>
              <a:t>Poetika, Interpretace, styl. </a:t>
            </a:r>
            <a:r>
              <a:rPr lang="cs-CZ" dirty="0"/>
              <a:t>Výbor. </a:t>
            </a:r>
            <a:r>
              <a:rPr lang="cs-CZ" dirty="0" err="1"/>
              <a:t>Ed</a:t>
            </a:r>
            <a:r>
              <a:rPr lang="cs-CZ" dirty="0"/>
              <a:t>. Marek </a:t>
            </a:r>
            <a:r>
              <a:rPr lang="cs-CZ" dirty="0" err="1"/>
              <a:t>Vajchr</a:t>
            </a:r>
            <a:r>
              <a:rPr lang="cs-CZ" dirty="0"/>
              <a:t>. Praha: Triáda</a:t>
            </a:r>
            <a:r>
              <a:rPr lang="cs-CZ"/>
              <a:t>, 2008.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II.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 pro dotazy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pPr algn="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Vám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b="1"/>
              <a:t>Tematická složka literárního díla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cs-CZ" dirty="0">
                <a:solidFill>
                  <a:prstClr val="black"/>
                </a:solidFill>
              </a:rPr>
              <a:t>téma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cs-CZ" dirty="0">
                <a:solidFill>
                  <a:prstClr val="black"/>
                </a:solidFill>
              </a:rPr>
              <a:t>motiv, leitmotiv</a:t>
            </a:r>
          </a:p>
          <a:p>
            <a:pPr>
              <a:defRPr/>
            </a:pPr>
            <a:endParaRPr lang="cs-CZ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cs-CZ" dirty="0">
                <a:solidFill>
                  <a:prstClr val="black"/>
                </a:solidFill>
              </a:rPr>
              <a:t>námět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Pojmenujte téma obou uvedených ukázek.</a:t>
            </a:r>
          </a:p>
          <a:p>
            <a:endParaRPr lang="cs-CZ" dirty="0"/>
          </a:p>
          <a:p>
            <a:r>
              <a:rPr lang="cs-CZ" dirty="0"/>
              <a:t>Pojmenujte motiv, motivy uvedených ukázek.</a:t>
            </a:r>
          </a:p>
          <a:p>
            <a:endParaRPr lang="cs-CZ" dirty="0"/>
          </a:p>
          <a:p>
            <a:r>
              <a:rPr lang="cs-CZ" dirty="0"/>
              <a:t>Jaký je mezi odpověďmi (tedy tématem a motivem) vztah?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b="1"/>
              <a:t>Kompoziční složka literárního díla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  <a:p>
            <a:r>
              <a:rPr lang="cs-CZ" altLang="cs-CZ"/>
              <a:t>sevřenost x volnost kompozice</a:t>
            </a:r>
          </a:p>
          <a:p>
            <a:endParaRPr lang="cs-CZ" altLang="cs-CZ"/>
          </a:p>
          <a:p>
            <a:r>
              <a:rPr lang="cs-CZ" altLang="cs-CZ"/>
              <a:t>kompoziční postupy: epika x lyrika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A/ Ivan </a:t>
            </a:r>
            <a:r>
              <a:rPr lang="cs-CZ" dirty="0" err="1"/>
              <a:t>Olbracht</a:t>
            </a:r>
            <a:r>
              <a:rPr lang="cs-CZ" dirty="0"/>
              <a:t>: Nikola </a:t>
            </a:r>
            <a:r>
              <a:rPr lang="cs-CZ" dirty="0" err="1"/>
              <a:t>Šuhaj</a:t>
            </a:r>
            <a:r>
              <a:rPr lang="cs-CZ" dirty="0"/>
              <a:t> loupežník.</a:t>
            </a:r>
          </a:p>
          <a:p>
            <a:endParaRPr lang="cs-CZ" dirty="0"/>
          </a:p>
          <a:p>
            <a:r>
              <a:rPr lang="cs-CZ" dirty="0"/>
              <a:t>1933</a:t>
            </a:r>
          </a:p>
          <a:p>
            <a:endParaRPr lang="cs-CZ" dirty="0"/>
          </a:p>
          <a:p>
            <a:r>
              <a:rPr lang="cs-CZ" dirty="0"/>
              <a:t>románová balada?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B/ Balada pro banditu (1975, 1978)</a:t>
            </a:r>
          </a:p>
          <a:p>
            <a:endParaRPr lang="cs-CZ" dirty="0"/>
          </a:p>
          <a:p>
            <a:r>
              <a:rPr lang="cs-CZ" dirty="0"/>
              <a:t>Milan </a:t>
            </a:r>
            <a:r>
              <a:rPr lang="cs-CZ" dirty="0" err="1"/>
              <a:t>Uhde</a:t>
            </a:r>
            <a:r>
              <a:rPr lang="cs-CZ" dirty="0"/>
              <a:t> (autor divadelní adaptace)</a:t>
            </a:r>
          </a:p>
          <a:p>
            <a:endParaRPr lang="cs-CZ" dirty="0"/>
          </a:p>
          <a:p>
            <a:r>
              <a:rPr lang="cs-CZ" dirty="0"/>
              <a:t>Vladimír </a:t>
            </a:r>
            <a:r>
              <a:rPr lang="cs-CZ" dirty="0" err="1"/>
              <a:t>Sís</a:t>
            </a:r>
            <a:r>
              <a:rPr lang="cs-CZ" dirty="0"/>
              <a:t> (režie filmové adaptace) – divadlo v přírodním prostředí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Jazyková složka literárního díla</a:t>
            </a:r>
            <a:endParaRPr lang="cs-CZ" alt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>
              <a:solidFill>
                <a:srgbClr val="000000"/>
              </a:solidFill>
            </a:endParaRPr>
          </a:p>
          <a:p>
            <a:r>
              <a:rPr lang="cs-CZ" altLang="cs-CZ">
                <a:solidFill>
                  <a:srgbClr val="000000"/>
                </a:solidFill>
              </a:rPr>
              <a:t>tropy x figury</a:t>
            </a:r>
          </a:p>
          <a:p>
            <a:r>
              <a:rPr lang="cs-CZ" altLang="cs-CZ">
                <a:solidFill>
                  <a:srgbClr val="000000"/>
                </a:solidFill>
              </a:rPr>
              <a:t>spisovný x nespisovný jazyk</a:t>
            </a:r>
          </a:p>
          <a:p>
            <a:r>
              <a:rPr lang="cs-CZ" altLang="cs-CZ">
                <a:solidFill>
                  <a:srgbClr val="000000"/>
                </a:solidFill>
              </a:rPr>
              <a:t>dobové zabarvení</a:t>
            </a:r>
          </a:p>
          <a:p>
            <a:r>
              <a:rPr lang="cs-CZ" altLang="cs-CZ">
                <a:solidFill>
                  <a:srgbClr val="000000"/>
                </a:solidFill>
              </a:rPr>
              <a:t>jazykové experimenty</a:t>
            </a:r>
          </a:p>
          <a:p>
            <a:r>
              <a:rPr lang="cs-CZ" altLang="cs-CZ">
                <a:solidFill>
                  <a:srgbClr val="000000"/>
                </a:solidFill>
              </a:rPr>
              <a:t>zvuková stránka textu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Charakterizujte jazykové prostředky: lexikální a syntaktické. </a:t>
            </a:r>
          </a:p>
          <a:p>
            <a:endParaRPr lang="cs-CZ" dirty="0"/>
          </a:p>
          <a:p>
            <a:r>
              <a:rPr lang="cs-CZ" dirty="0"/>
              <a:t>Srovnejte jejich použití v textu a svou představu „běžného“ používání jazyka.</a:t>
            </a:r>
          </a:p>
          <a:p>
            <a:endParaRPr lang="cs-CZ" dirty="0"/>
          </a:p>
          <a:p>
            <a:r>
              <a:rPr lang="cs-CZ" dirty="0"/>
              <a:t>Literárně historický kontext ukázky. Jaké potřebujeme kontextuální, zakotvující informace ke čtení ukázky?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kulturní</a:t>
            </a:r>
          </a:p>
          <a:p>
            <a:endParaRPr lang="cs-CZ" dirty="0"/>
          </a:p>
          <a:p>
            <a:r>
              <a:rPr lang="cs-CZ" dirty="0"/>
              <a:t>literárně historický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Kontexty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380</Words>
  <Application>Microsoft Office PowerPoint</Application>
  <PresentationFormat>Předvádění na obrazovce (4:3)</PresentationFormat>
  <Paragraphs>87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Kontexty</vt:lpstr>
      <vt:lpstr>Tematická složka literárního díla</vt:lpstr>
      <vt:lpstr>Ukázka</vt:lpstr>
      <vt:lpstr>Kompoziční složka literárního díla</vt:lpstr>
      <vt:lpstr>Ukázka</vt:lpstr>
      <vt:lpstr>Ukázka</vt:lpstr>
      <vt:lpstr>Jazyková složka literárního díla</vt:lpstr>
      <vt:lpstr>Ukázka </vt:lpstr>
      <vt:lpstr>Kontexty</vt:lpstr>
      <vt:lpstr>Ukázka</vt:lpstr>
      <vt:lpstr>Úskalí při práci s textem</vt:lpstr>
      <vt:lpstr>Praktický průvodce</vt:lpstr>
      <vt:lpstr>Odkazy na další literaturu</vt:lpstr>
      <vt:lpstr>Odkazy II. </vt:lpstr>
      <vt:lpstr>Prostor pro dotazy</vt:lpstr>
      <vt:lpstr>     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Téma, motiv, leitmotiv…</dc:title>
  <dc:creator>Andrea</dc:creator>
  <cp:lastModifiedBy>Králíková, Andrea</cp:lastModifiedBy>
  <cp:revision>8</cp:revision>
  <dcterms:created xsi:type="dcterms:W3CDTF">2017-04-30T19:48:33Z</dcterms:created>
  <dcterms:modified xsi:type="dcterms:W3CDTF">2024-12-09T09:28:19Z</dcterms:modified>
</cp:coreProperties>
</file>