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3" r:id="rId10"/>
    <p:sldId id="264" r:id="rId11"/>
    <p:sldId id="268" r:id="rId12"/>
    <p:sldId id="267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788" autoAdjust="0"/>
  </p:normalViewPr>
  <p:slideViewPr>
    <p:cSldViewPr>
      <p:cViewPr varScale="1">
        <p:scale>
          <a:sx n="91" d="100"/>
          <a:sy n="91" d="100"/>
        </p:scale>
        <p:origin x="218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D885B1-092E-466E-B45D-DD737402E307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A469A9-0D8F-4043-BA70-4A586F7130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936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aseline="0" dirty="0"/>
              <a:t>Terminologie</a:t>
            </a:r>
          </a:p>
          <a:p>
            <a:r>
              <a:rPr lang="en-GB" baseline="0" dirty="0"/>
              <a:t>h</a:t>
            </a:r>
            <a:r>
              <a:rPr lang="cs-CZ" baseline="0" dirty="0" err="1"/>
              <a:t>oofdzin</a:t>
            </a:r>
            <a:r>
              <a:rPr lang="cs-CZ" baseline="0" dirty="0"/>
              <a:t>= </a:t>
            </a:r>
            <a:r>
              <a:rPr lang="cs-CZ" baseline="0" dirty="0" err="1"/>
              <a:t>zelfstandige</a:t>
            </a:r>
            <a:r>
              <a:rPr lang="cs-CZ" baseline="0" dirty="0"/>
              <a:t> </a:t>
            </a:r>
            <a:r>
              <a:rPr lang="cs-CZ" baseline="0" dirty="0" err="1"/>
              <a:t>zin</a:t>
            </a:r>
            <a:r>
              <a:rPr lang="cs-CZ" baseline="0" dirty="0"/>
              <a:t> </a:t>
            </a:r>
            <a:r>
              <a:rPr lang="en-GB" baseline="0" dirty="0"/>
              <a:t>(</a:t>
            </a:r>
            <a:r>
              <a:rPr lang="en-GB" baseline="0" dirty="0" err="1"/>
              <a:t>een</a:t>
            </a:r>
            <a:r>
              <a:rPr lang="en-GB" baseline="0" dirty="0"/>
              <a:t> zin </a:t>
            </a:r>
            <a:r>
              <a:rPr lang="en-GB" baseline="0" dirty="0" err="1"/>
              <a:t>inclusief</a:t>
            </a:r>
            <a:r>
              <a:rPr lang="en-GB" baseline="0" dirty="0"/>
              <a:t> </a:t>
            </a:r>
            <a:r>
              <a:rPr lang="en-GB" baseline="0" dirty="0" err="1"/>
              <a:t>alle</a:t>
            </a:r>
            <a:r>
              <a:rPr lang="en-GB" baseline="0" dirty="0"/>
              <a:t> </a:t>
            </a:r>
            <a:r>
              <a:rPr lang="en-GB" baseline="0" dirty="0" err="1"/>
              <a:t>afhankelijke</a:t>
            </a:r>
            <a:r>
              <a:rPr lang="en-GB" baseline="0" dirty="0"/>
              <a:t> </a:t>
            </a:r>
            <a:r>
              <a:rPr lang="en-GB" baseline="0" dirty="0" err="1"/>
              <a:t>bijzinnen</a:t>
            </a:r>
            <a:r>
              <a:rPr lang="en-GB" baseline="0" dirty="0"/>
              <a:t>)</a:t>
            </a:r>
            <a:endParaRPr lang="cs-CZ" baseline="0" dirty="0"/>
          </a:p>
          <a:p>
            <a:r>
              <a:rPr lang="en-GB" baseline="0" dirty="0"/>
              <a:t>b</a:t>
            </a:r>
            <a:r>
              <a:rPr lang="cs-CZ" baseline="0" dirty="0" err="1"/>
              <a:t>ijzin</a:t>
            </a:r>
            <a:r>
              <a:rPr lang="cs-CZ" baseline="0" dirty="0"/>
              <a:t> = </a:t>
            </a:r>
            <a:r>
              <a:rPr lang="cs-CZ" baseline="0" dirty="0" err="1"/>
              <a:t>ondergeschikte</a:t>
            </a:r>
            <a:r>
              <a:rPr lang="cs-CZ" baseline="0" dirty="0"/>
              <a:t> </a:t>
            </a:r>
            <a:r>
              <a:rPr lang="cs-CZ" baseline="0" dirty="0" err="1"/>
              <a:t>zin</a:t>
            </a:r>
            <a:r>
              <a:rPr lang="cs-CZ" baseline="0" dirty="0"/>
              <a:t> = </a:t>
            </a:r>
            <a:r>
              <a:rPr lang="cs-CZ" baseline="0" dirty="0" err="1"/>
              <a:t>afhankelijke</a:t>
            </a:r>
            <a:r>
              <a:rPr lang="cs-CZ" baseline="0" dirty="0"/>
              <a:t> </a:t>
            </a:r>
            <a:r>
              <a:rPr lang="cs-CZ" baseline="0" dirty="0" err="1"/>
              <a:t>zin</a:t>
            </a:r>
            <a:endParaRPr lang="cs-CZ" baseline="0" dirty="0"/>
          </a:p>
          <a:p>
            <a:r>
              <a:rPr lang="cs-CZ" baseline="0" dirty="0" err="1"/>
              <a:t>rompzin</a:t>
            </a:r>
            <a:r>
              <a:rPr lang="cs-CZ" baseline="0" dirty="0"/>
              <a:t> = </a:t>
            </a:r>
            <a:r>
              <a:rPr lang="cs-CZ" baseline="0" dirty="0" err="1"/>
              <a:t>hoofdzin</a:t>
            </a:r>
            <a:r>
              <a:rPr lang="cs-CZ" baseline="0" dirty="0"/>
              <a:t> </a:t>
            </a:r>
            <a:r>
              <a:rPr lang="cs-CZ" baseline="0" dirty="0" err="1"/>
              <a:t>zonder</a:t>
            </a:r>
            <a:r>
              <a:rPr lang="cs-CZ" baseline="0" dirty="0"/>
              <a:t> </a:t>
            </a:r>
            <a:r>
              <a:rPr lang="cs-CZ" baseline="0" dirty="0" err="1"/>
              <a:t>bijzinnen</a:t>
            </a:r>
            <a:r>
              <a:rPr lang="cs-CZ" baseline="0" dirty="0"/>
              <a:t> (</a:t>
            </a:r>
            <a:r>
              <a:rPr lang="cs-CZ" baseline="0" dirty="0" err="1"/>
              <a:t>wat</a:t>
            </a:r>
            <a:r>
              <a:rPr lang="cs-CZ" baseline="0" dirty="0"/>
              <a:t> </a:t>
            </a:r>
            <a:r>
              <a:rPr lang="cs-CZ" baseline="0" dirty="0" err="1"/>
              <a:t>er</a:t>
            </a:r>
            <a:r>
              <a:rPr lang="cs-CZ" baseline="0" dirty="0"/>
              <a:t> </a:t>
            </a:r>
            <a:r>
              <a:rPr lang="cs-CZ" baseline="0" dirty="0" err="1"/>
              <a:t>overblijft</a:t>
            </a:r>
            <a:r>
              <a:rPr lang="cs-CZ" baseline="0" dirty="0"/>
              <a:t>) </a:t>
            </a:r>
            <a:endParaRPr lang="en-GB" baseline="0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NEVENSCHIKKING</a:t>
            </a:r>
          </a:p>
          <a:p>
            <a:r>
              <a:rPr lang="nl-NL" dirty="0"/>
              <a:t>In het algemeen verbinden nevenschikkende voegwoorden syntactisch gelijksoortige taalelementen</a:t>
            </a:r>
            <a:r>
              <a:rPr lang="cs-CZ" baseline="0" dirty="0"/>
              <a:t> = </a:t>
            </a:r>
            <a:r>
              <a:rPr lang="cs-CZ" dirty="0" err="1"/>
              <a:t>zinnen</a:t>
            </a:r>
            <a:r>
              <a:rPr lang="cs-CZ" dirty="0"/>
              <a:t>, </a:t>
            </a:r>
            <a:r>
              <a:rPr lang="cs-CZ" dirty="0" err="1"/>
              <a:t>constituenten</a:t>
            </a:r>
            <a:r>
              <a:rPr lang="cs-CZ" dirty="0"/>
              <a:t> en </a:t>
            </a:r>
            <a:r>
              <a:rPr lang="cs-CZ" dirty="0" err="1"/>
              <a:t>woorddelen</a:t>
            </a:r>
            <a:endParaRPr lang="en-GB" dirty="0"/>
          </a:p>
          <a:p>
            <a:r>
              <a:rPr lang="en-GB" dirty="0"/>
              <a:t>ONDERSCHIKKING</a:t>
            </a:r>
            <a:r>
              <a:rPr lang="en-GB" baseline="0" dirty="0"/>
              <a:t> – </a:t>
            </a:r>
            <a:r>
              <a:rPr lang="en-GB" baseline="0" dirty="0" err="1"/>
              <a:t>verbindt</a:t>
            </a:r>
            <a:r>
              <a:rPr lang="en-GB" baseline="0" dirty="0"/>
              <a:t> </a:t>
            </a:r>
            <a:r>
              <a:rPr lang="en-GB" baseline="0" dirty="0" err="1"/>
              <a:t>afhankelijke</a:t>
            </a:r>
            <a:r>
              <a:rPr lang="en-GB" baseline="0" dirty="0"/>
              <a:t> </a:t>
            </a:r>
            <a:r>
              <a:rPr lang="en-GB" baseline="0" dirty="0" err="1"/>
              <a:t>zinsdelen</a:t>
            </a:r>
            <a:r>
              <a:rPr lang="en-GB" baseline="0" dirty="0"/>
              <a:t> (</a:t>
            </a:r>
            <a:r>
              <a:rPr lang="en-GB" baseline="0" dirty="0" err="1"/>
              <a:t>woordgroepen</a:t>
            </a:r>
            <a:r>
              <a:rPr lang="en-GB" baseline="0" dirty="0"/>
              <a:t>, </a:t>
            </a:r>
            <a:r>
              <a:rPr lang="en-GB" baseline="0" dirty="0" err="1"/>
              <a:t>bijzinnen</a:t>
            </a:r>
            <a:r>
              <a:rPr lang="en-GB" baseline="0" dirty="0"/>
              <a:t>)</a:t>
            </a:r>
            <a:endParaRPr lang="nl-NL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904826-C51F-4CAF-B72A-7B69A02F8E7A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0815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Ik</a:t>
            </a:r>
            <a:r>
              <a:rPr lang="cs-CZ" dirty="0"/>
              <a:t> ben </a:t>
            </a:r>
            <a:r>
              <a:rPr lang="cs-CZ" dirty="0" err="1"/>
              <a:t>ziek</a:t>
            </a:r>
            <a:r>
              <a:rPr lang="cs-CZ" dirty="0"/>
              <a:t> </a:t>
            </a:r>
            <a:r>
              <a:rPr lang="cs-CZ" dirty="0" err="1"/>
              <a:t>daarom</a:t>
            </a:r>
            <a:r>
              <a:rPr lang="cs-CZ" dirty="0"/>
              <a:t> </a:t>
            </a:r>
            <a:r>
              <a:rPr lang="cs-CZ" dirty="0" err="1"/>
              <a:t>ga</a:t>
            </a:r>
            <a:r>
              <a:rPr lang="cs-CZ" dirty="0"/>
              <a:t> </a:t>
            </a:r>
            <a:r>
              <a:rPr lang="cs-CZ" dirty="0" err="1"/>
              <a:t>ik</a:t>
            </a:r>
            <a:r>
              <a:rPr lang="cs-CZ" dirty="0"/>
              <a:t> </a:t>
            </a:r>
            <a:r>
              <a:rPr lang="cs-CZ" dirty="0" err="1"/>
              <a:t>niet</a:t>
            </a:r>
            <a:r>
              <a:rPr lang="cs-CZ" dirty="0"/>
              <a:t> </a:t>
            </a:r>
            <a:r>
              <a:rPr lang="cs-CZ" dirty="0" err="1"/>
              <a:t>mee</a:t>
            </a:r>
            <a:r>
              <a:rPr lang="cs-CZ" dirty="0"/>
              <a:t>. </a:t>
            </a:r>
          </a:p>
          <a:p>
            <a:r>
              <a:rPr lang="cs-CZ" sz="1200" b="1" i="1" kern="12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D</a:t>
            </a:r>
            <a:r>
              <a:rPr lang="cs-CZ" i="1" dirty="0"/>
              <a:t>e </a:t>
            </a:r>
            <a:r>
              <a:rPr lang="cs-CZ" i="1" dirty="0" err="1"/>
              <a:t>trein</a:t>
            </a:r>
            <a:r>
              <a:rPr lang="cs-CZ" i="1" dirty="0"/>
              <a:t> had </a:t>
            </a:r>
            <a:r>
              <a:rPr lang="cs-CZ" i="1" dirty="0" err="1"/>
              <a:t>vertraging</a:t>
            </a:r>
            <a:r>
              <a:rPr lang="cs-CZ" i="1" dirty="0"/>
              <a:t>; </a:t>
            </a:r>
            <a:r>
              <a:rPr lang="cs-CZ" i="1" dirty="0" err="1"/>
              <a:t>daardoor</a:t>
            </a:r>
            <a:r>
              <a:rPr lang="cs-CZ" i="1" dirty="0"/>
              <a:t> </a:t>
            </a:r>
            <a:r>
              <a:rPr lang="cs-CZ" i="1" dirty="0" err="1"/>
              <a:t>kwam</a:t>
            </a:r>
            <a:r>
              <a:rPr lang="cs-CZ" i="1" dirty="0"/>
              <a:t> </a:t>
            </a:r>
            <a:r>
              <a:rPr lang="cs-CZ" i="1" dirty="0" err="1"/>
              <a:t>ik</a:t>
            </a:r>
            <a:r>
              <a:rPr lang="cs-CZ" i="1" dirty="0"/>
              <a:t> </a:t>
            </a:r>
            <a:r>
              <a:rPr lang="cs-CZ" i="1" dirty="0" err="1"/>
              <a:t>te</a:t>
            </a:r>
            <a:r>
              <a:rPr lang="cs-CZ" i="1" dirty="0"/>
              <a:t> </a:t>
            </a:r>
            <a:r>
              <a:rPr lang="cs-CZ" i="1" dirty="0" err="1"/>
              <a:t>laat</a:t>
            </a:r>
            <a:r>
              <a:rPr lang="cs-CZ" i="1" dirty="0"/>
              <a:t>.</a:t>
            </a:r>
          </a:p>
          <a:p>
            <a:r>
              <a:rPr lang="cs-CZ" i="1" dirty="0" err="1"/>
              <a:t>We</a:t>
            </a:r>
            <a:r>
              <a:rPr lang="cs-CZ" i="1" dirty="0"/>
              <a:t> </a:t>
            </a:r>
            <a:r>
              <a:rPr lang="cs-CZ" i="1" dirty="0" err="1"/>
              <a:t>gaan</a:t>
            </a:r>
            <a:r>
              <a:rPr lang="cs-CZ" i="1" dirty="0"/>
              <a:t> </a:t>
            </a:r>
            <a:r>
              <a:rPr lang="cs-CZ" i="1" dirty="0" err="1"/>
              <a:t>eten</a:t>
            </a:r>
            <a:r>
              <a:rPr lang="cs-CZ" i="1" dirty="0"/>
              <a:t>, </a:t>
            </a:r>
            <a:r>
              <a:rPr lang="cs-CZ" i="1" dirty="0" err="1"/>
              <a:t>daarvoor</a:t>
            </a:r>
            <a:r>
              <a:rPr lang="cs-CZ" i="1" dirty="0"/>
              <a:t> dek </a:t>
            </a:r>
            <a:r>
              <a:rPr lang="cs-CZ" i="1" dirty="0" err="1"/>
              <a:t>ik</a:t>
            </a:r>
            <a:r>
              <a:rPr lang="cs-CZ" i="1" dirty="0"/>
              <a:t> de </a:t>
            </a:r>
            <a:r>
              <a:rPr lang="cs-CZ" i="1" dirty="0" err="1"/>
              <a:t>tafel</a:t>
            </a:r>
            <a:r>
              <a:rPr lang="cs-CZ" i="1" dirty="0"/>
              <a:t>.</a:t>
            </a:r>
          </a:p>
          <a:p>
            <a:r>
              <a:rPr lang="cs-CZ" sz="1200" dirty="0" err="1"/>
              <a:t>Ik</a:t>
            </a:r>
            <a:r>
              <a:rPr lang="cs-CZ" sz="1200" dirty="0"/>
              <a:t> </a:t>
            </a:r>
            <a:r>
              <a:rPr lang="cs-CZ" sz="1200" dirty="0" err="1"/>
              <a:t>heb</a:t>
            </a:r>
            <a:r>
              <a:rPr lang="cs-CZ" sz="1200" dirty="0"/>
              <a:t> </a:t>
            </a:r>
            <a:r>
              <a:rPr lang="cs-CZ" sz="1200" dirty="0" err="1"/>
              <a:t>goed</a:t>
            </a:r>
            <a:r>
              <a:rPr lang="cs-CZ" sz="1200" dirty="0"/>
              <a:t> </a:t>
            </a:r>
            <a:r>
              <a:rPr lang="cs-CZ" sz="1200" dirty="0" err="1"/>
              <a:t>Nederlands</a:t>
            </a:r>
            <a:r>
              <a:rPr lang="cs-CZ" sz="1200" dirty="0"/>
              <a:t> </a:t>
            </a:r>
            <a:r>
              <a:rPr lang="cs-CZ" sz="1200" dirty="0" err="1"/>
              <a:t>geleerd</a:t>
            </a:r>
            <a:r>
              <a:rPr lang="cs-CZ" sz="1200" dirty="0"/>
              <a:t> en </a:t>
            </a:r>
            <a:r>
              <a:rPr lang="cs-CZ" sz="1200" dirty="0" err="1"/>
              <a:t>daarna</a:t>
            </a:r>
            <a:r>
              <a:rPr lang="cs-CZ" sz="1200" dirty="0"/>
              <a:t> </a:t>
            </a:r>
            <a:r>
              <a:rPr lang="cs-CZ" sz="1200" dirty="0" err="1"/>
              <a:t>heb</a:t>
            </a:r>
            <a:r>
              <a:rPr lang="cs-CZ" sz="1200" dirty="0"/>
              <a:t> </a:t>
            </a:r>
            <a:r>
              <a:rPr lang="cs-CZ" sz="1200" dirty="0" err="1"/>
              <a:t>ik</a:t>
            </a:r>
            <a:r>
              <a:rPr lang="cs-CZ" sz="1200" dirty="0"/>
              <a:t> </a:t>
            </a:r>
            <a:r>
              <a:rPr lang="cs-CZ" sz="1200" dirty="0" err="1"/>
              <a:t>goed</a:t>
            </a:r>
            <a:r>
              <a:rPr lang="cs-CZ" sz="1200" dirty="0"/>
              <a:t> </a:t>
            </a:r>
            <a:r>
              <a:rPr lang="cs-CZ" sz="1200" dirty="0" err="1"/>
              <a:t>werk</a:t>
            </a:r>
            <a:r>
              <a:rPr lang="cs-CZ" sz="1200" dirty="0"/>
              <a:t> </a:t>
            </a:r>
            <a:r>
              <a:rPr lang="cs-CZ" sz="1200" dirty="0" err="1"/>
              <a:t>gevonden</a:t>
            </a:r>
            <a:r>
              <a:rPr lang="cs-CZ" sz="1200" dirty="0"/>
              <a:t>….</a:t>
            </a:r>
            <a:endParaRPr lang="cs-CZ" i="1" dirty="0"/>
          </a:p>
          <a:p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A469A9-0D8F-4043-BA70-4A586F7130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7657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A469A9-0D8F-4043-BA70-4A586F71300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baseline="0" dirty="0" err="1"/>
              <a:t>Voorwaarde</a:t>
            </a:r>
            <a:r>
              <a:rPr lang="cs-CZ" baseline="0" dirty="0"/>
              <a:t> </a:t>
            </a:r>
            <a:r>
              <a:rPr lang="en-GB" baseline="0" dirty="0"/>
              <a:t>van </a:t>
            </a:r>
            <a:r>
              <a:rPr lang="en-GB" baseline="0" dirty="0" err="1"/>
              <a:t>samentrekking</a:t>
            </a:r>
            <a:r>
              <a:rPr lang="en-GB" baseline="0" dirty="0"/>
              <a:t> / </a:t>
            </a:r>
            <a:r>
              <a:rPr lang="en-GB" baseline="0" dirty="0" err="1"/>
              <a:t>weglating</a:t>
            </a:r>
            <a:r>
              <a:rPr lang="en-GB" baseline="0" dirty="0"/>
              <a:t> / ellipsis </a:t>
            </a:r>
            <a:r>
              <a:rPr lang="cs-CZ" baseline="0" dirty="0"/>
              <a:t>= </a:t>
            </a:r>
            <a:r>
              <a:rPr lang="cs-CZ" baseline="0" dirty="0" err="1"/>
              <a:t>dezelfde</a:t>
            </a:r>
            <a:r>
              <a:rPr lang="cs-CZ" baseline="0" dirty="0"/>
              <a:t> </a:t>
            </a:r>
            <a:r>
              <a:rPr lang="cs-CZ" baseline="0" dirty="0" err="1"/>
              <a:t>syntactische</a:t>
            </a:r>
            <a:r>
              <a:rPr lang="en-GB" baseline="0" dirty="0"/>
              <a:t>/ </a:t>
            </a:r>
            <a:r>
              <a:rPr lang="en-GB" baseline="0" dirty="0" err="1"/>
              <a:t>morfologische</a:t>
            </a:r>
            <a:r>
              <a:rPr lang="cs-CZ" baseline="0" dirty="0"/>
              <a:t> </a:t>
            </a:r>
            <a:r>
              <a:rPr lang="cs-CZ" baseline="0" dirty="0" err="1"/>
              <a:t>functie</a:t>
            </a:r>
            <a:r>
              <a:rPr lang="cs-CZ" baseline="0" dirty="0"/>
              <a:t> + </a:t>
            </a:r>
            <a:r>
              <a:rPr lang="en-GB" baseline="0" dirty="0" err="1"/>
              <a:t>dezelfde</a:t>
            </a:r>
            <a:r>
              <a:rPr lang="en-GB" baseline="0" dirty="0"/>
              <a:t> </a:t>
            </a:r>
            <a:r>
              <a:rPr lang="cs-CZ" baseline="0" dirty="0" err="1"/>
              <a:t>grammaticale</a:t>
            </a:r>
            <a:r>
              <a:rPr lang="cs-CZ" baseline="0" dirty="0"/>
              <a:t> </a:t>
            </a:r>
            <a:r>
              <a:rPr lang="cs-CZ" baseline="0" dirty="0" err="1"/>
              <a:t>vorm</a:t>
            </a:r>
            <a:r>
              <a:rPr lang="cs-CZ" baseline="0" dirty="0"/>
              <a:t> </a:t>
            </a:r>
            <a:endParaRPr lang="en-GB" baseline="0" dirty="0"/>
          </a:p>
          <a:p>
            <a:pPr>
              <a:buFontTx/>
              <a:buNone/>
            </a:pPr>
            <a:endParaRPr lang="en-GB" baseline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A469A9-0D8F-4043-BA70-4A586F71300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NEVENSCHIKKING / COODINATIE/</a:t>
            </a:r>
            <a:r>
              <a:rPr lang="nl-NL" baseline="0" dirty="0"/>
              <a:t> </a:t>
            </a:r>
            <a:r>
              <a:rPr lang="nl-NL" dirty="0"/>
              <a:t> PARATAXIS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- In het algemeen verbinden nevenschikkende </a:t>
            </a:r>
            <a:r>
              <a:rPr lang="nl-NL" b="1" dirty="0"/>
              <a:t>voegwoorden syntactisch gelijksoortige taalelementen.</a:t>
            </a:r>
            <a:endParaRPr lang="cs-CZ" b="1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LET OP: </a:t>
            </a:r>
            <a:r>
              <a:rPr lang="cs-CZ" dirty="0"/>
              <a:t>odporovací</a:t>
            </a:r>
            <a:r>
              <a:rPr lang="en-GB" baseline="0" dirty="0"/>
              <a:t> x </a:t>
            </a:r>
            <a:r>
              <a:rPr lang="cs-CZ" dirty="0"/>
              <a:t>vylučovací </a:t>
            </a:r>
            <a:r>
              <a:rPr lang="en-GB" dirty="0" err="1"/>
              <a:t>poměr</a:t>
            </a:r>
            <a:r>
              <a:rPr lang="en-GB" baseline="0" dirty="0"/>
              <a:t> </a:t>
            </a:r>
            <a:r>
              <a:rPr lang="cs-CZ" baseline="0" dirty="0"/>
              <a:t> = v NL oboje jako </a:t>
            </a:r>
            <a:r>
              <a:rPr lang="cs-CZ" b="1" i="1" baseline="0" dirty="0" err="1"/>
              <a:t>tegenstellend</a:t>
            </a:r>
            <a:endParaRPr lang="cs-CZ" b="1" i="1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/>
              <a:t>- Důvodové</a:t>
            </a:r>
            <a:r>
              <a:rPr lang="en-GB" baseline="0" dirty="0"/>
              <a:t>/</a:t>
            </a:r>
            <a:r>
              <a:rPr lang="en-GB" baseline="0" dirty="0" err="1"/>
              <a:t>přičinné</a:t>
            </a:r>
            <a:r>
              <a:rPr lang="cs-CZ" baseline="0" dirty="0"/>
              <a:t> (neboť, </a:t>
            </a:r>
            <a:r>
              <a:rPr lang="cs-CZ" baseline="0" dirty="0" err="1"/>
              <a:t>vzdyt</a:t>
            </a:r>
            <a:r>
              <a:rPr lang="cs-CZ" baseline="0" dirty="0"/>
              <a:t>, totiž = WANT, důsledkové (proto, a tedy… = DUS)</a:t>
            </a:r>
            <a:endParaRPr lang="cs-CZ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 err="1"/>
              <a:t>Voegwoorden</a:t>
            </a:r>
            <a:r>
              <a:rPr lang="en-GB" baseline="0" dirty="0"/>
              <a:t>  x </a:t>
            </a:r>
            <a:r>
              <a:rPr lang="cs-CZ" baseline="0" dirty="0" err="1"/>
              <a:t>voegwoordelijke</a:t>
            </a:r>
            <a:r>
              <a:rPr lang="cs-CZ" baseline="0" dirty="0"/>
              <a:t> </a:t>
            </a:r>
            <a:r>
              <a:rPr lang="cs-CZ" baseline="0" dirty="0" err="1"/>
              <a:t>bijwoorden</a:t>
            </a:r>
            <a:r>
              <a:rPr lang="en-GB" baseline="0" dirty="0"/>
              <a:t> (</a:t>
            </a:r>
            <a:r>
              <a:rPr lang="nl-NL" dirty="0"/>
              <a:t>bovendien, echter, trouwens, nochtans, desondanks, ook</a:t>
            </a:r>
            <a:r>
              <a:rPr lang="en-GB" baseline="0" dirty="0"/>
              <a:t>…)</a:t>
            </a:r>
            <a:r>
              <a:rPr lang="cs-CZ" baseline="0" dirty="0"/>
              <a:t> –</a:t>
            </a:r>
            <a:r>
              <a:rPr lang="cs-CZ" baseline="0" dirty="0" err="1"/>
              <a:t>beho</a:t>
            </a:r>
            <a:r>
              <a:rPr lang="en-GB" baseline="0" dirty="0" err="1"/>
              <a:t>ren</a:t>
            </a:r>
            <a:r>
              <a:rPr lang="cs-CZ" baseline="0" dirty="0"/>
              <a:t> </a:t>
            </a:r>
            <a:r>
              <a:rPr lang="cs-CZ" baseline="0" dirty="0" err="1"/>
              <a:t>tot</a:t>
            </a:r>
            <a:r>
              <a:rPr lang="cs-CZ" baseline="0" dirty="0"/>
              <a:t> de </a:t>
            </a:r>
            <a:r>
              <a:rPr lang="cs-CZ" baseline="0" dirty="0" err="1"/>
              <a:t>zinstructuur</a:t>
            </a:r>
            <a:r>
              <a:rPr lang="cs-CZ" baseline="0" dirty="0"/>
              <a:t>...</a:t>
            </a:r>
          </a:p>
          <a:p>
            <a:endParaRPr lang="cs-CZ" b="1" dirty="0"/>
          </a:p>
          <a:p>
            <a:pPr marL="0" indent="0">
              <a:buFontTx/>
              <a:buNone/>
            </a:pPr>
            <a:r>
              <a:rPr lang="cs-CZ" b="1" u="sng" baseline="0" dirty="0"/>
              <a:t>NOCH</a:t>
            </a:r>
            <a:r>
              <a:rPr lang="en-GB" b="1" u="sng" baseline="0" dirty="0"/>
              <a:t>- </a:t>
            </a:r>
            <a:r>
              <a:rPr lang="en-GB" b="0" u="none" baseline="0" dirty="0"/>
              <a:t>A</a:t>
            </a:r>
            <a:r>
              <a:rPr lang="cs-CZ" dirty="0" err="1"/>
              <a:t>aneenschakelend</a:t>
            </a:r>
            <a:r>
              <a:rPr lang="cs-CZ" dirty="0"/>
              <a:t> </a:t>
            </a:r>
            <a:r>
              <a:rPr lang="cs-CZ" dirty="0" err="1"/>
              <a:t>verband</a:t>
            </a:r>
            <a:r>
              <a:rPr lang="cs-CZ" b="1" u="sng" baseline="0" dirty="0"/>
              <a:t> ani </a:t>
            </a:r>
            <a:r>
              <a:rPr lang="cs-CZ" b="1" i="1" u="none" baseline="0" dirty="0"/>
              <a:t>(= en </a:t>
            </a:r>
            <a:r>
              <a:rPr lang="cs-CZ" b="1" i="1" u="none" baseline="0" dirty="0" err="1"/>
              <a:t>ook</a:t>
            </a:r>
            <a:r>
              <a:rPr lang="cs-CZ" b="1" i="1" u="none" baseline="0" dirty="0"/>
              <a:t> </a:t>
            </a:r>
            <a:r>
              <a:rPr lang="cs-CZ" b="1" i="1" u="none" baseline="0" dirty="0" err="1"/>
              <a:t>niet</a:t>
            </a:r>
            <a:r>
              <a:rPr lang="cs-CZ" b="1" i="1" u="none" baseline="0" dirty="0"/>
              <a:t>)</a:t>
            </a:r>
          </a:p>
          <a:p>
            <a:pPr marL="171450" indent="-171450">
              <a:buFontTx/>
              <a:buChar char="-"/>
            </a:pPr>
            <a:r>
              <a:rPr lang="nl-NL" b="1" dirty="0"/>
              <a:t>'Anne NOCH / EN OOK NIET Myra had het gezien' of 'Noch Anne, noch Myra had het gezien'?</a:t>
            </a:r>
            <a:r>
              <a:rPr lang="nl-NL" dirty="0"/>
              <a:t>	</a:t>
            </a:r>
            <a:endParaRPr lang="en-GB" dirty="0"/>
          </a:p>
          <a:p>
            <a:pPr marL="171450" indent="-171450">
              <a:buFontTx/>
              <a:buChar char="-"/>
            </a:pPr>
            <a:r>
              <a:rPr lang="nl-NL" dirty="0"/>
              <a:t>Ze hadden tijd </a:t>
            </a:r>
            <a:r>
              <a:rPr lang="nl-NL" i="1" dirty="0"/>
              <a:t>NOCH</a:t>
            </a:r>
            <a:r>
              <a:rPr lang="nl-NL" i="1" baseline="0" dirty="0"/>
              <a:t> / EEN OOK GEEN</a:t>
            </a:r>
            <a:r>
              <a:rPr lang="nl-NL" dirty="0"/>
              <a:t> lust. </a:t>
            </a:r>
            <a:endParaRPr lang="cs-CZ" dirty="0"/>
          </a:p>
          <a:p>
            <a:pPr marL="0" indent="0">
              <a:buFontTx/>
              <a:buNone/>
            </a:pP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FontTx/>
              <a:buNone/>
            </a:pPr>
            <a:r>
              <a:rPr lang="nl-NL" i="1" dirty="0"/>
              <a:t>NOCH</a:t>
            </a:r>
            <a:r>
              <a:rPr lang="nl-NL" dirty="0"/>
              <a:t> komt ook voor </a:t>
            </a:r>
            <a:r>
              <a:rPr lang="nl-NL" u="sng" dirty="0"/>
              <a:t>in de vaste uitdrukkingen </a:t>
            </a:r>
            <a:r>
              <a:rPr lang="nl-NL" i="1" dirty="0"/>
              <a:t>kind noch kraai hebben, geld noch goed hebben, heg noch steg weten, boe noch bah </a:t>
            </a:r>
            <a:r>
              <a:rPr lang="nl-NL" i="1" u="none" dirty="0"/>
              <a:t>zeggen</a:t>
            </a:r>
            <a:r>
              <a:rPr lang="en-GB" i="1" u="none" dirty="0"/>
              <a:t>,</a:t>
            </a:r>
            <a:r>
              <a:rPr lang="en-GB" i="1" u="none" baseline="0" dirty="0"/>
              <a:t> </a:t>
            </a:r>
            <a:r>
              <a:rPr lang="nl-NL" i="1" u="none" dirty="0"/>
              <a:t>van tijd </a:t>
            </a:r>
            <a:r>
              <a:rPr lang="nl-NL" sz="1200" b="1" i="1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noch</a:t>
            </a:r>
            <a:r>
              <a:rPr lang="nl-NL" i="1" u="none" dirty="0"/>
              <a:t> uur weten,</a:t>
            </a:r>
            <a:r>
              <a:rPr lang="nl-NL" i="1" u="none" baseline="0" dirty="0"/>
              <a:t> </a:t>
            </a:r>
            <a:r>
              <a:rPr lang="cs-CZ" sz="1200" i="1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Vis </a:t>
            </a:r>
            <a:r>
              <a:rPr lang="cs-CZ" sz="1200" i="1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noch</a:t>
            </a:r>
            <a:r>
              <a:rPr lang="cs-CZ" sz="1200" i="1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i="1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vlees</a:t>
            </a:r>
            <a:r>
              <a:rPr lang="cs-CZ" sz="1200" i="1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i="1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zijn</a:t>
            </a:r>
            <a:endParaRPr lang="cs-CZ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A469A9-0D8F-4043-BA70-4A586F71300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Van</a:t>
            </a:r>
            <a:r>
              <a:rPr lang="en-GB" baseline="0" dirty="0"/>
              <a:t> </a:t>
            </a:r>
            <a:r>
              <a:rPr lang="en-GB" baseline="0" dirty="0" err="1"/>
              <a:t>belang</a:t>
            </a:r>
            <a:r>
              <a:rPr lang="en-GB" baseline="0" dirty="0"/>
              <a:t> </a:t>
            </a:r>
            <a:r>
              <a:rPr lang="en-GB" baseline="0" dirty="0" err="1"/>
              <a:t>voor</a:t>
            </a:r>
            <a:r>
              <a:rPr lang="cs-CZ" baseline="0" dirty="0"/>
              <a:t> </a:t>
            </a:r>
            <a:r>
              <a:rPr lang="cs-CZ" baseline="0" dirty="0" err="1"/>
              <a:t>congruenti</a:t>
            </a:r>
            <a:endParaRPr lang="cs-CZ" baseline="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A469A9-0D8F-4043-BA70-4A586F7130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3341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OEFENING</a:t>
            </a:r>
            <a:r>
              <a:rPr lang="cs-CZ" baseline="0" dirty="0"/>
              <a:t> REEKSVORMERS</a:t>
            </a:r>
            <a:endParaRPr lang="en-GB" baseline="0" dirty="0"/>
          </a:p>
          <a:p>
            <a:pPr marL="228600" indent="-228600">
              <a:buAutoNum type="arabicPeriod"/>
            </a:pPr>
            <a:r>
              <a:rPr lang="en-GB" baseline="0" dirty="0" err="1">
                <a:sym typeface="Wingdings" panose="05000000000000000000" pitchFamily="2" charset="2"/>
              </a:rPr>
              <a:t>aaneenschakelend</a:t>
            </a:r>
            <a:r>
              <a:rPr lang="en-GB" baseline="0" dirty="0">
                <a:sym typeface="Wingdings" panose="05000000000000000000" pitchFamily="2" charset="2"/>
              </a:rPr>
              <a:t>:</a:t>
            </a:r>
          </a:p>
          <a:p>
            <a:pPr marL="228600" indent="-228600">
              <a:buAutoNum type="arabicPeriod"/>
            </a:pPr>
            <a:endParaRPr lang="cs-CZ" baseline="0" dirty="0">
              <a:sym typeface="Wingdings" panose="05000000000000000000" pitchFamily="2" charset="2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baseline="0" dirty="0" err="1">
                <a:sym typeface="Wingdings" panose="05000000000000000000" pitchFamily="2" charset="2"/>
              </a:rPr>
              <a:t>Zowel</a:t>
            </a:r>
            <a:r>
              <a:rPr lang="cs-CZ" baseline="0" dirty="0">
                <a:sym typeface="Wingdings" panose="05000000000000000000" pitchFamily="2" charset="2"/>
              </a:rPr>
              <a:t> A </a:t>
            </a:r>
            <a:r>
              <a:rPr lang="cs-CZ" baseline="0" dirty="0" err="1">
                <a:sym typeface="Wingdings" panose="05000000000000000000" pitchFamily="2" charset="2"/>
              </a:rPr>
              <a:t>als</a:t>
            </a:r>
            <a:r>
              <a:rPr lang="cs-CZ" baseline="0" dirty="0">
                <a:sym typeface="Wingdings" panose="05000000000000000000" pitchFamily="2" charset="2"/>
              </a:rPr>
              <a:t> B </a:t>
            </a:r>
            <a:r>
              <a:rPr lang="en-GB" baseline="0" dirty="0">
                <a:sym typeface="Wingdings" panose="05000000000000000000" pitchFamily="2" charset="2"/>
              </a:rPr>
              <a:t>+ </a:t>
            </a:r>
            <a:r>
              <a:rPr lang="en-GB" baseline="0" dirty="0" err="1">
                <a:sym typeface="Wingdings" panose="05000000000000000000" pitchFamily="2" charset="2"/>
              </a:rPr>
              <a:t>meervoud</a:t>
            </a:r>
            <a:endParaRPr lang="en-GB" baseline="0" dirty="0">
              <a:sym typeface="Wingdings" panose="05000000000000000000" pitchFamily="2" charset="2"/>
            </a:endParaRPr>
          </a:p>
          <a:p>
            <a:endParaRPr lang="cs-CZ" baseline="0" dirty="0">
              <a:sym typeface="Wingdings" panose="05000000000000000000" pitchFamily="2" charset="2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baseline="0" dirty="0">
                <a:sym typeface="Wingdings" panose="05000000000000000000" pitchFamily="2" charset="2"/>
              </a:rPr>
              <a:t>En A </a:t>
            </a:r>
            <a:r>
              <a:rPr lang="cs-CZ" baseline="0" dirty="0" err="1">
                <a:sym typeface="Wingdings" panose="05000000000000000000" pitchFamily="2" charset="2"/>
              </a:rPr>
              <a:t>én</a:t>
            </a:r>
            <a:r>
              <a:rPr lang="cs-CZ" baseline="0" dirty="0">
                <a:sym typeface="Wingdings" panose="05000000000000000000" pitchFamily="2" charset="2"/>
              </a:rPr>
              <a:t> B </a:t>
            </a:r>
            <a:r>
              <a:rPr lang="en-GB" baseline="0" dirty="0">
                <a:sym typeface="Wingdings" panose="05000000000000000000" pitchFamily="2" charset="2"/>
              </a:rPr>
              <a:t>+ </a:t>
            </a:r>
            <a:r>
              <a:rPr lang="en-GB" baseline="0" dirty="0" err="1">
                <a:sym typeface="Wingdings" panose="05000000000000000000" pitchFamily="2" charset="2"/>
              </a:rPr>
              <a:t>meervoud</a:t>
            </a:r>
            <a:r>
              <a:rPr lang="cs-CZ" baseline="0" dirty="0">
                <a:sym typeface="Wingdings" panose="05000000000000000000" pitchFamily="2" charset="2"/>
              </a:rPr>
              <a:t>….</a:t>
            </a:r>
            <a:r>
              <a:rPr lang="en-GB" baseline="0" dirty="0">
                <a:sym typeface="Wingdings" panose="05000000000000000000" pitchFamily="2" charset="2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aseline="0" dirty="0">
              <a:sym typeface="Wingdings" panose="05000000000000000000" pitchFamily="2" charset="2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aseline="0" dirty="0">
                <a:sym typeface="Wingdings" panose="05000000000000000000" pitchFamily="2" charset="2"/>
              </a:rPr>
              <a:t>N</a:t>
            </a:r>
            <a:r>
              <a:rPr lang="cs-CZ" baseline="0" dirty="0">
                <a:sym typeface="Wingdings" panose="05000000000000000000" pitchFamily="2" charset="2"/>
              </a:rPr>
              <a:t>och A </a:t>
            </a:r>
            <a:r>
              <a:rPr lang="cs-CZ" baseline="0" dirty="0" err="1">
                <a:sym typeface="Wingdings" panose="05000000000000000000" pitchFamily="2" charset="2"/>
              </a:rPr>
              <a:t>noch</a:t>
            </a:r>
            <a:r>
              <a:rPr lang="cs-CZ" baseline="0" dirty="0">
                <a:sym typeface="Wingdings" panose="05000000000000000000" pitchFamily="2" charset="2"/>
              </a:rPr>
              <a:t> B </a:t>
            </a:r>
            <a:r>
              <a:rPr lang="en-GB" baseline="0" dirty="0">
                <a:sym typeface="Wingdings" panose="05000000000000000000" pitchFamily="2" charset="2"/>
              </a:rPr>
              <a:t>+ </a:t>
            </a:r>
            <a:r>
              <a:rPr lang="cs-CZ" baseline="0" dirty="0" err="1">
                <a:sym typeface="Wingdings" panose="05000000000000000000" pitchFamily="2" charset="2"/>
              </a:rPr>
              <a:t>spreektaal</a:t>
            </a:r>
            <a:r>
              <a:rPr lang="cs-CZ" baseline="0" dirty="0">
                <a:sym typeface="Wingdings" panose="05000000000000000000" pitchFamily="2" charset="2"/>
              </a:rPr>
              <a:t> </a:t>
            </a:r>
            <a:r>
              <a:rPr lang="cs-CZ" baseline="0" dirty="0" err="1">
                <a:sym typeface="Wingdings" panose="05000000000000000000" pitchFamily="2" charset="2"/>
              </a:rPr>
              <a:t>tende</a:t>
            </a:r>
            <a:r>
              <a:rPr lang="en-GB" baseline="0" dirty="0">
                <a:sym typeface="Wingdings" panose="05000000000000000000" pitchFamily="2" charset="2"/>
              </a:rPr>
              <a:t>n</a:t>
            </a:r>
            <a:r>
              <a:rPr lang="cs-CZ" baseline="0" dirty="0">
                <a:sym typeface="Wingdings" panose="05000000000000000000" pitchFamily="2" charset="2"/>
              </a:rPr>
              <a:t>s</a:t>
            </a:r>
            <a:r>
              <a:rPr lang="en-GB" baseline="0" dirty="0">
                <a:sym typeface="Wingdings" panose="05000000000000000000" pitchFamily="2" charset="2"/>
              </a:rPr>
              <a:t> = </a:t>
            </a:r>
            <a:r>
              <a:rPr lang="en-GB" baseline="0" dirty="0" err="1">
                <a:sym typeface="Wingdings" panose="05000000000000000000" pitchFamily="2" charset="2"/>
              </a:rPr>
              <a:t>meervoud</a:t>
            </a:r>
            <a:r>
              <a:rPr lang="en-GB" baseline="0" dirty="0">
                <a:sym typeface="Wingdings" panose="05000000000000000000" pitchFamily="2" charset="2"/>
              </a:rPr>
              <a:t>, </a:t>
            </a:r>
            <a:r>
              <a:rPr lang="en-GB" baseline="0" dirty="0" err="1">
                <a:sym typeface="Wingdings" panose="05000000000000000000" pitchFamily="2" charset="2"/>
              </a:rPr>
              <a:t>ander</a:t>
            </a:r>
            <a:r>
              <a:rPr lang="cs-CZ" baseline="0" dirty="0">
                <a:sym typeface="Wingdings" panose="05000000000000000000" pitchFamily="2" charset="2"/>
              </a:rPr>
              <a:t> </a:t>
            </a:r>
            <a:r>
              <a:rPr lang="cs-CZ" baseline="0" dirty="0" err="1">
                <a:sym typeface="Wingdings" panose="05000000000000000000" pitchFamily="2" charset="2"/>
              </a:rPr>
              <a:t>beide</a:t>
            </a:r>
            <a:r>
              <a:rPr lang="cs-CZ" baseline="0" dirty="0">
                <a:sym typeface="Wingdings" panose="05000000000000000000" pitchFamily="2" charset="2"/>
              </a:rPr>
              <a:t> </a:t>
            </a:r>
            <a:r>
              <a:rPr lang="cs-CZ" baseline="0" dirty="0" err="1">
                <a:sym typeface="Wingdings" panose="05000000000000000000" pitchFamily="2" charset="2"/>
              </a:rPr>
              <a:t>mogelijk</a:t>
            </a:r>
            <a:endParaRPr lang="cs-CZ" baseline="0" dirty="0">
              <a:sym typeface="Wingdings" panose="05000000000000000000" pitchFamily="2" charset="2"/>
            </a:endParaRPr>
          </a:p>
          <a:p>
            <a:r>
              <a:rPr lang="cs-CZ" dirty="0"/>
              <a:t>→</a:t>
            </a:r>
            <a:r>
              <a:rPr lang="en-GB" dirty="0"/>
              <a:t> </a:t>
            </a:r>
            <a:r>
              <a:rPr lang="nl-NL" dirty="0"/>
              <a:t>Als beide delen van de nevenschikking meervoudig zijn of als een van beide delen meervoudig is, heeft de persoonsvorm de meervoudsvorm.</a:t>
            </a:r>
          </a:p>
          <a:p>
            <a:endParaRPr lang="cs-CZ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l-NL" i="1" dirty="0"/>
              <a:t>Noch de kloosters, noch de ziekenhuizen hebben daarvan iets op papier bewaard</a:t>
            </a:r>
            <a:r>
              <a:rPr lang="nl-NL" dirty="0"/>
              <a:t>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l-NL" i="1" dirty="0"/>
              <a:t>De ministers noch de premier wilden iets zeggen</a:t>
            </a:r>
            <a:r>
              <a:rPr lang="nl-NL" dirty="0"/>
              <a:t>.</a:t>
            </a:r>
            <a:endParaRPr lang="cs-CZ" baseline="0" dirty="0">
              <a:sym typeface="Wingdings" panose="05000000000000000000" pitchFamily="2" charset="2"/>
            </a:endParaRP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b="0" i="1" dirty="0"/>
              <a:t>Noch Jan noch Piet hebben / heeft dat gedaan</a:t>
            </a:r>
            <a:r>
              <a:rPr lang="cs-CZ" b="0" i="1" dirty="0"/>
              <a:t>. </a:t>
            </a:r>
            <a:r>
              <a:rPr lang="cs-CZ" b="1" dirty="0"/>
              <a:t>– </a:t>
            </a:r>
            <a:r>
              <a:rPr lang="cs-CZ" b="0" dirty="0"/>
              <a:t>HEEFT</a:t>
            </a:r>
            <a:r>
              <a:rPr lang="cs-CZ" b="0" baseline="0" dirty="0"/>
              <a:t> </a:t>
            </a:r>
            <a:r>
              <a:rPr lang="cs-CZ" b="0" baseline="0" dirty="0" err="1"/>
              <a:t>is</a:t>
            </a:r>
            <a:r>
              <a:rPr lang="cs-CZ" b="0" baseline="0" dirty="0"/>
              <a:t> </a:t>
            </a:r>
            <a:r>
              <a:rPr lang="en-GB" b="0" baseline="0" dirty="0" err="1"/>
              <a:t>hier</a:t>
            </a:r>
            <a:r>
              <a:rPr lang="en-GB" b="0" baseline="0" dirty="0"/>
              <a:t> </a:t>
            </a:r>
            <a:r>
              <a:rPr lang="cs-CZ" b="0" baseline="0" dirty="0" err="1"/>
              <a:t>altijd</a:t>
            </a:r>
            <a:r>
              <a:rPr lang="cs-CZ" b="0" baseline="0" dirty="0"/>
              <a:t> </a:t>
            </a:r>
            <a:r>
              <a:rPr lang="cs-CZ" b="0" baseline="0" dirty="0" err="1"/>
              <a:t>correct</a:t>
            </a:r>
            <a:r>
              <a:rPr lang="cs-CZ" b="0" baseline="0" dirty="0"/>
              <a:t>, HEBBEN </a:t>
            </a:r>
            <a:r>
              <a:rPr lang="cs-CZ" b="0" baseline="0" dirty="0" err="1"/>
              <a:t>is</a:t>
            </a:r>
            <a:r>
              <a:rPr lang="cs-CZ" b="0" baseline="0" dirty="0"/>
              <a:t> </a:t>
            </a:r>
            <a:r>
              <a:rPr lang="cs-CZ" b="0" baseline="0" dirty="0" err="1"/>
              <a:t>mogelijk</a:t>
            </a:r>
            <a:r>
              <a:rPr lang="cs-CZ" b="0" baseline="0" dirty="0"/>
              <a:t> (</a:t>
            </a:r>
            <a:r>
              <a:rPr lang="cs-CZ" b="0" baseline="0" dirty="0" err="1"/>
              <a:t>spreektaal</a:t>
            </a:r>
            <a:r>
              <a:rPr lang="cs-CZ" b="0" baseline="0" dirty="0"/>
              <a:t>)</a:t>
            </a:r>
            <a:endParaRPr lang="nl-NL" b="0" dirty="0"/>
          </a:p>
          <a:p>
            <a:endParaRPr lang="cs-CZ" baseline="0" dirty="0">
              <a:sym typeface="Wingdings" panose="05000000000000000000" pitchFamily="2" charset="2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baseline="0" dirty="0" err="1">
                <a:sym typeface="Wingdings" panose="05000000000000000000" pitchFamily="2" charset="2"/>
              </a:rPr>
              <a:t>Niet</a:t>
            </a:r>
            <a:r>
              <a:rPr lang="cs-CZ" baseline="0" dirty="0">
                <a:sym typeface="Wingdings" panose="05000000000000000000" pitchFamily="2" charset="2"/>
              </a:rPr>
              <a:t> </a:t>
            </a:r>
            <a:r>
              <a:rPr lang="cs-CZ" baseline="0" dirty="0" err="1">
                <a:sym typeface="Wingdings" panose="05000000000000000000" pitchFamily="2" charset="2"/>
              </a:rPr>
              <a:t>alleen</a:t>
            </a:r>
            <a:r>
              <a:rPr lang="en-GB" baseline="0" dirty="0">
                <a:sym typeface="Wingdings" panose="05000000000000000000" pitchFamily="2" charset="2"/>
              </a:rPr>
              <a:t> X</a:t>
            </a:r>
            <a:r>
              <a:rPr lang="cs-CZ" baseline="0" dirty="0">
                <a:sym typeface="Wingdings" panose="05000000000000000000" pitchFamily="2" charset="2"/>
              </a:rPr>
              <a:t>, maar </a:t>
            </a:r>
            <a:r>
              <a:rPr lang="cs-CZ" baseline="0" dirty="0" err="1">
                <a:sym typeface="Wingdings" panose="05000000000000000000" pitchFamily="2" charset="2"/>
              </a:rPr>
              <a:t>ook</a:t>
            </a:r>
            <a:r>
              <a:rPr lang="cs-CZ" baseline="0" dirty="0">
                <a:sym typeface="Wingdings" panose="05000000000000000000" pitchFamily="2" charset="2"/>
              </a:rPr>
              <a:t> </a:t>
            </a:r>
            <a:r>
              <a:rPr lang="en-GB" baseline="0" dirty="0">
                <a:sym typeface="Wingdings" panose="05000000000000000000" pitchFamily="2" charset="2"/>
              </a:rPr>
              <a:t>Y …</a:t>
            </a:r>
            <a:r>
              <a:rPr lang="cs-CZ" baseline="0" dirty="0">
                <a:sym typeface="Wingdings" panose="05000000000000000000" pitchFamily="2" charset="2"/>
              </a:rPr>
              <a:t> = </a:t>
            </a:r>
            <a:r>
              <a:rPr lang="cs-CZ" baseline="0" dirty="0" err="1">
                <a:sym typeface="Wingdings" panose="05000000000000000000" pitchFamily="2" charset="2"/>
              </a:rPr>
              <a:t>congreuentie</a:t>
            </a:r>
            <a:r>
              <a:rPr lang="cs-CZ" baseline="0" dirty="0">
                <a:sym typeface="Wingdings" panose="05000000000000000000" pitchFamily="2" charset="2"/>
              </a:rPr>
              <a:t> met </a:t>
            </a:r>
            <a:r>
              <a:rPr lang="cs-CZ" baseline="0" dirty="0" err="1">
                <a:sym typeface="Wingdings" panose="05000000000000000000" pitchFamily="2" charset="2"/>
              </a:rPr>
              <a:t>onderwerp</a:t>
            </a:r>
            <a:r>
              <a:rPr lang="cs-CZ" baseline="0" dirty="0">
                <a:sym typeface="Wingdings" panose="05000000000000000000" pitchFamily="2" charset="2"/>
              </a:rPr>
              <a:t> </a:t>
            </a:r>
            <a:r>
              <a:rPr lang="cs-CZ" baseline="0" dirty="0" err="1">
                <a:sym typeface="Wingdings" panose="05000000000000000000" pitchFamily="2" charset="2"/>
              </a:rPr>
              <a:t>die</a:t>
            </a:r>
            <a:r>
              <a:rPr lang="cs-CZ" baseline="0" dirty="0">
                <a:sym typeface="Wingdings" panose="05000000000000000000" pitchFamily="2" charset="2"/>
              </a:rPr>
              <a:t> </a:t>
            </a:r>
            <a:r>
              <a:rPr lang="cs-CZ" baseline="0" dirty="0" err="1">
                <a:sym typeface="Wingdings" panose="05000000000000000000" pitchFamily="2" charset="2"/>
              </a:rPr>
              <a:t>het</a:t>
            </a:r>
            <a:r>
              <a:rPr lang="cs-CZ" baseline="0" dirty="0">
                <a:sym typeface="Wingdings" panose="05000000000000000000" pitchFamily="2" charset="2"/>
              </a:rPr>
              <a:t> </a:t>
            </a:r>
            <a:r>
              <a:rPr lang="cs-CZ" baseline="0" dirty="0" err="1">
                <a:sym typeface="Wingdings" panose="05000000000000000000" pitchFamily="2" charset="2"/>
              </a:rPr>
              <a:t>dichts</a:t>
            </a:r>
            <a:r>
              <a:rPr lang="en-GB" baseline="0" dirty="0">
                <a:sym typeface="Wingdings" panose="05000000000000000000" pitchFamily="2" charset="2"/>
              </a:rPr>
              <a:t>t</a:t>
            </a:r>
            <a:r>
              <a:rPr lang="cs-CZ" baseline="0" dirty="0">
                <a:sym typeface="Wingdings" panose="05000000000000000000" pitchFamily="2" charset="2"/>
              </a:rPr>
              <a:t> </a:t>
            </a:r>
            <a:r>
              <a:rPr lang="cs-CZ" baseline="0" dirty="0" err="1">
                <a:sym typeface="Wingdings" panose="05000000000000000000" pitchFamily="2" charset="2"/>
              </a:rPr>
              <a:t>staat</a:t>
            </a:r>
            <a:r>
              <a:rPr lang="cs-CZ" baseline="0" dirty="0">
                <a:sym typeface="Wingdings" panose="05000000000000000000" pitchFamily="2" charset="2"/>
              </a:rPr>
              <a:t>…</a:t>
            </a:r>
            <a:endParaRPr lang="en-GB" baseline="0" dirty="0">
              <a:sym typeface="Wingdings" panose="05000000000000000000" pitchFamily="2" charset="2"/>
            </a:endParaRP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i="1" baseline="0" dirty="0" err="1">
                <a:sym typeface="Wingdings" panose="05000000000000000000" pitchFamily="2" charset="2"/>
              </a:rPr>
              <a:t>Niet</a:t>
            </a:r>
            <a:r>
              <a:rPr lang="cs-CZ" i="1" baseline="0" dirty="0">
                <a:sym typeface="Wingdings" panose="05000000000000000000" pitchFamily="2" charset="2"/>
              </a:rPr>
              <a:t> </a:t>
            </a:r>
            <a:r>
              <a:rPr lang="cs-CZ" i="1" baseline="0" dirty="0" err="1">
                <a:sym typeface="Wingdings" panose="05000000000000000000" pitchFamily="2" charset="2"/>
              </a:rPr>
              <a:t>alleen</a:t>
            </a:r>
            <a:r>
              <a:rPr lang="en-GB" i="1" baseline="0" dirty="0">
                <a:sym typeface="Wingdings" panose="05000000000000000000" pitchFamily="2" charset="2"/>
              </a:rPr>
              <a:t> </a:t>
            </a:r>
            <a:r>
              <a:rPr lang="en-GB" i="1" baseline="0" dirty="0" err="1">
                <a:sym typeface="Wingdings" panose="05000000000000000000" pitchFamily="2" charset="2"/>
              </a:rPr>
              <a:t>jij</a:t>
            </a:r>
            <a:r>
              <a:rPr lang="cs-CZ" i="1" baseline="0" dirty="0">
                <a:sym typeface="Wingdings" panose="05000000000000000000" pitchFamily="2" charset="2"/>
              </a:rPr>
              <a:t>, maar </a:t>
            </a:r>
            <a:r>
              <a:rPr lang="cs-CZ" i="1" baseline="0" dirty="0" err="1">
                <a:sym typeface="Wingdings" panose="05000000000000000000" pitchFamily="2" charset="2"/>
              </a:rPr>
              <a:t>ook</a:t>
            </a:r>
            <a:r>
              <a:rPr lang="cs-CZ" i="1" baseline="0" dirty="0">
                <a:sym typeface="Wingdings" panose="05000000000000000000" pitchFamily="2" charset="2"/>
              </a:rPr>
              <a:t> </a:t>
            </a:r>
            <a:r>
              <a:rPr lang="cs-CZ" i="1" baseline="0" dirty="0" err="1">
                <a:sym typeface="Wingdings" panose="05000000000000000000" pitchFamily="2" charset="2"/>
              </a:rPr>
              <a:t>hij</a:t>
            </a:r>
            <a:r>
              <a:rPr lang="cs-CZ" i="1" baseline="0" dirty="0">
                <a:sym typeface="Wingdings" panose="05000000000000000000" pitchFamily="2" charset="2"/>
              </a:rPr>
              <a:t> HEEFT … </a:t>
            </a:r>
            <a:endParaRPr lang="en-GB" i="1" baseline="0" dirty="0">
              <a:sym typeface="Wingdings" panose="05000000000000000000" pitchFamily="2" charset="2"/>
            </a:endParaRP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i="1" baseline="0" dirty="0" err="1">
                <a:sym typeface="Wingdings" panose="05000000000000000000" pitchFamily="2" charset="2"/>
              </a:rPr>
              <a:t>Niet</a:t>
            </a:r>
            <a:r>
              <a:rPr lang="en-GB" i="1" baseline="0" dirty="0">
                <a:sym typeface="Wingdings" panose="05000000000000000000" pitchFamily="2" charset="2"/>
              </a:rPr>
              <a:t> </a:t>
            </a:r>
            <a:r>
              <a:rPr lang="en-GB" i="1" baseline="0" dirty="0" err="1">
                <a:sym typeface="Wingdings" panose="05000000000000000000" pitchFamily="2" charset="2"/>
              </a:rPr>
              <a:t>alleen</a:t>
            </a:r>
            <a:r>
              <a:rPr lang="en-GB" i="1" baseline="0" dirty="0">
                <a:sym typeface="Wingdings" panose="05000000000000000000" pitchFamily="2" charset="2"/>
              </a:rPr>
              <a:t>  </a:t>
            </a:r>
            <a:r>
              <a:rPr lang="en-GB" i="1" baseline="0" dirty="0" err="1">
                <a:sym typeface="Wingdings" panose="05000000000000000000" pitchFamily="2" charset="2"/>
              </a:rPr>
              <a:t>hij</a:t>
            </a:r>
            <a:r>
              <a:rPr lang="en-GB" i="1" baseline="0" dirty="0">
                <a:sym typeface="Wingdings" panose="05000000000000000000" pitchFamily="2" charset="2"/>
              </a:rPr>
              <a:t>, maar </a:t>
            </a:r>
            <a:r>
              <a:rPr lang="en-GB" i="1" baseline="0" dirty="0" err="1">
                <a:sym typeface="Wingdings" panose="05000000000000000000" pitchFamily="2" charset="2"/>
              </a:rPr>
              <a:t>ook</a:t>
            </a:r>
            <a:r>
              <a:rPr lang="en-GB" i="1" baseline="0" dirty="0">
                <a:sym typeface="Wingdings" panose="05000000000000000000" pitchFamily="2" charset="2"/>
              </a:rPr>
              <a:t> </a:t>
            </a:r>
            <a:r>
              <a:rPr lang="en-GB" i="1" baseline="0" dirty="0" err="1">
                <a:sym typeface="Wingdings" panose="05000000000000000000" pitchFamily="2" charset="2"/>
              </a:rPr>
              <a:t>jij</a:t>
            </a:r>
            <a:r>
              <a:rPr lang="en-GB" i="1" baseline="0" dirty="0">
                <a:sym typeface="Wingdings" panose="05000000000000000000" pitchFamily="2" charset="2"/>
              </a:rPr>
              <a:t> HEBT …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baseline="0" dirty="0">
              <a:sym typeface="Wingdings" panose="05000000000000000000" pitchFamily="2" charset="2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i="0" dirty="0" err="1"/>
              <a:t>Evenmin</a:t>
            </a:r>
            <a:r>
              <a:rPr lang="en-GB" i="0" baseline="0" dirty="0"/>
              <a:t> – </a:t>
            </a:r>
            <a:r>
              <a:rPr lang="en-GB" i="0" baseline="0" dirty="0" err="1"/>
              <a:t>als</a:t>
            </a:r>
            <a:r>
              <a:rPr lang="en-GB" i="0" baseline="0" dirty="0"/>
              <a:t> : </a:t>
            </a:r>
            <a:r>
              <a:rPr lang="nl-NL" dirty="0"/>
              <a:t>de ontkennende tegenhanger van </a:t>
            </a:r>
            <a:r>
              <a:rPr lang="nl-NL" i="1" dirty="0"/>
              <a:t>zowel als</a:t>
            </a:r>
            <a:r>
              <a:rPr lang="nl-NL" dirty="0"/>
              <a:t>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l-NL" i="1" dirty="0"/>
              <a:t>De stoep is </a:t>
            </a:r>
            <a:r>
              <a:rPr lang="nl-NL" b="1" i="1" dirty="0"/>
              <a:t>evenmin</a:t>
            </a:r>
            <a:r>
              <a:rPr lang="nl-NL" i="1" dirty="0"/>
              <a:t> bedoeld voor fietsen </a:t>
            </a:r>
            <a:r>
              <a:rPr lang="nl-NL" b="1" i="1" dirty="0"/>
              <a:t>als</a:t>
            </a:r>
            <a:r>
              <a:rPr lang="nl-NL" i="1" dirty="0"/>
              <a:t> voor auto's.</a:t>
            </a:r>
            <a:endParaRPr lang="cs-CZ" i="1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l-NL" i="1" dirty="0"/>
              <a:t>Het trottoir dient </a:t>
            </a:r>
            <a:r>
              <a:rPr lang="nl-NL" b="1" i="1" dirty="0"/>
              <a:t>evenmin</a:t>
            </a:r>
            <a:r>
              <a:rPr lang="nl-NL" i="1" dirty="0"/>
              <a:t> voor rijwielen </a:t>
            </a:r>
            <a:r>
              <a:rPr lang="nl-NL" b="1" i="1" dirty="0"/>
              <a:t>als</a:t>
            </a:r>
            <a:r>
              <a:rPr lang="nl-NL" i="1" dirty="0"/>
              <a:t> voor auto's.</a:t>
            </a:r>
            <a:endParaRPr lang="cs-CZ" i="1" dirty="0"/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i="1" dirty="0"/>
              <a:t>Mandela zal evenmin snel vergeten worden als Gandhi.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i="1" dirty="0"/>
              <a:t>Mandela zal niet snel vergeten worden, evenmin als Gandhi.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i="1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i="0" dirty="0"/>
              <a:t>Samotné</a:t>
            </a:r>
            <a:r>
              <a:rPr lang="cs-CZ" i="1" dirty="0"/>
              <a:t> EVENMIN = </a:t>
            </a:r>
            <a:r>
              <a:rPr lang="cs-CZ" i="0" dirty="0"/>
              <a:t>TAKÉ NE: </a:t>
            </a:r>
            <a:r>
              <a:rPr lang="nl-NL" i="1" dirty="0"/>
              <a:t>Ik ga niet en mijn man evenmin.</a:t>
            </a:r>
            <a:endParaRPr lang="cs-CZ" i="1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baseline="0" dirty="0"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baseline="0" dirty="0">
                <a:sym typeface="Wingdings" panose="05000000000000000000" pitchFamily="2" charset="2"/>
              </a:rPr>
              <a:t>2. </a:t>
            </a:r>
            <a:r>
              <a:rPr lang="en-GB" baseline="0" dirty="0" err="1">
                <a:sym typeface="Wingdings" panose="05000000000000000000" pitchFamily="2" charset="2"/>
              </a:rPr>
              <a:t>tegenstellend</a:t>
            </a:r>
            <a:r>
              <a:rPr lang="en-GB" baseline="0" dirty="0">
                <a:sym typeface="Wingdings" panose="05000000000000000000" pitchFamily="2" charset="2"/>
              </a:rPr>
              <a:t>:</a:t>
            </a:r>
            <a:endParaRPr lang="cs-CZ" baseline="0" dirty="0">
              <a:sym typeface="Wingdings" panose="05000000000000000000" pitchFamily="2" charset="2"/>
            </a:endParaRPr>
          </a:p>
          <a:p>
            <a:endParaRPr lang="cs-CZ" baseline="0" dirty="0">
              <a:sym typeface="Wingdings" panose="05000000000000000000" pitchFamily="2" charset="2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baseline="0" dirty="0">
                <a:sym typeface="Wingdings" panose="05000000000000000000" pitchFamily="2" charset="2"/>
              </a:rPr>
              <a:t>OF – OF  + </a:t>
            </a:r>
            <a:r>
              <a:rPr lang="cs-CZ" baseline="0" dirty="0" err="1">
                <a:sym typeface="Wingdings" panose="05000000000000000000" pitchFamily="2" charset="2"/>
              </a:rPr>
              <a:t>enkelvoud</a:t>
            </a:r>
            <a:r>
              <a:rPr lang="en-GB" baseline="0" dirty="0">
                <a:sym typeface="Wingdings" panose="05000000000000000000" pitchFamily="2" charset="2"/>
              </a:rPr>
              <a:t> (</a:t>
            </a:r>
            <a:r>
              <a:rPr lang="en-GB" baseline="0" dirty="0" err="1">
                <a:sym typeface="Wingdings" panose="05000000000000000000" pitchFamily="2" charset="2"/>
              </a:rPr>
              <a:t>bij</a:t>
            </a:r>
            <a:r>
              <a:rPr lang="en-GB" baseline="0" dirty="0">
                <a:sym typeface="Wingdings" panose="05000000000000000000" pitchFamily="2" charset="2"/>
              </a:rPr>
              <a:t> de </a:t>
            </a:r>
            <a:r>
              <a:rPr lang="en-GB" baseline="0" dirty="0" err="1">
                <a:sym typeface="Wingdings" panose="05000000000000000000" pitchFamily="2" charset="2"/>
              </a:rPr>
              <a:t>exclusieve</a:t>
            </a:r>
            <a:r>
              <a:rPr lang="en-GB" baseline="0" dirty="0">
                <a:sym typeface="Wingdings" panose="05000000000000000000" pitchFamily="2" charset="2"/>
              </a:rPr>
              <a:t> lazing)</a:t>
            </a:r>
            <a:endParaRPr lang="cs-CZ" baseline="0" dirty="0">
              <a:sym typeface="Wingdings" panose="05000000000000000000" pitchFamily="2" charset="2"/>
            </a:endParaRPr>
          </a:p>
          <a:p>
            <a:r>
              <a:rPr lang="cs-CZ" dirty="0"/>
              <a:t>→</a:t>
            </a:r>
            <a:r>
              <a:rPr lang="en-GB" dirty="0"/>
              <a:t> me</a:t>
            </a:r>
            <a:r>
              <a:rPr lang="cs-CZ" baseline="0" dirty="0" err="1">
                <a:sym typeface="Wingdings" panose="05000000000000000000" pitchFamily="2" charset="2"/>
              </a:rPr>
              <a:t>ervoud</a:t>
            </a:r>
            <a:r>
              <a:rPr lang="cs-CZ" baseline="0" dirty="0">
                <a:sym typeface="Wingdings" panose="05000000000000000000" pitchFamily="2" charset="2"/>
              </a:rPr>
              <a:t> </a:t>
            </a:r>
            <a:r>
              <a:rPr lang="cs-CZ" baseline="0" dirty="0" err="1">
                <a:sym typeface="Wingdings" panose="05000000000000000000" pitchFamily="2" charset="2"/>
              </a:rPr>
              <a:t>toegestaan</a:t>
            </a:r>
            <a:r>
              <a:rPr lang="cs-CZ" baseline="0" dirty="0">
                <a:sym typeface="Wingdings" panose="05000000000000000000" pitchFamily="2" charset="2"/>
              </a:rPr>
              <a:t> </a:t>
            </a:r>
            <a:r>
              <a:rPr lang="cs-CZ" baseline="0" dirty="0" err="1">
                <a:sym typeface="Wingdings" panose="05000000000000000000" pitchFamily="2" charset="2"/>
              </a:rPr>
              <a:t>als</a:t>
            </a:r>
            <a:r>
              <a:rPr lang="cs-CZ" baseline="0" dirty="0">
                <a:sym typeface="Wingdings" panose="05000000000000000000" pitchFamily="2" charset="2"/>
              </a:rPr>
              <a:t> de </a:t>
            </a:r>
            <a:r>
              <a:rPr lang="cs-CZ" baseline="0" dirty="0" err="1">
                <a:sym typeface="Wingdings" panose="05000000000000000000" pitchFamily="2" charset="2"/>
              </a:rPr>
              <a:t>lezing</a:t>
            </a:r>
            <a:r>
              <a:rPr lang="cs-CZ" baseline="0" dirty="0">
                <a:sym typeface="Wingdings" panose="05000000000000000000" pitchFamily="2" charset="2"/>
              </a:rPr>
              <a:t> </a:t>
            </a:r>
            <a:r>
              <a:rPr lang="cs-CZ" baseline="0" dirty="0" err="1">
                <a:sym typeface="Wingdings" panose="05000000000000000000" pitchFamily="2" charset="2"/>
              </a:rPr>
              <a:t>is</a:t>
            </a:r>
            <a:r>
              <a:rPr lang="cs-CZ" baseline="0" dirty="0">
                <a:sym typeface="Wingdings" panose="05000000000000000000" pitchFamily="2" charset="2"/>
              </a:rPr>
              <a:t> en/</a:t>
            </a:r>
            <a:r>
              <a:rPr lang="cs-CZ" baseline="0" dirty="0" err="1">
                <a:sym typeface="Wingdings" panose="05000000000000000000" pitchFamily="2" charset="2"/>
              </a:rPr>
              <a:t>of</a:t>
            </a:r>
            <a:r>
              <a:rPr lang="cs-CZ" baseline="0" dirty="0">
                <a:sym typeface="Wingdings" panose="05000000000000000000" pitchFamily="2" charset="2"/>
              </a:rPr>
              <a:t> (</a:t>
            </a:r>
            <a:r>
              <a:rPr lang="cs-CZ" baseline="0" dirty="0" err="1">
                <a:sym typeface="Wingdings" panose="05000000000000000000" pitchFamily="2" charset="2"/>
              </a:rPr>
              <a:t>inclusieve</a:t>
            </a:r>
            <a:r>
              <a:rPr lang="cs-CZ" baseline="0" dirty="0">
                <a:sym typeface="Wingdings" panose="05000000000000000000" pitchFamily="2" charset="2"/>
              </a:rPr>
              <a:t> </a:t>
            </a:r>
            <a:r>
              <a:rPr lang="cs-CZ" baseline="0" dirty="0" err="1">
                <a:sym typeface="Wingdings" panose="05000000000000000000" pitchFamily="2" charset="2"/>
              </a:rPr>
              <a:t>lezing</a:t>
            </a:r>
            <a:r>
              <a:rPr lang="cs-CZ" baseline="0" dirty="0">
                <a:sym typeface="Wingdings" panose="05000000000000000000" pitchFamily="2" charset="2"/>
              </a:rPr>
              <a:t>)</a:t>
            </a:r>
            <a:endParaRPr lang="en-GB" baseline="0" dirty="0">
              <a:sym typeface="Wingdings" panose="05000000000000000000" pitchFamily="2" charset="2"/>
            </a:endParaRPr>
          </a:p>
          <a:p>
            <a:endParaRPr lang="en-GB" baseline="0" dirty="0">
              <a:sym typeface="Wingdings" panose="05000000000000000000" pitchFamily="2" charset="2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err="1">
                <a:sym typeface="Wingdings" panose="05000000000000000000" pitchFamily="2" charset="2"/>
              </a:rPr>
              <a:t>Hetzij</a:t>
            </a:r>
            <a:r>
              <a:rPr lang="en-GB" baseline="0" dirty="0">
                <a:sym typeface="Wingdings" panose="05000000000000000000" pitchFamily="2" charset="2"/>
              </a:rPr>
              <a:t> – of – </a:t>
            </a:r>
            <a:r>
              <a:rPr lang="en-GB" baseline="0" dirty="0" err="1">
                <a:sym typeface="Wingdings" panose="05000000000000000000" pitchFamily="2" charset="2"/>
              </a:rPr>
              <a:t>vooral</a:t>
            </a:r>
            <a:r>
              <a:rPr lang="en-GB" baseline="0" dirty="0">
                <a:sym typeface="Wingdings" panose="05000000000000000000" pitchFamily="2" charset="2"/>
              </a:rPr>
              <a:t> in </a:t>
            </a:r>
            <a:r>
              <a:rPr lang="en-GB" dirty="0" err="1"/>
              <a:t>geschreven</a:t>
            </a:r>
            <a:r>
              <a:rPr lang="en-GB" dirty="0"/>
              <a:t> </a:t>
            </a:r>
            <a:r>
              <a:rPr lang="en-GB" dirty="0" err="1"/>
              <a:t>taal</a:t>
            </a:r>
            <a:endParaRPr lang="en-GB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dirty="0"/>
              <a:t>De vergadering zal </a:t>
            </a:r>
            <a:r>
              <a:rPr lang="nl-NL" i="1" dirty="0"/>
              <a:t>hetzij 's avonds, of de volgende morgen</a:t>
            </a:r>
            <a:r>
              <a:rPr lang="nl-NL" dirty="0"/>
              <a:t> plaatsvinden.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baseline="0" dirty="0">
              <a:sym typeface="Wingdings" panose="05000000000000000000" pitchFamily="2" charset="2"/>
            </a:endParaRP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A469A9-0D8F-4043-BA70-4A586F71300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baseline="0" dirty="0" err="1"/>
              <a:t>Althans</a:t>
            </a:r>
            <a:r>
              <a:rPr lang="cs-CZ" baseline="0" dirty="0"/>
              <a:t> ( </a:t>
            </a:r>
            <a:r>
              <a:rPr lang="cs-CZ" baseline="0" dirty="0" err="1"/>
              <a:t>formeel</a:t>
            </a:r>
            <a:r>
              <a:rPr lang="cs-CZ" baseline="0" dirty="0"/>
              <a:t>, </a:t>
            </a:r>
            <a:r>
              <a:rPr lang="cs-CZ" sz="12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alespon</a:t>
            </a:r>
            <a:r>
              <a:rPr lang="cs-CZ" baseline="0" dirty="0"/>
              <a:t>) = </a:t>
            </a:r>
            <a:r>
              <a:rPr lang="nl-NL" b="1" dirty="0"/>
              <a:t>je gebruikt dit woord als je je eerdere uitspraak nuanceert</a:t>
            </a:r>
            <a:endParaRPr lang="cs-CZ" b="1" dirty="0"/>
          </a:p>
          <a:p>
            <a:r>
              <a:rPr lang="nl-NL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Ik doe mee met de loterij, althans voorlopig.`</a:t>
            </a:r>
            <a:r>
              <a:rPr lang="cs-CZ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(= ten </a:t>
            </a:r>
            <a:r>
              <a:rPr lang="cs-CZ" sz="12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minste</a:t>
            </a:r>
            <a:r>
              <a:rPr lang="cs-CZ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cs-CZ" sz="12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voor</a:t>
            </a:r>
            <a:r>
              <a:rPr lang="cs-CZ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zo</a:t>
            </a:r>
            <a:r>
              <a:rPr lang="cs-CZ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veel</a:t>
            </a:r>
            <a:r>
              <a:rPr lang="cs-CZ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…) – </a:t>
            </a:r>
            <a:r>
              <a:rPr lang="cs-CZ" sz="12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alespon</a:t>
            </a:r>
            <a:r>
              <a:rPr lang="cs-CZ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</a:t>
            </a:r>
            <a:endParaRPr lang="cs-CZ" baseline="0" dirty="0"/>
          </a:p>
          <a:p>
            <a:endParaRPr lang="cs-CZ" baseline="0" dirty="0"/>
          </a:p>
          <a:p>
            <a:r>
              <a:rPr lang="cs-CZ" b="1" baseline="0" dirty="0" err="1"/>
              <a:t>Derhalve</a:t>
            </a:r>
            <a:r>
              <a:rPr lang="cs-CZ" baseline="0" dirty="0"/>
              <a:t> (tedy, tudíž)</a:t>
            </a:r>
          </a:p>
          <a:p>
            <a:endParaRPr lang="cs-CZ" baseline="0" dirty="0"/>
          </a:p>
          <a:p>
            <a:r>
              <a:rPr lang="en-GB" baseline="0" dirty="0" err="1"/>
              <a:t>Další</a:t>
            </a:r>
            <a:r>
              <a:rPr lang="en-GB" baseline="0" dirty="0"/>
              <a:t> </a:t>
            </a:r>
            <a:r>
              <a:rPr lang="en-GB" baseline="0" dirty="0" err="1"/>
              <a:t>spojovací</a:t>
            </a:r>
            <a:r>
              <a:rPr lang="en-GB" baseline="0" dirty="0"/>
              <a:t> </a:t>
            </a:r>
            <a:r>
              <a:rPr lang="en-GB" baseline="0" dirty="0" err="1"/>
              <a:t>příslovce</a:t>
            </a:r>
            <a:r>
              <a:rPr lang="en-GB" baseline="0" dirty="0"/>
              <a:t> / conjunct: </a:t>
            </a:r>
            <a:r>
              <a:rPr lang="cs-CZ" b="1" i="1" dirty="0" err="1">
                <a:solidFill>
                  <a:srgbClr val="FF0000"/>
                </a:solidFill>
              </a:rPr>
              <a:t>integendeel</a:t>
            </a:r>
            <a:r>
              <a:rPr lang="cs-CZ" b="1" i="1" dirty="0">
                <a:solidFill>
                  <a:srgbClr val="FF0000"/>
                </a:solidFill>
              </a:rPr>
              <a:t>, </a:t>
            </a:r>
            <a:r>
              <a:rPr lang="cs-CZ" b="1" i="1" dirty="0" err="1">
                <a:solidFill>
                  <a:srgbClr val="FF0000"/>
                </a:solidFill>
              </a:rPr>
              <a:t>niettemin</a:t>
            </a:r>
            <a:r>
              <a:rPr lang="en-GB" b="1" i="1" dirty="0">
                <a:solidFill>
                  <a:srgbClr val="FF0000"/>
                </a:solidFill>
              </a:rPr>
              <a:t>,</a:t>
            </a:r>
            <a:r>
              <a:rPr lang="en-GB" b="1" i="1" baseline="0" dirty="0">
                <a:solidFill>
                  <a:srgbClr val="FF0000"/>
                </a:solidFill>
              </a:rPr>
              <a:t> </a:t>
            </a:r>
            <a:r>
              <a:rPr lang="en-GB" b="1" i="1" baseline="0" dirty="0" err="1">
                <a:solidFill>
                  <a:srgbClr val="FF0000"/>
                </a:solidFill>
              </a:rPr>
              <a:t>daarom</a:t>
            </a:r>
            <a:r>
              <a:rPr lang="en-GB" b="1" i="1" baseline="0" dirty="0">
                <a:solidFill>
                  <a:srgbClr val="FF0000"/>
                </a:solidFill>
              </a:rPr>
              <a:t>, </a:t>
            </a:r>
            <a:r>
              <a:rPr lang="en-GB" b="1" i="1" baseline="0" dirty="0" err="1">
                <a:solidFill>
                  <a:srgbClr val="FF0000"/>
                </a:solidFill>
              </a:rPr>
              <a:t>doordat</a:t>
            </a:r>
            <a:r>
              <a:rPr lang="en-GB" b="1" i="1" baseline="0" dirty="0">
                <a:solidFill>
                  <a:srgbClr val="FF0000"/>
                </a:solidFill>
              </a:rPr>
              <a:t>…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A469A9-0D8F-4043-BA70-4A586F7130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622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Of</a:t>
            </a:r>
            <a:r>
              <a:rPr lang="cs-CZ" dirty="0"/>
              <a:t> en dat – </a:t>
            </a:r>
            <a:r>
              <a:rPr lang="cs-CZ" dirty="0" err="1"/>
              <a:t>ook</a:t>
            </a:r>
            <a:r>
              <a:rPr lang="cs-CZ" dirty="0"/>
              <a:t> in </a:t>
            </a:r>
            <a:r>
              <a:rPr lang="cs-CZ" dirty="0" err="1"/>
              <a:t>uitroepende</a:t>
            </a:r>
            <a:r>
              <a:rPr lang="cs-CZ" dirty="0"/>
              <a:t> </a:t>
            </a:r>
            <a:r>
              <a:rPr lang="cs-CZ" dirty="0" err="1"/>
              <a:t>zinnen</a:t>
            </a:r>
            <a:r>
              <a:rPr lang="cs-CZ" dirty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 err="1"/>
              <a:t>Een</a:t>
            </a:r>
            <a:r>
              <a:rPr lang="cs-CZ" dirty="0"/>
              <a:t> </a:t>
            </a:r>
            <a:r>
              <a:rPr lang="cs-CZ" dirty="0" err="1"/>
              <a:t>gek</a:t>
            </a:r>
            <a:r>
              <a:rPr lang="cs-CZ" dirty="0"/>
              <a:t> dat </a:t>
            </a:r>
            <a:r>
              <a:rPr lang="cs-CZ" dirty="0" err="1"/>
              <a:t>hij</a:t>
            </a:r>
            <a:r>
              <a:rPr lang="cs-CZ" baseline="0" dirty="0"/>
              <a:t> </a:t>
            </a:r>
            <a:r>
              <a:rPr lang="cs-CZ" baseline="0" dirty="0" err="1"/>
              <a:t>is</a:t>
            </a:r>
            <a:r>
              <a:rPr lang="cs-CZ" baseline="0" dirty="0"/>
              <a:t>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baseline="0" dirty="0"/>
              <a:t>Nou </a:t>
            </a:r>
            <a:r>
              <a:rPr lang="cs-CZ" baseline="0" dirty="0" err="1"/>
              <a:t>of</a:t>
            </a:r>
            <a:r>
              <a:rPr lang="cs-CZ" baseline="0" dirty="0"/>
              <a:t> </a:t>
            </a:r>
            <a:r>
              <a:rPr lang="cs-CZ" baseline="0" dirty="0" err="1"/>
              <a:t>ik</a:t>
            </a:r>
            <a:r>
              <a:rPr lang="cs-CZ" baseline="0" dirty="0"/>
              <a:t> </a:t>
            </a:r>
            <a:r>
              <a:rPr lang="cs-CZ" baseline="0" dirty="0" err="1"/>
              <a:t>het</a:t>
            </a:r>
            <a:r>
              <a:rPr lang="cs-CZ" baseline="0" dirty="0"/>
              <a:t> </a:t>
            </a:r>
            <a:r>
              <a:rPr lang="cs-CZ" baseline="0" dirty="0" err="1"/>
              <a:t>weet</a:t>
            </a:r>
            <a:r>
              <a:rPr lang="cs-CZ" baseline="0" dirty="0"/>
              <a:t>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baseline="0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A469A9-0D8F-4043-BA70-4A586F7130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1751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Úkol: na </a:t>
            </a:r>
            <a:r>
              <a:rPr lang="en-GB" dirty="0"/>
              <a:t>10</a:t>
            </a:r>
            <a:r>
              <a:rPr lang="cs-CZ" dirty="0"/>
              <a:t> spoj</a:t>
            </a:r>
            <a:r>
              <a:rPr lang="en-GB" dirty="0" err="1"/>
              <a:t>ek</a:t>
            </a:r>
            <a:r>
              <a:rPr lang="cs-CZ" baseline="0" dirty="0"/>
              <a:t> </a:t>
            </a:r>
            <a:r>
              <a:rPr lang="cs-CZ" baseline="0" dirty="0" err="1"/>
              <a:t>vytvo</a:t>
            </a:r>
            <a:r>
              <a:rPr lang="en-GB" baseline="0" dirty="0" err="1"/>
              <a:t>řte</a:t>
            </a:r>
            <a:r>
              <a:rPr lang="cs-CZ" baseline="0" dirty="0"/>
              <a:t> vetu s </a:t>
            </a:r>
            <a:r>
              <a:rPr lang="cs-CZ" baseline="0" dirty="0" err="1"/>
              <a:t>jasn</a:t>
            </a:r>
            <a:r>
              <a:rPr lang="en-GB" baseline="0" dirty="0"/>
              <a:t>ý</a:t>
            </a:r>
            <a:r>
              <a:rPr lang="cs-CZ" baseline="0" dirty="0"/>
              <a:t>m obsahem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A469A9-0D8F-4043-BA70-4A586F7130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983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D0439-335E-4350-A3DA-D694D2B071C0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60ABD-92F3-40CD-96F8-818BEFD0E8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D0439-335E-4350-A3DA-D694D2B071C0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60ABD-92F3-40CD-96F8-818BEFD0E8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D0439-335E-4350-A3DA-D694D2B071C0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60ABD-92F3-40CD-96F8-818BEFD0E8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D0439-335E-4350-A3DA-D694D2B071C0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60ABD-92F3-40CD-96F8-818BEFD0E8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D0439-335E-4350-A3DA-D694D2B071C0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60ABD-92F3-40CD-96F8-818BEFD0E8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D0439-335E-4350-A3DA-D694D2B071C0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60ABD-92F3-40CD-96F8-818BEFD0E8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D0439-335E-4350-A3DA-D694D2B071C0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60ABD-92F3-40CD-96F8-818BEFD0E8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D0439-335E-4350-A3DA-D694D2B071C0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60ABD-92F3-40CD-96F8-818BEFD0E8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D0439-335E-4350-A3DA-D694D2B071C0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60ABD-92F3-40CD-96F8-818BEFD0E8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D0439-335E-4350-A3DA-D694D2B071C0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60ABD-92F3-40CD-96F8-818BEFD0E8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D0439-335E-4350-A3DA-D694D2B071C0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60ABD-92F3-40CD-96F8-818BEFD0E8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D0439-335E-4350-A3DA-D694D2B071C0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60ABD-92F3-40CD-96F8-818BEFD0E8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ans.ruhosting.nl/e-ans/10/03/body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51520" y="2130425"/>
            <a:ext cx="8640960" cy="1470025"/>
          </a:xfrm>
        </p:spPr>
        <p:txBody>
          <a:bodyPr>
            <a:normAutofit fontScale="90000"/>
          </a:bodyPr>
          <a:lstStyle/>
          <a:p>
            <a:r>
              <a:rPr lang="nl-NL" dirty="0"/>
              <a:t>Syntaxis </a:t>
            </a:r>
            <a:r>
              <a:rPr lang="cs-CZ" dirty="0"/>
              <a:t>I</a:t>
            </a:r>
            <a:br>
              <a:rPr lang="cs-CZ" dirty="0"/>
            </a:br>
            <a:r>
              <a:rPr lang="cs-CZ" sz="4900" b="1" dirty="0" err="1"/>
              <a:t>nevenschikking</a:t>
            </a:r>
            <a:r>
              <a:rPr lang="cs-CZ" sz="4900" b="1" dirty="0"/>
              <a:t> en </a:t>
            </a:r>
            <a:r>
              <a:rPr lang="cs-CZ" sz="4900" b="1" dirty="0" err="1"/>
              <a:t>onderschikking</a:t>
            </a:r>
            <a:endParaRPr lang="en-US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hlinkClick r:id="rId3"/>
              </a:rPr>
              <a:t>onderschikkende</a:t>
            </a:r>
            <a:r>
              <a:rPr lang="cs-CZ" b="1" dirty="0">
                <a:hlinkClick r:id="rId3"/>
              </a:rPr>
              <a:t> </a:t>
            </a:r>
            <a:r>
              <a:rPr lang="cs-CZ" b="1" dirty="0" err="1">
                <a:hlinkClick r:id="rId3"/>
              </a:rPr>
              <a:t>voegwoorden</a:t>
            </a:r>
            <a:endParaRPr lang="cs-CZ" b="1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 rotWithShape="1">
          <a:blip r:embed="rId4"/>
          <a:srcRect l="5945" t="21277" r="13801" b="25531"/>
          <a:stretch/>
        </p:blipFill>
        <p:spPr bwMode="auto">
          <a:xfrm>
            <a:off x="251520" y="1484784"/>
            <a:ext cx="8712968" cy="50405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96570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E586B3-4133-C67A-CABB-F8611AAAA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onderschikkend</a:t>
            </a:r>
            <a:r>
              <a:rPr lang="cs-CZ" dirty="0"/>
              <a:t> x </a:t>
            </a:r>
            <a:r>
              <a:rPr lang="cs-CZ" dirty="0" err="1"/>
              <a:t>nevenschikkend</a:t>
            </a:r>
            <a:endParaRPr lang="cs-CZ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840A1842-3999-59E5-FFEC-6F751D651E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6965642"/>
              </p:ext>
            </p:extLst>
          </p:nvPr>
        </p:nvGraphicFramePr>
        <p:xfrm>
          <a:off x="420414" y="1340768"/>
          <a:ext cx="8229600" cy="48965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3624696349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3727272121"/>
                    </a:ext>
                  </a:extLst>
                </a:gridCol>
              </a:tblGrid>
              <a:tr h="808509">
                <a:tc>
                  <a:txBody>
                    <a:bodyPr/>
                    <a:lstStyle/>
                    <a:p>
                      <a:r>
                        <a:rPr lang="cs-CZ" sz="2000" dirty="0" err="1"/>
                        <a:t>Onderschikkende</a:t>
                      </a:r>
                      <a:r>
                        <a:rPr lang="cs-CZ" sz="2000" dirty="0"/>
                        <a:t> </a:t>
                      </a:r>
                      <a:r>
                        <a:rPr lang="cs-CZ" sz="2000" dirty="0" err="1"/>
                        <a:t>voegwoorden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err="1"/>
                        <a:t>nevenschikkende</a:t>
                      </a:r>
                      <a:r>
                        <a:rPr lang="cs-CZ" sz="2000" dirty="0"/>
                        <a:t> </a:t>
                      </a:r>
                      <a:r>
                        <a:rPr lang="cs-CZ" sz="2000" dirty="0" err="1"/>
                        <a:t>voegwoorden</a:t>
                      </a:r>
                      <a:endParaRPr lang="cs-CZ" sz="2000" dirty="0"/>
                    </a:p>
                    <a:p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175962"/>
                  </a:ext>
                </a:extLst>
              </a:tr>
              <a:tr h="808509">
                <a:tc>
                  <a:txBody>
                    <a:bodyPr/>
                    <a:lstStyle/>
                    <a:p>
                      <a:r>
                        <a:rPr lang="cs-CZ" sz="2000" b="1" dirty="0" err="1">
                          <a:solidFill>
                            <a:srgbClr val="0070C0"/>
                          </a:solidFill>
                        </a:rPr>
                        <a:t>Omdat</a:t>
                      </a:r>
                      <a:r>
                        <a:rPr lang="cs-CZ" sz="2000" dirty="0"/>
                        <a:t>: </a:t>
                      </a:r>
                      <a:r>
                        <a:rPr lang="cs-CZ" sz="2000" i="1" dirty="0" err="1"/>
                        <a:t>Ik</a:t>
                      </a:r>
                      <a:r>
                        <a:rPr lang="cs-CZ" sz="2000" i="1" dirty="0"/>
                        <a:t> </a:t>
                      </a:r>
                      <a:r>
                        <a:rPr lang="cs-CZ" sz="2000" i="1" dirty="0" err="1"/>
                        <a:t>ga</a:t>
                      </a:r>
                      <a:r>
                        <a:rPr lang="cs-CZ" sz="2000" i="1" dirty="0"/>
                        <a:t> </a:t>
                      </a:r>
                      <a:r>
                        <a:rPr lang="cs-CZ" sz="2000" i="1" dirty="0" err="1"/>
                        <a:t>niet</a:t>
                      </a:r>
                      <a:r>
                        <a:rPr lang="cs-CZ" sz="2000" i="1" dirty="0"/>
                        <a:t> </a:t>
                      </a:r>
                      <a:r>
                        <a:rPr lang="cs-CZ" sz="2000" i="1" dirty="0" err="1"/>
                        <a:t>mee</a:t>
                      </a:r>
                      <a:r>
                        <a:rPr lang="cs-CZ" sz="2000" i="1" dirty="0"/>
                        <a:t> </a:t>
                      </a:r>
                      <a:r>
                        <a:rPr lang="cs-CZ" sz="2000" i="1" dirty="0" err="1"/>
                        <a:t>omdat</a:t>
                      </a:r>
                      <a:r>
                        <a:rPr lang="cs-CZ" sz="2000" i="1" dirty="0"/>
                        <a:t> </a:t>
                      </a:r>
                      <a:r>
                        <a:rPr lang="cs-CZ" sz="2000" i="1" dirty="0" err="1"/>
                        <a:t>ik</a:t>
                      </a:r>
                      <a:r>
                        <a:rPr lang="cs-CZ" sz="2000" i="1" dirty="0"/>
                        <a:t> </a:t>
                      </a:r>
                      <a:r>
                        <a:rPr lang="cs-CZ" sz="2000" i="1" dirty="0" err="1"/>
                        <a:t>ziek</a:t>
                      </a:r>
                      <a:r>
                        <a:rPr lang="cs-CZ" sz="2000" i="1" dirty="0"/>
                        <a:t> ben.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 err="1">
                          <a:solidFill>
                            <a:srgbClr val="C00000"/>
                          </a:solidFill>
                        </a:rPr>
                        <a:t>Daarom</a:t>
                      </a:r>
                      <a:r>
                        <a:rPr lang="cs-CZ" sz="2000" dirty="0"/>
                        <a:t>: </a:t>
                      </a:r>
                      <a:r>
                        <a:rPr lang="cs-CZ" sz="2000" dirty="0" err="1"/>
                        <a:t>Ik</a:t>
                      </a:r>
                      <a:r>
                        <a:rPr lang="cs-CZ" sz="2000" dirty="0"/>
                        <a:t> ben </a:t>
                      </a:r>
                      <a:r>
                        <a:rPr lang="cs-CZ" sz="2000" dirty="0" err="1"/>
                        <a:t>ziek</a:t>
                      </a:r>
                      <a:r>
                        <a:rPr lang="cs-CZ" sz="2000" dirty="0"/>
                        <a:t>…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9929413"/>
                  </a:ext>
                </a:extLst>
              </a:tr>
              <a:tr h="1001757">
                <a:tc>
                  <a:txBody>
                    <a:bodyPr/>
                    <a:lstStyle/>
                    <a:p>
                      <a:r>
                        <a:rPr lang="cs-CZ" sz="2000" b="1" dirty="0" err="1">
                          <a:solidFill>
                            <a:srgbClr val="0070C0"/>
                          </a:solidFill>
                        </a:rPr>
                        <a:t>Doordat</a:t>
                      </a:r>
                      <a:r>
                        <a:rPr lang="cs-CZ" sz="2000" dirty="0"/>
                        <a:t>: </a:t>
                      </a:r>
                      <a:r>
                        <a:rPr lang="cs-CZ" sz="2000" i="1" dirty="0" err="1"/>
                        <a:t>Ik</a:t>
                      </a:r>
                      <a:r>
                        <a:rPr lang="cs-CZ" sz="2000" i="1" dirty="0"/>
                        <a:t> </a:t>
                      </a:r>
                      <a:r>
                        <a:rPr lang="cs-CZ" sz="2000" i="1" dirty="0" err="1"/>
                        <a:t>kwam</a:t>
                      </a:r>
                      <a:r>
                        <a:rPr lang="cs-CZ" sz="2000" i="1" dirty="0"/>
                        <a:t> </a:t>
                      </a:r>
                      <a:r>
                        <a:rPr lang="cs-CZ" sz="2000" i="1" dirty="0" err="1"/>
                        <a:t>te</a:t>
                      </a:r>
                      <a:r>
                        <a:rPr lang="cs-CZ" sz="2000" i="1" dirty="0"/>
                        <a:t> </a:t>
                      </a:r>
                      <a:r>
                        <a:rPr lang="cs-CZ" sz="2000" i="1" dirty="0" err="1"/>
                        <a:t>laat</a:t>
                      </a:r>
                      <a:r>
                        <a:rPr lang="cs-CZ" sz="2000" i="1" dirty="0"/>
                        <a:t> </a:t>
                      </a:r>
                      <a:r>
                        <a:rPr lang="cs-CZ" sz="2000" i="1" dirty="0" err="1"/>
                        <a:t>doordat</a:t>
                      </a:r>
                      <a:r>
                        <a:rPr lang="cs-CZ" sz="2000" i="1" dirty="0"/>
                        <a:t> de </a:t>
                      </a:r>
                      <a:r>
                        <a:rPr lang="cs-CZ" sz="2000" i="1" dirty="0" err="1"/>
                        <a:t>trein</a:t>
                      </a:r>
                      <a:r>
                        <a:rPr lang="cs-CZ" sz="2000" i="1" dirty="0"/>
                        <a:t> </a:t>
                      </a:r>
                      <a:r>
                        <a:rPr lang="cs-CZ" sz="2000" i="1" dirty="0" err="1"/>
                        <a:t>vertraging</a:t>
                      </a:r>
                      <a:r>
                        <a:rPr lang="cs-CZ" sz="2000" i="1" dirty="0"/>
                        <a:t> had.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kern="1200" dirty="0" err="1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Daardoor</a:t>
                      </a:r>
                      <a:r>
                        <a:rPr lang="cs-CZ" sz="20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cs-CZ" sz="2000" b="1" i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lang="cs-CZ" sz="2000" i="1" dirty="0"/>
                        <a:t>e </a:t>
                      </a:r>
                      <a:r>
                        <a:rPr lang="cs-CZ" sz="2000" i="1" dirty="0" err="1"/>
                        <a:t>trein</a:t>
                      </a:r>
                      <a:r>
                        <a:rPr lang="cs-CZ" sz="2000" i="1" dirty="0"/>
                        <a:t> had </a:t>
                      </a:r>
                      <a:r>
                        <a:rPr lang="cs-CZ" sz="2000" i="1" dirty="0" err="1"/>
                        <a:t>vertraging</a:t>
                      </a:r>
                      <a:r>
                        <a:rPr lang="cs-CZ" sz="2000" i="1" dirty="0"/>
                        <a:t>... </a:t>
                      </a:r>
                      <a:endParaRPr lang="cs-CZ" sz="20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5370750"/>
                  </a:ext>
                </a:extLst>
              </a:tr>
              <a:tr h="1001757">
                <a:tc>
                  <a:txBody>
                    <a:bodyPr/>
                    <a:lstStyle/>
                    <a:p>
                      <a:r>
                        <a:rPr lang="cs-CZ" sz="2000" b="1" kern="1200" dirty="0" err="1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Voordat</a:t>
                      </a:r>
                      <a:r>
                        <a:rPr lang="cs-CZ" sz="2000" dirty="0"/>
                        <a:t>: </a:t>
                      </a:r>
                      <a:r>
                        <a:rPr lang="cs-CZ" sz="2000" i="1" dirty="0" err="1"/>
                        <a:t>Ik</a:t>
                      </a:r>
                      <a:r>
                        <a:rPr lang="cs-CZ" sz="2000" i="1" dirty="0"/>
                        <a:t> dek de </a:t>
                      </a:r>
                      <a:r>
                        <a:rPr lang="cs-CZ" sz="2000" i="1" dirty="0" err="1"/>
                        <a:t>tafel</a:t>
                      </a:r>
                      <a:r>
                        <a:rPr lang="cs-CZ" sz="2000" i="1" dirty="0"/>
                        <a:t> </a:t>
                      </a:r>
                      <a:r>
                        <a:rPr lang="cs-CZ" sz="2000" i="1" dirty="0" err="1"/>
                        <a:t>voordat</a:t>
                      </a:r>
                      <a:r>
                        <a:rPr lang="cs-CZ" sz="2000" i="1" dirty="0"/>
                        <a:t> </a:t>
                      </a:r>
                      <a:r>
                        <a:rPr lang="cs-CZ" sz="2000" i="1" dirty="0" err="1"/>
                        <a:t>we</a:t>
                      </a:r>
                      <a:r>
                        <a:rPr lang="cs-CZ" sz="2000" i="1" dirty="0"/>
                        <a:t> </a:t>
                      </a:r>
                      <a:r>
                        <a:rPr lang="cs-CZ" sz="2000" i="1" dirty="0" err="1"/>
                        <a:t>allemaal</a:t>
                      </a:r>
                      <a:r>
                        <a:rPr lang="cs-CZ" sz="2000" i="1" dirty="0"/>
                        <a:t> </a:t>
                      </a:r>
                      <a:r>
                        <a:rPr lang="cs-CZ" sz="2000" i="1" dirty="0" err="1"/>
                        <a:t>gaan</a:t>
                      </a:r>
                      <a:r>
                        <a:rPr lang="cs-CZ" sz="2000" i="1" dirty="0"/>
                        <a:t> </a:t>
                      </a:r>
                      <a:r>
                        <a:rPr lang="cs-CZ" sz="2000" i="1" dirty="0" err="1"/>
                        <a:t>eten</a:t>
                      </a:r>
                      <a:r>
                        <a:rPr lang="cs-CZ" sz="2000" i="1" dirty="0"/>
                        <a:t>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kern="1200" dirty="0" err="1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Daarvoor</a:t>
                      </a:r>
                      <a:r>
                        <a:rPr lang="cs-CZ" sz="2000" dirty="0"/>
                        <a:t>: </a:t>
                      </a:r>
                      <a:r>
                        <a:rPr lang="cs-CZ" sz="2000" i="1" dirty="0" err="1"/>
                        <a:t>We</a:t>
                      </a:r>
                      <a:r>
                        <a:rPr lang="cs-CZ" sz="2000" i="1" dirty="0"/>
                        <a:t> </a:t>
                      </a:r>
                      <a:r>
                        <a:rPr lang="cs-CZ" sz="2000" i="1" dirty="0" err="1"/>
                        <a:t>gaan</a:t>
                      </a:r>
                      <a:r>
                        <a:rPr lang="cs-CZ" sz="2000" i="1" dirty="0"/>
                        <a:t> </a:t>
                      </a:r>
                      <a:r>
                        <a:rPr lang="cs-CZ" sz="2000" i="1" dirty="0" err="1"/>
                        <a:t>eten</a:t>
                      </a:r>
                      <a:r>
                        <a:rPr lang="cs-CZ" sz="2000" i="1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276126"/>
                  </a:ext>
                </a:extLst>
              </a:tr>
              <a:tr h="1276011">
                <a:tc>
                  <a:txBody>
                    <a:bodyPr/>
                    <a:lstStyle/>
                    <a:p>
                      <a:r>
                        <a:rPr lang="cs-CZ" sz="2000" b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Nadat</a:t>
                      </a:r>
                      <a:r>
                        <a:rPr lang="cs-CZ" sz="2000" dirty="0"/>
                        <a:t>: </a:t>
                      </a:r>
                      <a:r>
                        <a:rPr lang="cs-CZ" sz="2000" i="1" dirty="0" err="1"/>
                        <a:t>Ik</a:t>
                      </a:r>
                      <a:r>
                        <a:rPr lang="cs-CZ" sz="2000" i="1" dirty="0"/>
                        <a:t> </a:t>
                      </a:r>
                      <a:r>
                        <a:rPr lang="cs-CZ" sz="2000" i="1" dirty="0" err="1"/>
                        <a:t>heb</a:t>
                      </a:r>
                      <a:r>
                        <a:rPr lang="cs-CZ" sz="2000" i="1" dirty="0"/>
                        <a:t> </a:t>
                      </a:r>
                      <a:r>
                        <a:rPr lang="cs-CZ" sz="2000" i="1" dirty="0" err="1"/>
                        <a:t>goed</a:t>
                      </a:r>
                      <a:r>
                        <a:rPr lang="cs-CZ" sz="2000" i="1" dirty="0"/>
                        <a:t> </a:t>
                      </a:r>
                      <a:r>
                        <a:rPr lang="cs-CZ" sz="2000" i="1" dirty="0" err="1"/>
                        <a:t>werk</a:t>
                      </a:r>
                      <a:r>
                        <a:rPr lang="cs-CZ" sz="2000" i="1" dirty="0"/>
                        <a:t> </a:t>
                      </a:r>
                      <a:r>
                        <a:rPr lang="cs-CZ" sz="2000" i="1" dirty="0" err="1"/>
                        <a:t>gevonden</a:t>
                      </a:r>
                      <a:r>
                        <a:rPr lang="cs-CZ" sz="2000" i="1" dirty="0"/>
                        <a:t> nadat </a:t>
                      </a:r>
                      <a:r>
                        <a:rPr lang="cs-CZ" sz="2000" i="1" dirty="0" err="1"/>
                        <a:t>ik</a:t>
                      </a:r>
                      <a:r>
                        <a:rPr lang="cs-CZ" sz="2000" i="1" dirty="0"/>
                        <a:t> </a:t>
                      </a:r>
                      <a:r>
                        <a:rPr lang="cs-CZ" sz="2000" i="1" dirty="0" err="1"/>
                        <a:t>beter</a:t>
                      </a:r>
                      <a:r>
                        <a:rPr lang="cs-CZ" sz="2000" i="1" dirty="0"/>
                        <a:t> </a:t>
                      </a:r>
                      <a:r>
                        <a:rPr lang="cs-CZ" sz="2000" i="1" dirty="0" err="1"/>
                        <a:t>Nederlands</a:t>
                      </a:r>
                      <a:r>
                        <a:rPr lang="cs-CZ" sz="2000" i="1" dirty="0"/>
                        <a:t> had </a:t>
                      </a:r>
                      <a:r>
                        <a:rPr lang="cs-CZ" sz="2000" i="1" dirty="0" err="1"/>
                        <a:t>geleerd</a:t>
                      </a:r>
                      <a:r>
                        <a:rPr lang="cs-CZ" sz="2000" i="1" dirty="0"/>
                        <a:t>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kern="1200" dirty="0" err="1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Daarna</a:t>
                      </a:r>
                      <a:r>
                        <a:rPr lang="cs-CZ" sz="2000" dirty="0"/>
                        <a:t>: </a:t>
                      </a:r>
                      <a:r>
                        <a:rPr lang="cs-CZ" sz="2000" dirty="0" err="1"/>
                        <a:t>Ik</a:t>
                      </a:r>
                      <a:r>
                        <a:rPr lang="cs-CZ" sz="2000" dirty="0"/>
                        <a:t> </a:t>
                      </a:r>
                      <a:r>
                        <a:rPr lang="cs-CZ" sz="2000" dirty="0" err="1"/>
                        <a:t>heb</a:t>
                      </a:r>
                      <a:r>
                        <a:rPr lang="cs-CZ" sz="2000" dirty="0"/>
                        <a:t> </a:t>
                      </a:r>
                      <a:r>
                        <a:rPr lang="cs-CZ" sz="2000" dirty="0" err="1"/>
                        <a:t>goed</a:t>
                      </a:r>
                      <a:r>
                        <a:rPr lang="cs-CZ" sz="2000" dirty="0"/>
                        <a:t> </a:t>
                      </a:r>
                      <a:r>
                        <a:rPr lang="cs-CZ" sz="2000" dirty="0" err="1"/>
                        <a:t>Nederlands</a:t>
                      </a:r>
                      <a:r>
                        <a:rPr lang="cs-CZ" sz="2000" dirty="0"/>
                        <a:t> </a:t>
                      </a:r>
                      <a:r>
                        <a:rPr lang="cs-CZ" sz="2000" dirty="0" err="1"/>
                        <a:t>geleerd</a:t>
                      </a:r>
                      <a:r>
                        <a:rPr lang="cs-CZ" sz="2000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1915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3838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C2CF5A-8898-1ADF-A732-CBCEF7484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490066"/>
          </a:xfrm>
        </p:spPr>
        <p:txBody>
          <a:bodyPr>
            <a:noAutofit/>
          </a:bodyPr>
          <a:lstStyle/>
          <a:p>
            <a:r>
              <a:rPr lang="cs-CZ" sz="3600" b="1" dirty="0" err="1">
                <a:latin typeface="+mn-lt"/>
              </a:rPr>
              <a:t>Oefening</a:t>
            </a:r>
            <a:r>
              <a:rPr lang="cs-CZ" sz="3600" b="1" dirty="0">
                <a:latin typeface="+mn-lt"/>
              </a:rPr>
              <a:t> – </a:t>
            </a:r>
            <a:r>
              <a:rPr lang="cs-CZ" sz="3600" b="1" dirty="0" err="1">
                <a:latin typeface="+mn-lt"/>
              </a:rPr>
              <a:t>nevenschikkende</a:t>
            </a:r>
            <a:r>
              <a:rPr lang="cs-CZ" sz="3600" b="1" dirty="0">
                <a:latin typeface="+mn-lt"/>
              </a:rPr>
              <a:t> </a:t>
            </a:r>
            <a:r>
              <a:rPr lang="cs-CZ" sz="3600" b="1" dirty="0" err="1">
                <a:latin typeface="+mn-lt"/>
              </a:rPr>
              <a:t>voegwoorden</a:t>
            </a:r>
            <a:endParaRPr lang="cs-CZ" sz="3600" b="1" dirty="0">
              <a:latin typeface="+mn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C2DFF8-D667-93EA-E5AE-BE7D0CCC7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904656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200" dirty="0" err="1"/>
              <a:t>Keuze</a:t>
            </a:r>
            <a:r>
              <a:rPr lang="cs-CZ" sz="2200" dirty="0"/>
              <a:t>: </a:t>
            </a:r>
            <a:r>
              <a:rPr lang="cs-CZ" sz="2200" b="1" i="1" dirty="0">
                <a:solidFill>
                  <a:srgbClr val="C00000"/>
                </a:solidFill>
              </a:rPr>
              <a:t>dus, </a:t>
            </a:r>
            <a:r>
              <a:rPr lang="cs-CZ" sz="2200" b="1" i="1" dirty="0" err="1">
                <a:solidFill>
                  <a:srgbClr val="C00000"/>
                </a:solidFill>
              </a:rPr>
              <a:t>alsmede</a:t>
            </a:r>
            <a:r>
              <a:rPr lang="cs-CZ" sz="2200" b="1" i="1" dirty="0">
                <a:solidFill>
                  <a:srgbClr val="C00000"/>
                </a:solidFill>
              </a:rPr>
              <a:t>, </a:t>
            </a:r>
            <a:r>
              <a:rPr lang="cs-CZ" sz="2200" b="1" i="1" dirty="0" err="1">
                <a:solidFill>
                  <a:srgbClr val="C00000"/>
                </a:solidFill>
              </a:rPr>
              <a:t>daarom</a:t>
            </a:r>
            <a:r>
              <a:rPr lang="cs-CZ" sz="2200" b="1" i="1" dirty="0">
                <a:solidFill>
                  <a:srgbClr val="C00000"/>
                </a:solidFill>
              </a:rPr>
              <a:t>, </a:t>
            </a:r>
            <a:r>
              <a:rPr lang="cs-CZ" sz="2200" b="1" i="1" dirty="0" err="1">
                <a:solidFill>
                  <a:srgbClr val="C00000"/>
                </a:solidFill>
              </a:rPr>
              <a:t>of</a:t>
            </a:r>
            <a:r>
              <a:rPr lang="cs-CZ" sz="2200" b="1" i="1" dirty="0">
                <a:solidFill>
                  <a:srgbClr val="C00000"/>
                </a:solidFill>
              </a:rPr>
              <a:t>(</a:t>
            </a:r>
            <a:r>
              <a:rPr lang="cs-CZ" sz="2200" b="1" i="1" dirty="0" err="1">
                <a:solidFill>
                  <a:srgbClr val="C00000"/>
                </a:solidFill>
              </a:rPr>
              <a:t>te</a:t>
            </a:r>
            <a:r>
              <a:rPr lang="cs-CZ" sz="2200" b="1" i="1" dirty="0">
                <a:solidFill>
                  <a:srgbClr val="C00000"/>
                </a:solidFill>
              </a:rPr>
              <a:t>)</a:t>
            </a:r>
            <a:r>
              <a:rPr lang="cs-CZ" sz="2200" b="1" i="1" dirty="0" err="1">
                <a:solidFill>
                  <a:srgbClr val="C00000"/>
                </a:solidFill>
              </a:rPr>
              <a:t>wel</a:t>
            </a:r>
            <a:r>
              <a:rPr lang="cs-CZ" sz="2200" b="1" i="1" dirty="0">
                <a:solidFill>
                  <a:srgbClr val="C00000"/>
                </a:solidFill>
              </a:rPr>
              <a:t>, </a:t>
            </a:r>
            <a:r>
              <a:rPr lang="cs-CZ" sz="2200" b="1" i="1" dirty="0" err="1">
                <a:solidFill>
                  <a:srgbClr val="C00000"/>
                </a:solidFill>
              </a:rPr>
              <a:t>hetzij</a:t>
            </a:r>
            <a:r>
              <a:rPr lang="cs-CZ" sz="2200" b="1" i="1" dirty="0">
                <a:solidFill>
                  <a:srgbClr val="C00000"/>
                </a:solidFill>
              </a:rPr>
              <a:t>, </a:t>
            </a:r>
            <a:r>
              <a:rPr lang="cs-CZ" sz="2200" b="1" i="1" dirty="0" err="1">
                <a:solidFill>
                  <a:srgbClr val="C00000"/>
                </a:solidFill>
              </a:rPr>
              <a:t>noch</a:t>
            </a:r>
            <a:endParaRPr lang="cs-CZ" sz="2200" b="1" i="1" dirty="0">
              <a:solidFill>
                <a:srgbClr val="C00000"/>
              </a:solidFill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200" b="1" dirty="0">
                <a:solidFill>
                  <a:srgbClr val="0070C0"/>
                </a:solidFill>
              </a:rPr>
              <a:t>U </a:t>
            </a:r>
            <a:r>
              <a:rPr lang="cs-CZ" sz="2200" b="1" dirty="0" err="1">
                <a:solidFill>
                  <a:srgbClr val="0070C0"/>
                </a:solidFill>
              </a:rPr>
              <a:t>dient</a:t>
            </a:r>
            <a:r>
              <a:rPr lang="cs-CZ" sz="2200" b="1" dirty="0">
                <a:solidFill>
                  <a:srgbClr val="0070C0"/>
                </a:solidFill>
              </a:rPr>
              <a:t> </a:t>
            </a:r>
            <a:r>
              <a:rPr lang="cs-CZ" sz="2200" b="1" dirty="0" err="1">
                <a:solidFill>
                  <a:srgbClr val="0070C0"/>
                </a:solidFill>
              </a:rPr>
              <a:t>dit</a:t>
            </a:r>
            <a:r>
              <a:rPr lang="cs-CZ" sz="2200" b="1" dirty="0">
                <a:solidFill>
                  <a:srgbClr val="0070C0"/>
                </a:solidFill>
              </a:rPr>
              <a:t> </a:t>
            </a:r>
            <a:r>
              <a:rPr lang="cs-CZ" sz="2200" b="1" dirty="0" err="1">
                <a:solidFill>
                  <a:srgbClr val="0070C0"/>
                </a:solidFill>
              </a:rPr>
              <a:t>formulier</a:t>
            </a:r>
            <a:r>
              <a:rPr lang="cs-CZ" sz="2200" b="1" dirty="0">
                <a:solidFill>
                  <a:srgbClr val="0070C0"/>
                </a:solidFill>
              </a:rPr>
              <a:t> _______ u </a:t>
            </a:r>
            <a:r>
              <a:rPr lang="cs-CZ" sz="2200" b="1" dirty="0" err="1">
                <a:solidFill>
                  <a:srgbClr val="0070C0"/>
                </a:solidFill>
              </a:rPr>
              <a:t>paspoort</a:t>
            </a:r>
            <a:r>
              <a:rPr lang="cs-CZ" sz="2200" b="1" dirty="0">
                <a:solidFill>
                  <a:srgbClr val="0070C0"/>
                </a:solidFill>
              </a:rPr>
              <a:t> </a:t>
            </a:r>
            <a:r>
              <a:rPr lang="cs-CZ" sz="2200" b="1" dirty="0" err="1">
                <a:solidFill>
                  <a:srgbClr val="0070C0"/>
                </a:solidFill>
              </a:rPr>
              <a:t>te</a:t>
            </a:r>
            <a:r>
              <a:rPr lang="cs-CZ" sz="2200" b="1" dirty="0">
                <a:solidFill>
                  <a:srgbClr val="0070C0"/>
                </a:solidFill>
              </a:rPr>
              <a:t> </a:t>
            </a:r>
            <a:r>
              <a:rPr lang="cs-CZ" sz="2200" b="1" dirty="0" err="1">
                <a:solidFill>
                  <a:srgbClr val="0070C0"/>
                </a:solidFill>
              </a:rPr>
              <a:t>tonen</a:t>
            </a:r>
            <a:r>
              <a:rPr lang="cs-CZ" sz="2200" b="1" dirty="0">
                <a:solidFill>
                  <a:srgbClr val="0070C0"/>
                </a:solidFill>
              </a:rPr>
              <a:t>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200" b="1" dirty="0">
                <a:solidFill>
                  <a:srgbClr val="0070C0"/>
                </a:solidFill>
              </a:rPr>
              <a:t>___ op de </a:t>
            </a:r>
            <a:r>
              <a:rPr lang="cs-CZ" sz="2200" b="1" dirty="0" err="1">
                <a:solidFill>
                  <a:srgbClr val="0070C0"/>
                </a:solidFill>
              </a:rPr>
              <a:t>radio</a:t>
            </a:r>
            <a:r>
              <a:rPr lang="cs-CZ" sz="2200" b="1" dirty="0">
                <a:solidFill>
                  <a:srgbClr val="0070C0"/>
                </a:solidFill>
              </a:rPr>
              <a:t> ___ op de </a:t>
            </a:r>
            <a:r>
              <a:rPr lang="cs-CZ" sz="2200" b="1" dirty="0" err="1">
                <a:solidFill>
                  <a:srgbClr val="0070C0"/>
                </a:solidFill>
              </a:rPr>
              <a:t>tv</a:t>
            </a:r>
            <a:r>
              <a:rPr lang="cs-CZ" sz="2200" b="1" dirty="0">
                <a:solidFill>
                  <a:srgbClr val="0070C0"/>
                </a:solidFill>
              </a:rPr>
              <a:t> </a:t>
            </a:r>
            <a:r>
              <a:rPr lang="cs-CZ" sz="2200" b="1" dirty="0" err="1">
                <a:solidFill>
                  <a:srgbClr val="0070C0"/>
                </a:solidFill>
              </a:rPr>
              <a:t>heb</a:t>
            </a:r>
            <a:r>
              <a:rPr lang="cs-CZ" sz="2200" b="1" dirty="0">
                <a:solidFill>
                  <a:srgbClr val="0070C0"/>
                </a:solidFill>
              </a:rPr>
              <a:t> </a:t>
            </a:r>
            <a:r>
              <a:rPr lang="cs-CZ" sz="2200" b="1" dirty="0" err="1">
                <a:solidFill>
                  <a:srgbClr val="0070C0"/>
                </a:solidFill>
              </a:rPr>
              <a:t>ik</a:t>
            </a:r>
            <a:r>
              <a:rPr lang="cs-CZ" sz="2200" b="1" dirty="0">
                <a:solidFill>
                  <a:srgbClr val="0070C0"/>
                </a:solidFill>
              </a:rPr>
              <a:t> </a:t>
            </a:r>
            <a:r>
              <a:rPr lang="cs-CZ" sz="2200" b="1" dirty="0" err="1">
                <a:solidFill>
                  <a:srgbClr val="0070C0"/>
                </a:solidFill>
              </a:rPr>
              <a:t>heb</a:t>
            </a:r>
            <a:r>
              <a:rPr lang="cs-CZ" sz="2200" b="1" dirty="0">
                <a:solidFill>
                  <a:srgbClr val="0070C0"/>
                </a:solidFill>
              </a:rPr>
              <a:t> </a:t>
            </a:r>
            <a:r>
              <a:rPr lang="cs-CZ" sz="2200" b="1" dirty="0" err="1">
                <a:solidFill>
                  <a:srgbClr val="0070C0"/>
                </a:solidFill>
              </a:rPr>
              <a:t>gehoord</a:t>
            </a:r>
            <a:r>
              <a:rPr lang="cs-CZ" sz="2200" b="1" dirty="0">
                <a:solidFill>
                  <a:srgbClr val="0070C0"/>
                </a:solidFill>
              </a:rPr>
              <a:t>. (= </a:t>
            </a:r>
            <a:r>
              <a:rPr lang="cs-CZ" sz="2200" b="1" dirty="0" err="1">
                <a:solidFill>
                  <a:srgbClr val="0070C0"/>
                </a:solidFill>
              </a:rPr>
              <a:t>nergens</a:t>
            </a:r>
            <a:r>
              <a:rPr lang="cs-CZ" sz="2200" b="1" dirty="0">
                <a:solidFill>
                  <a:srgbClr val="0070C0"/>
                </a:solidFill>
              </a:rPr>
              <a:t>)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200" b="1" dirty="0">
                <a:solidFill>
                  <a:srgbClr val="0070C0"/>
                </a:solidFill>
              </a:rPr>
              <a:t>De </a:t>
            </a:r>
            <a:r>
              <a:rPr lang="cs-CZ" sz="2200" b="1" dirty="0" err="1">
                <a:solidFill>
                  <a:srgbClr val="0070C0"/>
                </a:solidFill>
              </a:rPr>
              <a:t>tv</a:t>
            </a:r>
            <a:r>
              <a:rPr lang="cs-CZ" sz="2200" b="1" dirty="0">
                <a:solidFill>
                  <a:srgbClr val="0070C0"/>
                </a:solidFill>
              </a:rPr>
              <a:t> </a:t>
            </a:r>
            <a:r>
              <a:rPr lang="cs-CZ" sz="2200" b="1" dirty="0" err="1">
                <a:solidFill>
                  <a:srgbClr val="0070C0"/>
                </a:solidFill>
              </a:rPr>
              <a:t>is</a:t>
            </a:r>
            <a:r>
              <a:rPr lang="cs-CZ" sz="2200" b="1" dirty="0">
                <a:solidFill>
                  <a:srgbClr val="0070C0"/>
                </a:solidFill>
              </a:rPr>
              <a:t> kapot, _____ </a:t>
            </a:r>
            <a:r>
              <a:rPr lang="cs-CZ" sz="2200" b="1" dirty="0" err="1">
                <a:solidFill>
                  <a:srgbClr val="0070C0"/>
                </a:solidFill>
              </a:rPr>
              <a:t>we</a:t>
            </a:r>
            <a:r>
              <a:rPr lang="cs-CZ" sz="2200" b="1" dirty="0">
                <a:solidFill>
                  <a:srgbClr val="0070C0"/>
                </a:solidFill>
              </a:rPr>
              <a:t> </a:t>
            </a:r>
            <a:r>
              <a:rPr lang="cs-CZ" sz="2200" b="1" dirty="0" err="1">
                <a:solidFill>
                  <a:srgbClr val="0070C0"/>
                </a:solidFill>
              </a:rPr>
              <a:t>kunnen</a:t>
            </a:r>
            <a:r>
              <a:rPr lang="cs-CZ" sz="2200" b="1" dirty="0">
                <a:solidFill>
                  <a:srgbClr val="0070C0"/>
                </a:solidFill>
              </a:rPr>
              <a:t> </a:t>
            </a:r>
            <a:r>
              <a:rPr lang="cs-CZ" sz="2200" b="1" dirty="0" err="1">
                <a:solidFill>
                  <a:srgbClr val="0070C0"/>
                </a:solidFill>
              </a:rPr>
              <a:t>vanavond</a:t>
            </a:r>
            <a:r>
              <a:rPr lang="cs-CZ" sz="2200" b="1" dirty="0">
                <a:solidFill>
                  <a:srgbClr val="0070C0"/>
                </a:solidFill>
              </a:rPr>
              <a:t> </a:t>
            </a:r>
            <a:r>
              <a:rPr lang="cs-CZ" sz="2200" b="1" dirty="0" err="1">
                <a:solidFill>
                  <a:srgbClr val="0070C0"/>
                </a:solidFill>
              </a:rPr>
              <a:t>niet</a:t>
            </a:r>
            <a:r>
              <a:rPr lang="cs-CZ" sz="2200" b="1" dirty="0">
                <a:solidFill>
                  <a:srgbClr val="0070C0"/>
                </a:solidFill>
              </a:rPr>
              <a:t> </a:t>
            </a:r>
            <a:r>
              <a:rPr lang="cs-CZ" sz="2200" b="1" dirty="0" err="1">
                <a:solidFill>
                  <a:srgbClr val="0070C0"/>
                </a:solidFill>
              </a:rPr>
              <a:t>naar</a:t>
            </a:r>
            <a:r>
              <a:rPr lang="cs-CZ" sz="2200" b="1" dirty="0">
                <a:solidFill>
                  <a:srgbClr val="0070C0"/>
                </a:solidFill>
              </a:rPr>
              <a:t> de film </a:t>
            </a:r>
            <a:r>
              <a:rPr lang="cs-CZ" sz="2200" b="1" dirty="0" err="1">
                <a:solidFill>
                  <a:srgbClr val="0070C0"/>
                </a:solidFill>
              </a:rPr>
              <a:t>kijken</a:t>
            </a:r>
            <a:r>
              <a:rPr lang="cs-CZ" sz="2200" b="1" dirty="0">
                <a:solidFill>
                  <a:srgbClr val="0070C0"/>
                </a:solidFill>
              </a:rPr>
              <a:t>.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200" b="1" dirty="0">
                <a:solidFill>
                  <a:srgbClr val="0070C0"/>
                </a:solidFill>
              </a:rPr>
              <a:t>De </a:t>
            </a:r>
            <a:r>
              <a:rPr lang="cs-CZ" sz="2200" b="1" dirty="0" err="1">
                <a:solidFill>
                  <a:srgbClr val="0070C0"/>
                </a:solidFill>
              </a:rPr>
              <a:t>tv</a:t>
            </a:r>
            <a:r>
              <a:rPr lang="cs-CZ" sz="2200" b="1" dirty="0">
                <a:solidFill>
                  <a:srgbClr val="0070C0"/>
                </a:solidFill>
              </a:rPr>
              <a:t> </a:t>
            </a:r>
            <a:r>
              <a:rPr lang="cs-CZ" sz="2200" b="1" dirty="0" err="1">
                <a:solidFill>
                  <a:srgbClr val="0070C0"/>
                </a:solidFill>
              </a:rPr>
              <a:t>is</a:t>
            </a:r>
            <a:r>
              <a:rPr lang="cs-CZ" sz="2200" b="1" dirty="0">
                <a:solidFill>
                  <a:srgbClr val="0070C0"/>
                </a:solidFill>
              </a:rPr>
              <a:t> kapot, _____ </a:t>
            </a:r>
            <a:r>
              <a:rPr lang="cs-CZ" sz="2200" b="1" dirty="0" err="1">
                <a:solidFill>
                  <a:srgbClr val="0070C0"/>
                </a:solidFill>
              </a:rPr>
              <a:t>kunnen</a:t>
            </a:r>
            <a:r>
              <a:rPr lang="cs-CZ" sz="2200" b="1" dirty="0">
                <a:solidFill>
                  <a:srgbClr val="0070C0"/>
                </a:solidFill>
              </a:rPr>
              <a:t> </a:t>
            </a:r>
            <a:r>
              <a:rPr lang="cs-CZ" sz="2200" b="1" dirty="0" err="1">
                <a:solidFill>
                  <a:srgbClr val="0070C0"/>
                </a:solidFill>
              </a:rPr>
              <a:t>we</a:t>
            </a:r>
            <a:r>
              <a:rPr lang="cs-CZ" sz="2200" b="1" dirty="0">
                <a:solidFill>
                  <a:srgbClr val="0070C0"/>
                </a:solidFill>
              </a:rPr>
              <a:t> </a:t>
            </a:r>
            <a:r>
              <a:rPr lang="cs-CZ" sz="2200" b="1" dirty="0" err="1">
                <a:solidFill>
                  <a:srgbClr val="0070C0"/>
                </a:solidFill>
              </a:rPr>
              <a:t>vanavond</a:t>
            </a:r>
            <a:r>
              <a:rPr lang="cs-CZ" sz="2200" b="1" dirty="0">
                <a:solidFill>
                  <a:srgbClr val="0070C0"/>
                </a:solidFill>
              </a:rPr>
              <a:t> </a:t>
            </a:r>
            <a:r>
              <a:rPr lang="cs-CZ" sz="2200" b="1" dirty="0" err="1">
                <a:solidFill>
                  <a:srgbClr val="0070C0"/>
                </a:solidFill>
              </a:rPr>
              <a:t>niet</a:t>
            </a:r>
            <a:r>
              <a:rPr lang="cs-CZ" sz="2200" b="1" dirty="0">
                <a:solidFill>
                  <a:srgbClr val="0070C0"/>
                </a:solidFill>
              </a:rPr>
              <a:t> </a:t>
            </a:r>
            <a:r>
              <a:rPr lang="cs-CZ" sz="2200" b="1" dirty="0" err="1">
                <a:solidFill>
                  <a:srgbClr val="0070C0"/>
                </a:solidFill>
              </a:rPr>
              <a:t>naar</a:t>
            </a:r>
            <a:r>
              <a:rPr lang="cs-CZ" sz="2200" b="1" dirty="0">
                <a:solidFill>
                  <a:srgbClr val="0070C0"/>
                </a:solidFill>
              </a:rPr>
              <a:t> de film </a:t>
            </a:r>
            <a:r>
              <a:rPr lang="cs-CZ" sz="2200" b="1" dirty="0" err="1">
                <a:solidFill>
                  <a:srgbClr val="0070C0"/>
                </a:solidFill>
              </a:rPr>
              <a:t>kijken</a:t>
            </a:r>
            <a:r>
              <a:rPr lang="cs-CZ" sz="2200" b="1" dirty="0">
                <a:solidFill>
                  <a:srgbClr val="0070C0"/>
                </a:solidFill>
              </a:rPr>
              <a:t>.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200" b="1" dirty="0">
                <a:solidFill>
                  <a:srgbClr val="0070C0"/>
                </a:solidFill>
              </a:rPr>
              <a:t>U </a:t>
            </a:r>
            <a:r>
              <a:rPr lang="cs-CZ" sz="2200" b="1" dirty="0" err="1">
                <a:solidFill>
                  <a:srgbClr val="0070C0"/>
                </a:solidFill>
              </a:rPr>
              <a:t>kunt</a:t>
            </a:r>
            <a:r>
              <a:rPr lang="cs-CZ" sz="2200" b="1" dirty="0">
                <a:solidFill>
                  <a:srgbClr val="0070C0"/>
                </a:solidFill>
              </a:rPr>
              <a:t> </a:t>
            </a:r>
            <a:r>
              <a:rPr lang="cs-CZ" sz="2200" b="1" dirty="0" err="1">
                <a:solidFill>
                  <a:srgbClr val="0070C0"/>
                </a:solidFill>
              </a:rPr>
              <a:t>contant</a:t>
            </a:r>
            <a:r>
              <a:rPr lang="cs-CZ" sz="2200" b="1" dirty="0">
                <a:solidFill>
                  <a:srgbClr val="0070C0"/>
                </a:solidFill>
              </a:rPr>
              <a:t> </a:t>
            </a:r>
            <a:r>
              <a:rPr lang="cs-CZ" sz="2200" b="1" dirty="0" err="1">
                <a:solidFill>
                  <a:srgbClr val="0070C0"/>
                </a:solidFill>
              </a:rPr>
              <a:t>betalen</a:t>
            </a:r>
            <a:r>
              <a:rPr lang="cs-CZ" sz="2200" b="1" dirty="0">
                <a:solidFill>
                  <a:srgbClr val="0070C0"/>
                </a:solidFill>
              </a:rPr>
              <a:t>, ______ </a:t>
            </a:r>
            <a:r>
              <a:rPr lang="cs-CZ" sz="2200" b="1" dirty="0" err="1">
                <a:solidFill>
                  <a:srgbClr val="0070C0"/>
                </a:solidFill>
              </a:rPr>
              <a:t>stort</a:t>
            </a:r>
            <a:r>
              <a:rPr lang="cs-CZ" sz="2200" b="1" dirty="0">
                <a:solidFill>
                  <a:srgbClr val="0070C0"/>
                </a:solidFill>
              </a:rPr>
              <a:t> u </a:t>
            </a:r>
            <a:r>
              <a:rPr lang="cs-CZ" sz="2200" b="1" dirty="0" err="1">
                <a:solidFill>
                  <a:srgbClr val="0070C0"/>
                </a:solidFill>
              </a:rPr>
              <a:t>het</a:t>
            </a:r>
            <a:r>
              <a:rPr lang="cs-CZ" sz="2200" b="1" dirty="0">
                <a:solidFill>
                  <a:srgbClr val="0070C0"/>
                </a:solidFill>
              </a:rPr>
              <a:t> </a:t>
            </a:r>
            <a:r>
              <a:rPr lang="cs-CZ" sz="2200" b="1" dirty="0" err="1">
                <a:solidFill>
                  <a:srgbClr val="0070C0"/>
                </a:solidFill>
              </a:rPr>
              <a:t>geld</a:t>
            </a:r>
            <a:r>
              <a:rPr lang="cs-CZ" sz="2200" b="1" dirty="0">
                <a:solidFill>
                  <a:srgbClr val="0070C0"/>
                </a:solidFill>
              </a:rPr>
              <a:t> op </a:t>
            </a:r>
            <a:r>
              <a:rPr lang="cs-CZ" sz="2200" b="1" dirty="0" err="1">
                <a:solidFill>
                  <a:srgbClr val="0070C0"/>
                </a:solidFill>
              </a:rPr>
              <a:t>onze</a:t>
            </a:r>
            <a:r>
              <a:rPr lang="cs-CZ" sz="2200" b="1" dirty="0">
                <a:solidFill>
                  <a:srgbClr val="0070C0"/>
                </a:solidFill>
              </a:rPr>
              <a:t> </a:t>
            </a:r>
            <a:r>
              <a:rPr lang="cs-CZ" sz="2200" b="1" dirty="0" err="1">
                <a:solidFill>
                  <a:srgbClr val="0070C0"/>
                </a:solidFill>
              </a:rPr>
              <a:t>rekening</a:t>
            </a:r>
            <a:r>
              <a:rPr lang="cs-CZ" sz="2200" b="1" dirty="0">
                <a:solidFill>
                  <a:srgbClr val="0070C0"/>
                </a:solidFill>
              </a:rPr>
              <a:t>.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200" b="1" dirty="0">
                <a:solidFill>
                  <a:srgbClr val="0070C0"/>
                </a:solidFill>
              </a:rPr>
              <a:t>U </a:t>
            </a:r>
            <a:r>
              <a:rPr lang="cs-CZ" sz="2200" b="1" dirty="0" err="1">
                <a:solidFill>
                  <a:srgbClr val="0070C0"/>
                </a:solidFill>
              </a:rPr>
              <a:t>komt</a:t>
            </a:r>
            <a:r>
              <a:rPr lang="cs-CZ" sz="2200" b="1" dirty="0">
                <a:solidFill>
                  <a:srgbClr val="0070C0"/>
                </a:solidFill>
              </a:rPr>
              <a:t> </a:t>
            </a:r>
            <a:r>
              <a:rPr lang="cs-CZ" sz="2200" b="1" dirty="0" err="1">
                <a:solidFill>
                  <a:srgbClr val="0070C0"/>
                </a:solidFill>
              </a:rPr>
              <a:t>binnenkort</a:t>
            </a:r>
            <a:r>
              <a:rPr lang="cs-CZ" sz="2200" b="1" dirty="0">
                <a:solidFill>
                  <a:srgbClr val="0070C0"/>
                </a:solidFill>
              </a:rPr>
              <a:t> in </a:t>
            </a:r>
            <a:r>
              <a:rPr lang="cs-CZ" sz="2200" b="1" dirty="0" err="1">
                <a:solidFill>
                  <a:srgbClr val="0070C0"/>
                </a:solidFill>
              </a:rPr>
              <a:t>aanmerking</a:t>
            </a:r>
            <a:r>
              <a:rPr lang="cs-CZ" sz="2200" b="1" dirty="0">
                <a:solidFill>
                  <a:srgbClr val="0070C0"/>
                </a:solidFill>
              </a:rPr>
              <a:t> </a:t>
            </a:r>
            <a:r>
              <a:rPr lang="cs-CZ" sz="2200" b="1" dirty="0" err="1">
                <a:solidFill>
                  <a:srgbClr val="0070C0"/>
                </a:solidFill>
              </a:rPr>
              <a:t>voor</a:t>
            </a:r>
            <a:r>
              <a:rPr lang="cs-CZ" sz="2200" b="1" dirty="0">
                <a:solidFill>
                  <a:srgbClr val="0070C0"/>
                </a:solidFill>
              </a:rPr>
              <a:t> </a:t>
            </a:r>
            <a:r>
              <a:rPr lang="cs-CZ" sz="2200" b="1" dirty="0" err="1">
                <a:solidFill>
                  <a:srgbClr val="0070C0"/>
                </a:solidFill>
              </a:rPr>
              <a:t>woonruimte</a:t>
            </a:r>
            <a:r>
              <a:rPr lang="cs-CZ" sz="2200" b="1" dirty="0">
                <a:solidFill>
                  <a:srgbClr val="0070C0"/>
                </a:solidFill>
              </a:rPr>
              <a:t>, ______ </a:t>
            </a:r>
            <a:r>
              <a:rPr lang="cs-CZ" sz="2200" b="1" dirty="0" err="1">
                <a:solidFill>
                  <a:srgbClr val="0070C0"/>
                </a:solidFill>
              </a:rPr>
              <a:t>voor</a:t>
            </a:r>
            <a:r>
              <a:rPr lang="cs-CZ" sz="2200" b="1" dirty="0">
                <a:solidFill>
                  <a:srgbClr val="0070C0"/>
                </a:solidFill>
              </a:rPr>
              <a:t> </a:t>
            </a:r>
            <a:r>
              <a:rPr lang="cs-CZ" sz="2200" b="1" dirty="0" err="1">
                <a:solidFill>
                  <a:srgbClr val="0070C0"/>
                </a:solidFill>
              </a:rPr>
              <a:t>een</a:t>
            </a:r>
            <a:r>
              <a:rPr lang="cs-CZ" sz="2200" b="1" dirty="0">
                <a:solidFill>
                  <a:srgbClr val="0070C0"/>
                </a:solidFill>
              </a:rPr>
              <a:t> </a:t>
            </a:r>
            <a:r>
              <a:rPr lang="cs-CZ" sz="2200" b="1" dirty="0" err="1">
                <a:solidFill>
                  <a:srgbClr val="0070C0"/>
                </a:solidFill>
              </a:rPr>
              <a:t>flat</a:t>
            </a:r>
            <a:r>
              <a:rPr lang="cs-CZ" sz="2200" b="1" dirty="0">
                <a:solidFill>
                  <a:srgbClr val="0070C0"/>
                </a:solidFill>
              </a:rPr>
              <a:t>, </a:t>
            </a:r>
            <a:r>
              <a:rPr lang="cs-CZ" sz="2200" b="1" dirty="0" err="1">
                <a:solidFill>
                  <a:srgbClr val="0070C0"/>
                </a:solidFill>
              </a:rPr>
              <a:t>hetzij</a:t>
            </a:r>
            <a:r>
              <a:rPr lang="cs-CZ" sz="2200" b="1" dirty="0">
                <a:solidFill>
                  <a:srgbClr val="0070C0"/>
                </a:solidFill>
              </a:rPr>
              <a:t> </a:t>
            </a:r>
            <a:r>
              <a:rPr lang="cs-CZ" sz="2200" b="1" dirty="0" err="1">
                <a:solidFill>
                  <a:srgbClr val="0070C0"/>
                </a:solidFill>
              </a:rPr>
              <a:t>voor</a:t>
            </a:r>
            <a:r>
              <a:rPr lang="cs-CZ" sz="2200" b="1" dirty="0">
                <a:solidFill>
                  <a:srgbClr val="0070C0"/>
                </a:solidFill>
              </a:rPr>
              <a:t> </a:t>
            </a:r>
            <a:r>
              <a:rPr lang="cs-CZ" sz="2200" b="1" dirty="0" err="1">
                <a:solidFill>
                  <a:srgbClr val="0070C0"/>
                </a:solidFill>
              </a:rPr>
              <a:t>een</a:t>
            </a:r>
            <a:r>
              <a:rPr lang="cs-CZ" sz="2200" b="1" dirty="0">
                <a:solidFill>
                  <a:srgbClr val="0070C0"/>
                </a:solidFill>
              </a:rPr>
              <a:t> </a:t>
            </a:r>
            <a:r>
              <a:rPr lang="cs-CZ" sz="2200" b="1" dirty="0" err="1">
                <a:solidFill>
                  <a:srgbClr val="0070C0"/>
                </a:solidFill>
              </a:rPr>
              <a:t>heel</a:t>
            </a:r>
            <a:r>
              <a:rPr lang="cs-CZ" sz="2200" b="1" dirty="0">
                <a:solidFill>
                  <a:srgbClr val="0070C0"/>
                </a:solidFill>
              </a:rPr>
              <a:t> </a:t>
            </a:r>
            <a:r>
              <a:rPr lang="cs-CZ" sz="2200" b="1" dirty="0" err="1">
                <a:solidFill>
                  <a:srgbClr val="0070C0"/>
                </a:solidFill>
              </a:rPr>
              <a:t>huis</a:t>
            </a:r>
            <a:r>
              <a:rPr lang="cs-CZ" sz="2200" b="1" dirty="0">
                <a:solidFill>
                  <a:srgbClr val="0070C0"/>
                </a:solidFill>
              </a:rPr>
              <a:t>.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200" b="1" dirty="0" err="1">
                <a:solidFill>
                  <a:srgbClr val="0070C0"/>
                </a:solidFill>
              </a:rPr>
              <a:t>Niemand</a:t>
            </a:r>
            <a:r>
              <a:rPr lang="cs-CZ" sz="2200" b="1" dirty="0">
                <a:solidFill>
                  <a:srgbClr val="0070C0"/>
                </a:solidFill>
              </a:rPr>
              <a:t> </a:t>
            </a:r>
            <a:r>
              <a:rPr lang="cs-CZ" sz="2200" b="1" dirty="0" err="1">
                <a:solidFill>
                  <a:srgbClr val="0070C0"/>
                </a:solidFill>
              </a:rPr>
              <a:t>weet</a:t>
            </a:r>
            <a:r>
              <a:rPr lang="cs-CZ" sz="2200" b="1" dirty="0">
                <a:solidFill>
                  <a:srgbClr val="0070C0"/>
                </a:solidFill>
              </a:rPr>
              <a:t> dat. De </a:t>
            </a:r>
            <a:r>
              <a:rPr lang="cs-CZ" sz="2200" b="1" dirty="0" err="1">
                <a:solidFill>
                  <a:srgbClr val="0070C0"/>
                </a:solidFill>
              </a:rPr>
              <a:t>leerlingen</a:t>
            </a:r>
            <a:r>
              <a:rPr lang="cs-CZ" sz="2200" b="1" dirty="0">
                <a:solidFill>
                  <a:srgbClr val="0070C0"/>
                </a:solidFill>
              </a:rPr>
              <a:t> _____ </a:t>
            </a:r>
            <a:r>
              <a:rPr lang="cs-CZ" sz="2200" b="1" dirty="0" err="1">
                <a:solidFill>
                  <a:srgbClr val="0070C0"/>
                </a:solidFill>
              </a:rPr>
              <a:t>hun</a:t>
            </a:r>
            <a:r>
              <a:rPr lang="cs-CZ" sz="2200" b="1" dirty="0">
                <a:solidFill>
                  <a:srgbClr val="0070C0"/>
                </a:solidFill>
              </a:rPr>
              <a:t> </a:t>
            </a:r>
            <a:r>
              <a:rPr lang="cs-CZ" sz="2200" b="1" dirty="0" err="1">
                <a:solidFill>
                  <a:srgbClr val="0070C0"/>
                </a:solidFill>
              </a:rPr>
              <a:t>ouders</a:t>
            </a:r>
            <a:r>
              <a:rPr lang="cs-CZ" sz="2200" b="1" dirty="0">
                <a:solidFill>
                  <a:srgbClr val="0070C0"/>
                </a:solidFill>
              </a:rPr>
              <a:t> </a:t>
            </a:r>
            <a:r>
              <a:rPr lang="cs-CZ" sz="2200" b="1" dirty="0" err="1">
                <a:solidFill>
                  <a:srgbClr val="0070C0"/>
                </a:solidFill>
              </a:rPr>
              <a:t>hebben</a:t>
            </a:r>
            <a:r>
              <a:rPr lang="cs-CZ" sz="2200" b="1" dirty="0">
                <a:solidFill>
                  <a:srgbClr val="0070C0"/>
                </a:solidFill>
              </a:rPr>
              <a:t> </a:t>
            </a:r>
            <a:r>
              <a:rPr lang="cs-CZ" sz="2200" b="1" dirty="0" err="1">
                <a:solidFill>
                  <a:srgbClr val="0070C0"/>
                </a:solidFill>
              </a:rPr>
              <a:t>er</a:t>
            </a:r>
            <a:r>
              <a:rPr lang="cs-CZ" sz="2200" b="1" dirty="0">
                <a:solidFill>
                  <a:srgbClr val="0070C0"/>
                </a:solidFill>
              </a:rPr>
              <a:t> </a:t>
            </a:r>
            <a:r>
              <a:rPr lang="cs-CZ" sz="2200" b="1" dirty="0" err="1">
                <a:solidFill>
                  <a:srgbClr val="0070C0"/>
                </a:solidFill>
              </a:rPr>
              <a:t>flauw</a:t>
            </a:r>
            <a:r>
              <a:rPr lang="cs-CZ" sz="2200" b="1" dirty="0">
                <a:solidFill>
                  <a:srgbClr val="0070C0"/>
                </a:solidFill>
              </a:rPr>
              <a:t> </a:t>
            </a:r>
            <a:r>
              <a:rPr lang="cs-CZ" sz="2200" b="1" dirty="0" err="1">
                <a:solidFill>
                  <a:srgbClr val="0070C0"/>
                </a:solidFill>
              </a:rPr>
              <a:t>idee</a:t>
            </a:r>
            <a:r>
              <a:rPr lang="cs-CZ" sz="2200" b="1" dirty="0">
                <a:solidFill>
                  <a:srgbClr val="0070C0"/>
                </a:solidFill>
              </a:rPr>
              <a:t> van. 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527882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C2CF5A-8898-1ADF-A732-CBCEF7484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490066"/>
          </a:xfrm>
        </p:spPr>
        <p:txBody>
          <a:bodyPr>
            <a:noAutofit/>
          </a:bodyPr>
          <a:lstStyle/>
          <a:p>
            <a:r>
              <a:rPr lang="cs-CZ" sz="3600" b="1" dirty="0" err="1">
                <a:latin typeface="+mn-lt"/>
              </a:rPr>
              <a:t>Oefening</a:t>
            </a:r>
            <a:r>
              <a:rPr lang="cs-CZ" sz="3600" b="1" dirty="0">
                <a:latin typeface="+mn-lt"/>
              </a:rPr>
              <a:t> – </a:t>
            </a:r>
            <a:r>
              <a:rPr lang="cs-CZ" sz="3600" b="1" dirty="0" err="1">
                <a:latin typeface="+mn-lt"/>
              </a:rPr>
              <a:t>onderschikkende</a:t>
            </a:r>
            <a:r>
              <a:rPr lang="cs-CZ" sz="3600" b="1" dirty="0">
                <a:latin typeface="+mn-lt"/>
              </a:rPr>
              <a:t> </a:t>
            </a:r>
            <a:r>
              <a:rPr lang="cs-CZ" sz="3600" b="1" dirty="0" err="1">
                <a:latin typeface="+mn-lt"/>
              </a:rPr>
              <a:t>voegwoorden</a:t>
            </a:r>
            <a:endParaRPr lang="cs-CZ" sz="3600" b="1" dirty="0">
              <a:latin typeface="+mn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C2DFF8-D667-93EA-E5AE-BE7D0CCC7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4704"/>
            <a:ext cx="8435280" cy="5904656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dirty="0" err="1"/>
              <a:t>Keuze</a:t>
            </a:r>
            <a:r>
              <a:rPr lang="cs-CZ" sz="2400" dirty="0"/>
              <a:t>: </a:t>
            </a:r>
            <a:r>
              <a:rPr lang="cs-CZ" sz="2400" b="1" i="1" dirty="0" err="1">
                <a:solidFill>
                  <a:srgbClr val="C00000"/>
                </a:solidFill>
              </a:rPr>
              <a:t>zodra</a:t>
            </a:r>
            <a:r>
              <a:rPr lang="cs-CZ" sz="2400" b="1" i="1" dirty="0">
                <a:solidFill>
                  <a:srgbClr val="C00000"/>
                </a:solidFill>
              </a:rPr>
              <a:t>, </a:t>
            </a:r>
            <a:r>
              <a:rPr lang="cs-CZ" sz="2400" b="1" i="1" dirty="0" err="1">
                <a:solidFill>
                  <a:srgbClr val="C00000"/>
                </a:solidFill>
              </a:rPr>
              <a:t>zodat</a:t>
            </a:r>
            <a:r>
              <a:rPr lang="cs-CZ" sz="2400" b="1" i="1" dirty="0">
                <a:solidFill>
                  <a:srgbClr val="C00000"/>
                </a:solidFill>
              </a:rPr>
              <a:t>,  </a:t>
            </a:r>
            <a:r>
              <a:rPr lang="cs-CZ" sz="2400" b="1" i="1" dirty="0" err="1">
                <a:solidFill>
                  <a:srgbClr val="C00000"/>
                </a:solidFill>
              </a:rPr>
              <a:t>sinds</a:t>
            </a:r>
            <a:r>
              <a:rPr lang="cs-CZ" sz="2400" b="1" i="1" dirty="0">
                <a:solidFill>
                  <a:srgbClr val="C00000"/>
                </a:solidFill>
              </a:rPr>
              <a:t>, </a:t>
            </a:r>
            <a:r>
              <a:rPr lang="cs-CZ" sz="2400" b="1" i="1" dirty="0" err="1">
                <a:solidFill>
                  <a:srgbClr val="C00000"/>
                </a:solidFill>
              </a:rPr>
              <a:t>tenzij</a:t>
            </a:r>
            <a:r>
              <a:rPr lang="cs-CZ" sz="2400" b="1" i="1" dirty="0">
                <a:solidFill>
                  <a:srgbClr val="C00000"/>
                </a:solidFill>
              </a:rPr>
              <a:t>, </a:t>
            </a:r>
            <a:r>
              <a:rPr lang="cs-CZ" sz="2400" b="1" i="1" dirty="0" err="1">
                <a:solidFill>
                  <a:srgbClr val="C00000"/>
                </a:solidFill>
              </a:rPr>
              <a:t>zoals</a:t>
            </a:r>
            <a:r>
              <a:rPr lang="cs-CZ" sz="2400" b="1" i="1" dirty="0">
                <a:solidFill>
                  <a:srgbClr val="C00000"/>
                </a:solidFill>
              </a:rPr>
              <a:t>, </a:t>
            </a:r>
            <a:r>
              <a:rPr lang="cs-CZ" sz="2400" b="1" i="1">
                <a:solidFill>
                  <a:srgbClr val="C00000"/>
                </a:solidFill>
              </a:rPr>
              <a:t>hoewel</a:t>
            </a:r>
            <a:r>
              <a:rPr lang="cs-CZ" sz="2400" b="1" i="1" dirty="0">
                <a:solidFill>
                  <a:srgbClr val="C00000"/>
                </a:solidFill>
              </a:rPr>
              <a:t>, </a:t>
            </a:r>
            <a:r>
              <a:rPr lang="cs-CZ" sz="2400" b="1" i="1" dirty="0" err="1">
                <a:solidFill>
                  <a:srgbClr val="C00000"/>
                </a:solidFill>
              </a:rPr>
              <a:t>doordat</a:t>
            </a:r>
            <a:r>
              <a:rPr lang="cs-CZ" sz="2400" b="1" i="1" dirty="0">
                <a:solidFill>
                  <a:srgbClr val="C00000"/>
                </a:solidFill>
              </a:rPr>
              <a:t>,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400" b="1" dirty="0">
                <a:solidFill>
                  <a:srgbClr val="0070C0"/>
                </a:solidFill>
              </a:rPr>
              <a:t>U </a:t>
            </a:r>
            <a:r>
              <a:rPr lang="cs-CZ" sz="2400" b="1" dirty="0" err="1">
                <a:solidFill>
                  <a:srgbClr val="0070C0"/>
                </a:solidFill>
              </a:rPr>
              <a:t>krijgt</a:t>
            </a:r>
            <a:r>
              <a:rPr lang="cs-CZ" sz="2400" b="1" dirty="0">
                <a:solidFill>
                  <a:srgbClr val="0070C0"/>
                </a:solidFill>
              </a:rPr>
              <a:t> </a:t>
            </a:r>
            <a:r>
              <a:rPr lang="cs-CZ" sz="2400" b="1" dirty="0" err="1">
                <a:solidFill>
                  <a:srgbClr val="0070C0"/>
                </a:solidFill>
              </a:rPr>
              <a:t>geen</a:t>
            </a:r>
            <a:r>
              <a:rPr lang="cs-CZ" sz="2400" b="1" dirty="0">
                <a:solidFill>
                  <a:srgbClr val="0070C0"/>
                </a:solidFill>
              </a:rPr>
              <a:t> </a:t>
            </a:r>
            <a:r>
              <a:rPr lang="cs-CZ" sz="2400" b="1" dirty="0" err="1">
                <a:solidFill>
                  <a:srgbClr val="0070C0"/>
                </a:solidFill>
              </a:rPr>
              <a:t>korting</a:t>
            </a:r>
            <a:r>
              <a:rPr lang="cs-CZ" sz="2400" b="1" dirty="0">
                <a:solidFill>
                  <a:srgbClr val="0070C0"/>
                </a:solidFill>
              </a:rPr>
              <a:t> _____ u </a:t>
            </a:r>
            <a:r>
              <a:rPr lang="cs-CZ" sz="2400" b="1" dirty="0" err="1">
                <a:solidFill>
                  <a:srgbClr val="0070C0"/>
                </a:solidFill>
              </a:rPr>
              <a:t>contant</a:t>
            </a:r>
            <a:r>
              <a:rPr lang="cs-CZ" sz="2400" b="1" dirty="0">
                <a:solidFill>
                  <a:srgbClr val="0070C0"/>
                </a:solidFill>
              </a:rPr>
              <a:t> </a:t>
            </a:r>
            <a:r>
              <a:rPr lang="cs-CZ" sz="2400" b="1" dirty="0" err="1">
                <a:solidFill>
                  <a:srgbClr val="0070C0"/>
                </a:solidFill>
              </a:rPr>
              <a:t>aan</a:t>
            </a:r>
            <a:r>
              <a:rPr lang="cs-CZ" sz="2400" b="1" dirty="0">
                <a:solidFill>
                  <a:srgbClr val="0070C0"/>
                </a:solidFill>
              </a:rPr>
              <a:t> de </a:t>
            </a:r>
            <a:r>
              <a:rPr lang="cs-CZ" sz="2400" b="1" dirty="0" err="1">
                <a:solidFill>
                  <a:srgbClr val="0070C0"/>
                </a:solidFill>
              </a:rPr>
              <a:t>kassa</a:t>
            </a:r>
            <a:r>
              <a:rPr lang="cs-CZ" sz="2400" b="1" dirty="0">
                <a:solidFill>
                  <a:srgbClr val="0070C0"/>
                </a:solidFill>
              </a:rPr>
              <a:t> </a:t>
            </a:r>
            <a:r>
              <a:rPr lang="cs-CZ" sz="2400" b="1" dirty="0" err="1">
                <a:solidFill>
                  <a:srgbClr val="0070C0"/>
                </a:solidFill>
              </a:rPr>
              <a:t>betaalt</a:t>
            </a:r>
            <a:r>
              <a:rPr lang="cs-CZ" sz="2400" b="1" dirty="0">
                <a:solidFill>
                  <a:srgbClr val="0070C0"/>
                </a:solidFill>
              </a:rPr>
              <a:t>.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400" b="1" dirty="0">
                <a:solidFill>
                  <a:srgbClr val="0070C0"/>
                </a:solidFill>
              </a:rPr>
              <a:t>______ </a:t>
            </a:r>
            <a:r>
              <a:rPr lang="cs-CZ" sz="2400" b="1" dirty="0" err="1">
                <a:solidFill>
                  <a:srgbClr val="0070C0"/>
                </a:solidFill>
              </a:rPr>
              <a:t>ik</a:t>
            </a:r>
            <a:r>
              <a:rPr lang="cs-CZ" sz="2400" b="1" dirty="0">
                <a:solidFill>
                  <a:srgbClr val="0070C0"/>
                </a:solidFill>
              </a:rPr>
              <a:t> </a:t>
            </a:r>
            <a:r>
              <a:rPr lang="cs-CZ" sz="2400" b="1" dirty="0" err="1">
                <a:solidFill>
                  <a:srgbClr val="0070C0"/>
                </a:solidFill>
              </a:rPr>
              <a:t>thuis</a:t>
            </a:r>
            <a:r>
              <a:rPr lang="cs-CZ" sz="2400" b="1" dirty="0">
                <a:solidFill>
                  <a:srgbClr val="0070C0"/>
                </a:solidFill>
              </a:rPr>
              <a:t> </a:t>
            </a:r>
            <a:r>
              <a:rPr lang="cs-CZ" sz="2400" b="1" dirty="0" err="1">
                <a:solidFill>
                  <a:srgbClr val="0070C0"/>
                </a:solidFill>
              </a:rPr>
              <a:t>was</a:t>
            </a:r>
            <a:r>
              <a:rPr lang="cs-CZ" sz="2400" b="1" dirty="0">
                <a:solidFill>
                  <a:srgbClr val="0070C0"/>
                </a:solidFill>
              </a:rPr>
              <a:t>, </a:t>
            </a:r>
            <a:r>
              <a:rPr lang="cs-CZ" sz="2400" b="1" dirty="0" err="1">
                <a:solidFill>
                  <a:srgbClr val="0070C0"/>
                </a:solidFill>
              </a:rPr>
              <a:t>vertelden</a:t>
            </a:r>
            <a:r>
              <a:rPr lang="cs-CZ" sz="2400" b="1" dirty="0">
                <a:solidFill>
                  <a:srgbClr val="0070C0"/>
                </a:solidFill>
              </a:rPr>
              <a:t> ze </a:t>
            </a:r>
            <a:r>
              <a:rPr lang="cs-CZ" sz="2400" b="1" dirty="0" err="1">
                <a:solidFill>
                  <a:srgbClr val="0070C0"/>
                </a:solidFill>
              </a:rPr>
              <a:t>me</a:t>
            </a:r>
            <a:r>
              <a:rPr lang="cs-CZ" sz="2400" b="1" dirty="0">
                <a:solidFill>
                  <a:srgbClr val="0070C0"/>
                </a:solidFill>
              </a:rPr>
              <a:t> </a:t>
            </a:r>
            <a:r>
              <a:rPr lang="cs-CZ" sz="2400" b="1" dirty="0" err="1">
                <a:solidFill>
                  <a:srgbClr val="0070C0"/>
                </a:solidFill>
              </a:rPr>
              <a:t>het</a:t>
            </a:r>
            <a:r>
              <a:rPr lang="cs-CZ" sz="2400" b="1" dirty="0">
                <a:solidFill>
                  <a:srgbClr val="0070C0"/>
                </a:solidFill>
              </a:rPr>
              <a:t> </a:t>
            </a:r>
            <a:r>
              <a:rPr lang="cs-CZ" sz="2400" b="1" dirty="0" err="1">
                <a:solidFill>
                  <a:srgbClr val="0070C0"/>
                </a:solidFill>
              </a:rPr>
              <a:t>goed</a:t>
            </a:r>
            <a:r>
              <a:rPr lang="cs-CZ" sz="2400" b="1" dirty="0">
                <a:solidFill>
                  <a:srgbClr val="0070C0"/>
                </a:solidFill>
              </a:rPr>
              <a:t> </a:t>
            </a:r>
            <a:r>
              <a:rPr lang="cs-CZ" sz="2400" b="1" dirty="0" err="1">
                <a:solidFill>
                  <a:srgbClr val="0070C0"/>
                </a:solidFill>
              </a:rPr>
              <a:t>nieuws</a:t>
            </a:r>
            <a:r>
              <a:rPr lang="cs-CZ" sz="2400" b="1" dirty="0">
                <a:solidFill>
                  <a:srgbClr val="0070C0"/>
                </a:solidFill>
              </a:rPr>
              <a:t>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400" b="1" dirty="0">
                <a:solidFill>
                  <a:srgbClr val="0070C0"/>
                </a:solidFill>
              </a:rPr>
              <a:t>_____ u </a:t>
            </a:r>
            <a:r>
              <a:rPr lang="cs-CZ" sz="2400" b="1" dirty="0" err="1">
                <a:solidFill>
                  <a:srgbClr val="0070C0"/>
                </a:solidFill>
              </a:rPr>
              <a:t>misschien</a:t>
            </a:r>
            <a:r>
              <a:rPr lang="cs-CZ" sz="2400" b="1" dirty="0">
                <a:solidFill>
                  <a:srgbClr val="0070C0"/>
                </a:solidFill>
              </a:rPr>
              <a:t> al </a:t>
            </a:r>
            <a:r>
              <a:rPr lang="cs-CZ" sz="2400" b="1" dirty="0" err="1">
                <a:solidFill>
                  <a:srgbClr val="0070C0"/>
                </a:solidFill>
              </a:rPr>
              <a:t>hebt</a:t>
            </a:r>
            <a:r>
              <a:rPr lang="cs-CZ" sz="2400" b="1" dirty="0">
                <a:solidFill>
                  <a:srgbClr val="0070C0"/>
                </a:solidFill>
              </a:rPr>
              <a:t> </a:t>
            </a:r>
            <a:r>
              <a:rPr lang="cs-CZ" sz="2400" b="1" dirty="0" err="1">
                <a:solidFill>
                  <a:srgbClr val="0070C0"/>
                </a:solidFill>
              </a:rPr>
              <a:t>gehoord</a:t>
            </a:r>
            <a:r>
              <a:rPr lang="cs-CZ" sz="2400" b="1" dirty="0">
                <a:solidFill>
                  <a:srgbClr val="0070C0"/>
                </a:solidFill>
              </a:rPr>
              <a:t>, </a:t>
            </a:r>
            <a:r>
              <a:rPr lang="cs-CZ" sz="2400" b="1" dirty="0" err="1">
                <a:solidFill>
                  <a:srgbClr val="0070C0"/>
                </a:solidFill>
              </a:rPr>
              <a:t>bent</a:t>
            </a:r>
            <a:r>
              <a:rPr lang="cs-CZ" sz="2400" b="1" dirty="0">
                <a:solidFill>
                  <a:srgbClr val="0070C0"/>
                </a:solidFill>
              </a:rPr>
              <a:t> u van </a:t>
            </a:r>
            <a:r>
              <a:rPr lang="cs-CZ" sz="2400" b="1" dirty="0" err="1">
                <a:solidFill>
                  <a:srgbClr val="0070C0"/>
                </a:solidFill>
              </a:rPr>
              <a:t>harte</a:t>
            </a:r>
            <a:r>
              <a:rPr lang="cs-CZ" sz="2400" b="1" dirty="0">
                <a:solidFill>
                  <a:srgbClr val="0070C0"/>
                </a:solidFill>
              </a:rPr>
              <a:t> </a:t>
            </a:r>
            <a:r>
              <a:rPr lang="cs-CZ" sz="2400" b="1" dirty="0" err="1">
                <a:solidFill>
                  <a:srgbClr val="0070C0"/>
                </a:solidFill>
              </a:rPr>
              <a:t>welkom</a:t>
            </a:r>
            <a:r>
              <a:rPr lang="cs-CZ" sz="2400" b="1" dirty="0">
                <a:solidFill>
                  <a:srgbClr val="0070C0"/>
                </a:solidFill>
              </a:rPr>
              <a:t>!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400" b="1" dirty="0">
                <a:solidFill>
                  <a:srgbClr val="0070C0"/>
                </a:solidFill>
              </a:rPr>
              <a:t>________ </a:t>
            </a:r>
            <a:r>
              <a:rPr lang="cs-CZ" sz="2400" b="1" dirty="0" err="1">
                <a:solidFill>
                  <a:srgbClr val="0070C0"/>
                </a:solidFill>
              </a:rPr>
              <a:t>hij</a:t>
            </a:r>
            <a:r>
              <a:rPr lang="cs-CZ" sz="2400" b="1" dirty="0">
                <a:solidFill>
                  <a:srgbClr val="0070C0"/>
                </a:solidFill>
              </a:rPr>
              <a:t> </a:t>
            </a:r>
            <a:r>
              <a:rPr lang="cs-CZ" sz="2400" b="1" dirty="0" err="1">
                <a:solidFill>
                  <a:srgbClr val="0070C0"/>
                </a:solidFill>
              </a:rPr>
              <a:t>zich</a:t>
            </a:r>
            <a:r>
              <a:rPr lang="cs-CZ" sz="2400" b="1" dirty="0">
                <a:solidFill>
                  <a:srgbClr val="0070C0"/>
                </a:solidFill>
              </a:rPr>
              <a:t> </a:t>
            </a:r>
            <a:r>
              <a:rPr lang="cs-CZ" sz="2400" b="1" dirty="0" err="1">
                <a:solidFill>
                  <a:srgbClr val="0070C0"/>
                </a:solidFill>
              </a:rPr>
              <a:t>ziek</a:t>
            </a:r>
            <a:r>
              <a:rPr lang="cs-CZ" sz="2400" b="1" dirty="0">
                <a:solidFill>
                  <a:srgbClr val="0070C0"/>
                </a:solidFill>
              </a:rPr>
              <a:t> </a:t>
            </a:r>
            <a:r>
              <a:rPr lang="cs-CZ" sz="2400" b="1" dirty="0" err="1">
                <a:solidFill>
                  <a:srgbClr val="0070C0"/>
                </a:solidFill>
              </a:rPr>
              <a:t>voelt</a:t>
            </a:r>
            <a:r>
              <a:rPr lang="cs-CZ" sz="2400" b="1" dirty="0">
                <a:solidFill>
                  <a:srgbClr val="0070C0"/>
                </a:solidFill>
              </a:rPr>
              <a:t>, </a:t>
            </a:r>
            <a:r>
              <a:rPr lang="cs-CZ" sz="2400" b="1" dirty="0" err="1">
                <a:solidFill>
                  <a:srgbClr val="0070C0"/>
                </a:solidFill>
              </a:rPr>
              <a:t>blijft</a:t>
            </a:r>
            <a:r>
              <a:rPr lang="cs-CZ" sz="2400" b="1" dirty="0">
                <a:solidFill>
                  <a:srgbClr val="0070C0"/>
                </a:solidFill>
              </a:rPr>
              <a:t> </a:t>
            </a:r>
            <a:r>
              <a:rPr lang="cs-CZ" sz="2400" b="1" dirty="0" err="1">
                <a:solidFill>
                  <a:srgbClr val="0070C0"/>
                </a:solidFill>
              </a:rPr>
              <a:t>hij</a:t>
            </a:r>
            <a:r>
              <a:rPr lang="cs-CZ" sz="2400" b="1" dirty="0">
                <a:solidFill>
                  <a:srgbClr val="0070C0"/>
                </a:solidFill>
              </a:rPr>
              <a:t> </a:t>
            </a:r>
            <a:r>
              <a:rPr lang="cs-CZ" sz="2400" b="1" dirty="0" err="1">
                <a:solidFill>
                  <a:srgbClr val="0070C0"/>
                </a:solidFill>
              </a:rPr>
              <a:t>werken</a:t>
            </a:r>
            <a:r>
              <a:rPr lang="cs-CZ" sz="2400" b="1" dirty="0">
                <a:solidFill>
                  <a:srgbClr val="0070C0"/>
                </a:solidFill>
              </a:rPr>
              <a:t>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400" b="1" dirty="0">
                <a:solidFill>
                  <a:srgbClr val="0070C0"/>
                </a:solidFill>
              </a:rPr>
              <a:t>Ze </a:t>
            </a:r>
            <a:r>
              <a:rPr lang="cs-CZ" sz="2400" b="1" dirty="0" err="1">
                <a:solidFill>
                  <a:srgbClr val="0070C0"/>
                </a:solidFill>
              </a:rPr>
              <a:t>is</a:t>
            </a:r>
            <a:r>
              <a:rPr lang="cs-CZ" sz="2400" b="1" dirty="0">
                <a:solidFill>
                  <a:srgbClr val="0070C0"/>
                </a:solidFill>
              </a:rPr>
              <a:t> </a:t>
            </a:r>
            <a:r>
              <a:rPr lang="cs-CZ" sz="2400" b="1" dirty="0" err="1">
                <a:solidFill>
                  <a:srgbClr val="0070C0"/>
                </a:solidFill>
              </a:rPr>
              <a:t>altijd</a:t>
            </a:r>
            <a:r>
              <a:rPr lang="cs-CZ" sz="2400" b="1" dirty="0">
                <a:solidFill>
                  <a:srgbClr val="0070C0"/>
                </a:solidFill>
              </a:rPr>
              <a:t> </a:t>
            </a:r>
            <a:r>
              <a:rPr lang="cs-CZ" sz="2400" b="1" dirty="0" err="1">
                <a:solidFill>
                  <a:srgbClr val="0070C0"/>
                </a:solidFill>
              </a:rPr>
              <a:t>verkouden</a:t>
            </a:r>
            <a:r>
              <a:rPr lang="cs-CZ" sz="2400" b="1" dirty="0">
                <a:solidFill>
                  <a:srgbClr val="0070C0"/>
                </a:solidFill>
              </a:rPr>
              <a:t> _____ ze in </a:t>
            </a:r>
            <a:r>
              <a:rPr lang="cs-CZ" sz="2400" b="1" dirty="0" err="1">
                <a:solidFill>
                  <a:srgbClr val="0070C0"/>
                </a:solidFill>
              </a:rPr>
              <a:t>Nederland</a:t>
            </a:r>
            <a:r>
              <a:rPr lang="cs-CZ" sz="2400" b="1" dirty="0">
                <a:solidFill>
                  <a:srgbClr val="0070C0"/>
                </a:solidFill>
              </a:rPr>
              <a:t> </a:t>
            </a:r>
            <a:r>
              <a:rPr lang="cs-CZ" sz="2400" b="1" dirty="0" err="1">
                <a:solidFill>
                  <a:srgbClr val="0070C0"/>
                </a:solidFill>
              </a:rPr>
              <a:t>woont</a:t>
            </a:r>
            <a:r>
              <a:rPr lang="cs-CZ" sz="2400" b="1" dirty="0">
                <a:solidFill>
                  <a:srgbClr val="0070C0"/>
                </a:solidFill>
              </a:rPr>
              <a:t>.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nl-NL" sz="2400" b="1" dirty="0">
                <a:solidFill>
                  <a:srgbClr val="0070C0"/>
                </a:solidFill>
              </a:rPr>
              <a:t>De scholiere kwam te laat </a:t>
            </a:r>
            <a:r>
              <a:rPr lang="cs-CZ" sz="2400" b="1" dirty="0">
                <a:solidFill>
                  <a:srgbClr val="0070C0"/>
                </a:solidFill>
              </a:rPr>
              <a:t>_____</a:t>
            </a:r>
            <a:r>
              <a:rPr lang="nl-NL" sz="2400" b="1" dirty="0">
                <a:solidFill>
                  <a:srgbClr val="0070C0"/>
                </a:solidFill>
              </a:rPr>
              <a:t> ze betrokken was bij een ongeluk.</a:t>
            </a:r>
            <a:endParaRPr lang="cs-CZ" sz="2400" b="1" dirty="0"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nl-NL" sz="2400" b="1" dirty="0">
                <a:solidFill>
                  <a:srgbClr val="0070C0"/>
                </a:solidFill>
              </a:rPr>
              <a:t>We beginnen met enkele leuke activiteiten, </a:t>
            </a:r>
            <a:r>
              <a:rPr lang="cs-CZ" sz="2400" b="1" dirty="0">
                <a:solidFill>
                  <a:srgbClr val="0070C0"/>
                </a:solidFill>
              </a:rPr>
              <a:t>_____</a:t>
            </a:r>
            <a:r>
              <a:rPr lang="nl-NL" sz="2400" b="1" dirty="0">
                <a:solidFill>
                  <a:srgbClr val="0070C0"/>
                </a:solidFill>
              </a:rPr>
              <a:t> de groep elkaar beter leert kennen.</a:t>
            </a:r>
            <a:endParaRPr lang="cs-CZ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750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Syntactische</a:t>
            </a:r>
            <a:r>
              <a:rPr lang="cs-CZ" b="1" dirty="0"/>
              <a:t> </a:t>
            </a:r>
            <a:r>
              <a:rPr lang="cs-CZ" b="1" dirty="0" err="1"/>
              <a:t>relaties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424936" cy="51125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err="1"/>
              <a:t>eenvoudige</a:t>
            </a:r>
            <a:r>
              <a:rPr lang="cs-CZ" dirty="0"/>
              <a:t>            	x   	</a:t>
            </a:r>
            <a:r>
              <a:rPr lang="cs-CZ" dirty="0" err="1"/>
              <a:t>samengestelde</a:t>
            </a:r>
            <a:r>
              <a:rPr lang="cs-CZ" dirty="0"/>
              <a:t> </a:t>
            </a:r>
            <a:r>
              <a:rPr lang="cs-CZ" dirty="0" err="1"/>
              <a:t>zin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hoofdzin</a:t>
            </a:r>
            <a:r>
              <a:rPr lang="cs-CZ" dirty="0"/>
              <a:t>/ </a:t>
            </a:r>
            <a:r>
              <a:rPr lang="cs-CZ" dirty="0" err="1"/>
              <a:t>rompzin</a:t>
            </a:r>
            <a:r>
              <a:rPr lang="cs-CZ" dirty="0"/>
              <a:t> 	x    	</a:t>
            </a:r>
            <a:r>
              <a:rPr lang="cs-CZ" dirty="0" err="1"/>
              <a:t>bijzin</a:t>
            </a:r>
            <a:r>
              <a:rPr lang="cs-CZ" dirty="0"/>
              <a:t>/ </a:t>
            </a:r>
            <a:r>
              <a:rPr lang="cs-CZ" dirty="0" err="1"/>
              <a:t>afhankelijke</a:t>
            </a:r>
            <a:r>
              <a:rPr lang="cs-CZ" dirty="0"/>
              <a:t> </a:t>
            </a:r>
            <a:r>
              <a:rPr lang="cs-CZ" dirty="0" err="1"/>
              <a:t>zin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u="sng" dirty="0" err="1"/>
              <a:t>types</a:t>
            </a:r>
            <a:r>
              <a:rPr lang="cs-CZ" u="sng" dirty="0"/>
              <a:t> verbinding</a:t>
            </a:r>
            <a:r>
              <a:rPr lang="cs-CZ" dirty="0"/>
              <a:t>:</a:t>
            </a:r>
          </a:p>
          <a:p>
            <a:pPr marL="0" indent="0">
              <a:buNone/>
            </a:pPr>
            <a:endParaRPr lang="cs-CZ" sz="1200" dirty="0"/>
          </a:p>
          <a:p>
            <a:pPr marL="514350" indent="-514350">
              <a:buAutoNum type="arabicPeriod"/>
            </a:pPr>
            <a:r>
              <a:rPr lang="en-GB" b="1" dirty="0"/>
              <a:t>NEVENSCHIKKING</a:t>
            </a:r>
            <a:r>
              <a:rPr lang="cs-CZ" dirty="0"/>
              <a:t> – </a:t>
            </a:r>
            <a:r>
              <a:rPr lang="cs-CZ" b="1" dirty="0" err="1"/>
              <a:t>coördinatie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→ </a:t>
            </a:r>
            <a:r>
              <a:rPr lang="cs-CZ" dirty="0" err="1"/>
              <a:t>twee</a:t>
            </a:r>
            <a:r>
              <a:rPr lang="cs-CZ" dirty="0"/>
              <a:t> </a:t>
            </a:r>
            <a:r>
              <a:rPr lang="cs-CZ" dirty="0" err="1"/>
              <a:t>gelijkwaardige</a:t>
            </a:r>
            <a:r>
              <a:rPr lang="cs-CZ" dirty="0"/>
              <a:t> </a:t>
            </a:r>
            <a:r>
              <a:rPr lang="cs-CZ" dirty="0" err="1"/>
              <a:t>elementen</a:t>
            </a:r>
            <a:r>
              <a:rPr lang="cs-CZ" dirty="0"/>
              <a:t> </a:t>
            </a:r>
          </a:p>
          <a:p>
            <a:pPr marL="514350" indent="-514350">
              <a:buFont typeface="+mj-lt"/>
              <a:buAutoNum type="arabicPeriod" startAt="2"/>
            </a:pPr>
            <a:endParaRPr lang="cs-CZ" dirty="0"/>
          </a:p>
          <a:p>
            <a:pPr marL="514350" indent="-514350">
              <a:buFont typeface="+mj-lt"/>
              <a:buAutoNum type="arabicPeriod" startAt="2"/>
            </a:pPr>
            <a:r>
              <a:rPr lang="en-GB" b="1" dirty="0"/>
              <a:t>ONDERSCHIKKING</a:t>
            </a:r>
            <a:r>
              <a:rPr lang="cs-CZ" b="1" dirty="0"/>
              <a:t> = subordinatie</a:t>
            </a:r>
          </a:p>
          <a:p>
            <a:pPr marL="514350" indent="-514350">
              <a:buNone/>
            </a:pPr>
            <a:r>
              <a:rPr lang="cs-CZ" dirty="0"/>
              <a:t>→ </a:t>
            </a:r>
            <a:r>
              <a:rPr lang="cs-CZ" dirty="0" err="1"/>
              <a:t>afhankelijkheidsrelatie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806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/>
          <a:lstStyle/>
          <a:p>
            <a:r>
              <a:rPr lang="cs-CZ" b="1" dirty="0"/>
              <a:t>Verbinding van elementen</a:t>
            </a:r>
            <a:endParaRPr lang="en-US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8507288" cy="5517232"/>
          </a:xfrm>
        </p:spPr>
        <p:txBody>
          <a:bodyPr/>
          <a:lstStyle/>
          <a:p>
            <a:r>
              <a:rPr lang="cs-CZ" dirty="0" err="1"/>
              <a:t>verbinding</a:t>
            </a:r>
            <a:r>
              <a:rPr lang="cs-CZ" dirty="0"/>
              <a:t> op </a:t>
            </a:r>
            <a:r>
              <a:rPr lang="cs-CZ" dirty="0" err="1"/>
              <a:t>verschillende</a:t>
            </a:r>
            <a:r>
              <a:rPr lang="cs-CZ" dirty="0"/>
              <a:t> </a:t>
            </a:r>
            <a:r>
              <a:rPr lang="cs-CZ" dirty="0" err="1"/>
              <a:t>niveaus</a:t>
            </a:r>
            <a:r>
              <a:rPr lang="cs-CZ" dirty="0"/>
              <a:t>:</a:t>
            </a:r>
          </a:p>
          <a:p>
            <a:pPr lvl="1"/>
            <a:r>
              <a:rPr lang="cs-CZ" b="1" dirty="0"/>
              <a:t>Woorddelen</a:t>
            </a:r>
            <a:r>
              <a:rPr lang="cs-CZ" dirty="0"/>
              <a:t>		</a:t>
            </a:r>
            <a:r>
              <a:rPr lang="cs-CZ" b="1" i="1" dirty="0">
                <a:solidFill>
                  <a:srgbClr val="FF0000"/>
                </a:solidFill>
              </a:rPr>
              <a:t>voor – en nadelen</a:t>
            </a:r>
          </a:p>
          <a:p>
            <a:pPr lvl="1"/>
            <a:r>
              <a:rPr lang="cs-CZ" b="1" dirty="0"/>
              <a:t>Woorden</a:t>
            </a:r>
            <a:r>
              <a:rPr lang="cs-CZ" dirty="0"/>
              <a:t>		</a:t>
            </a:r>
            <a:r>
              <a:rPr lang="cs-CZ" b="1" i="1" dirty="0">
                <a:solidFill>
                  <a:srgbClr val="FF0000"/>
                </a:solidFill>
              </a:rPr>
              <a:t>oud maar duur</a:t>
            </a:r>
          </a:p>
          <a:p>
            <a:pPr lvl="1"/>
            <a:r>
              <a:rPr lang="cs-CZ" b="1" dirty="0"/>
              <a:t>Woordgroepen</a:t>
            </a:r>
            <a:r>
              <a:rPr lang="cs-CZ" dirty="0"/>
              <a:t>	</a:t>
            </a:r>
            <a:r>
              <a:rPr lang="cs-CZ" b="1" i="1" dirty="0">
                <a:solidFill>
                  <a:srgbClr val="FF0000"/>
                </a:solidFill>
              </a:rPr>
              <a:t>een kop koffie of een glas bier</a:t>
            </a:r>
          </a:p>
          <a:p>
            <a:pPr lvl="1"/>
            <a:r>
              <a:rPr lang="cs-CZ" b="1" dirty="0" err="1"/>
              <a:t>Zinnen</a:t>
            </a:r>
            <a:r>
              <a:rPr lang="cs-CZ" dirty="0"/>
              <a:t>  </a:t>
            </a:r>
          </a:p>
          <a:p>
            <a:pPr marL="457200" lvl="1" indent="0">
              <a:buNone/>
            </a:pPr>
            <a:r>
              <a:rPr lang="cs-CZ" dirty="0"/>
              <a:t>	→ HZ+ HZ = </a:t>
            </a:r>
            <a:r>
              <a:rPr lang="cs-CZ" b="1" dirty="0" err="1"/>
              <a:t>nevenschikking</a:t>
            </a:r>
            <a:endParaRPr lang="cs-CZ" b="1" dirty="0"/>
          </a:p>
          <a:p>
            <a:pPr marL="457200" lvl="1" indent="0">
              <a:buNone/>
            </a:pPr>
            <a:r>
              <a:rPr lang="cs-CZ" b="1" i="1" dirty="0">
                <a:solidFill>
                  <a:srgbClr val="FF0000"/>
                </a:solidFill>
              </a:rPr>
              <a:t>	</a:t>
            </a:r>
            <a:r>
              <a:rPr lang="cs-CZ" b="1" i="1" dirty="0" err="1">
                <a:solidFill>
                  <a:srgbClr val="FF0000"/>
                </a:solidFill>
              </a:rPr>
              <a:t>Hij</a:t>
            </a:r>
            <a:r>
              <a:rPr lang="cs-CZ" b="1" i="1" dirty="0">
                <a:solidFill>
                  <a:srgbClr val="FF0000"/>
                </a:solidFill>
              </a:rPr>
              <a:t> wil komen </a:t>
            </a:r>
            <a:r>
              <a:rPr lang="cs-CZ" b="1" i="1" u="sng" dirty="0">
                <a:solidFill>
                  <a:srgbClr val="FF0000"/>
                </a:solidFill>
              </a:rPr>
              <a:t>maar</a:t>
            </a:r>
            <a:r>
              <a:rPr lang="cs-CZ" b="1" i="1" dirty="0">
                <a:solidFill>
                  <a:srgbClr val="FF0000"/>
                </a:solidFill>
              </a:rPr>
              <a:t> dat kan </a:t>
            </a:r>
            <a:r>
              <a:rPr lang="cs-CZ" b="1" i="1" dirty="0" err="1">
                <a:solidFill>
                  <a:srgbClr val="FF0000"/>
                </a:solidFill>
              </a:rPr>
              <a:t>niet</a:t>
            </a:r>
            <a:r>
              <a:rPr lang="cs-CZ" b="1" i="1" dirty="0">
                <a:solidFill>
                  <a:srgbClr val="FF0000"/>
                </a:solidFill>
              </a:rPr>
              <a:t>.</a:t>
            </a:r>
          </a:p>
          <a:p>
            <a:pPr marL="457200" lvl="1" indent="0">
              <a:buNone/>
            </a:pPr>
            <a:endParaRPr lang="cs-CZ" sz="1000" dirty="0"/>
          </a:p>
          <a:p>
            <a:pPr lvl="1">
              <a:buNone/>
            </a:pPr>
            <a:r>
              <a:rPr lang="cs-CZ" dirty="0"/>
              <a:t>		→ RZ+ BZ = </a:t>
            </a:r>
            <a:r>
              <a:rPr lang="cs-CZ" b="1" dirty="0"/>
              <a:t>onderschikking</a:t>
            </a:r>
          </a:p>
          <a:p>
            <a:pPr lvl="1">
              <a:buNone/>
            </a:pPr>
            <a:r>
              <a:rPr lang="cs-CZ" dirty="0"/>
              <a:t>		</a:t>
            </a:r>
            <a:r>
              <a:rPr lang="cs-CZ" b="1" i="1" dirty="0" err="1">
                <a:solidFill>
                  <a:srgbClr val="FF0000"/>
                </a:solidFill>
              </a:rPr>
              <a:t>Hij</a:t>
            </a:r>
            <a:r>
              <a:rPr lang="cs-CZ" b="1" i="1" dirty="0">
                <a:solidFill>
                  <a:srgbClr val="FF0000"/>
                </a:solidFill>
              </a:rPr>
              <a:t> wil komen </a:t>
            </a:r>
            <a:r>
              <a:rPr lang="cs-CZ" b="1" i="1" u="sng" dirty="0">
                <a:solidFill>
                  <a:srgbClr val="FF0000"/>
                </a:solidFill>
              </a:rPr>
              <a:t>als</a:t>
            </a:r>
            <a:r>
              <a:rPr lang="cs-CZ" b="1" i="1" dirty="0">
                <a:solidFill>
                  <a:srgbClr val="FF0000"/>
                </a:solidFill>
              </a:rPr>
              <a:t> hij klaar 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b="1" dirty="0"/>
              <a:t>samentrekking</a:t>
            </a:r>
            <a:endParaRPr lang="en-US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92500" lnSpcReduction="20000"/>
          </a:bodyPr>
          <a:lstStyle/>
          <a:p>
            <a:r>
              <a:rPr lang="cs-CZ" i="1" dirty="0" err="1">
                <a:solidFill>
                  <a:srgbClr val="FF0000"/>
                </a:solidFill>
              </a:rPr>
              <a:t>voor</a:t>
            </a:r>
            <a:r>
              <a:rPr lang="cs-CZ" i="1" dirty="0">
                <a:solidFill>
                  <a:srgbClr val="FF0000"/>
                </a:solidFill>
              </a:rPr>
              <a:t>- en </a:t>
            </a:r>
            <a:r>
              <a:rPr lang="cs-CZ" i="1" dirty="0" err="1">
                <a:solidFill>
                  <a:srgbClr val="FF0000"/>
                </a:solidFill>
              </a:rPr>
              <a:t>achterzetsels</a:t>
            </a:r>
            <a:endParaRPr lang="cs-CZ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i="1" dirty="0">
              <a:solidFill>
                <a:srgbClr val="FF0000"/>
              </a:solidFill>
            </a:endParaRPr>
          </a:p>
          <a:p>
            <a:r>
              <a:rPr lang="cs-CZ" i="1" dirty="0">
                <a:solidFill>
                  <a:srgbClr val="FF0000"/>
                </a:solidFill>
              </a:rPr>
              <a:t>Wil je een kop koffie of </a:t>
            </a:r>
            <a:r>
              <a:rPr lang="cs-CZ" i="1" dirty="0" err="1">
                <a:solidFill>
                  <a:srgbClr val="FF0000"/>
                </a:solidFill>
              </a:rPr>
              <a:t>thee</a:t>
            </a:r>
            <a:r>
              <a:rPr lang="cs-CZ" i="1" dirty="0">
                <a:solidFill>
                  <a:srgbClr val="FF0000"/>
                </a:solidFill>
              </a:rPr>
              <a:t>?</a:t>
            </a:r>
            <a:endParaRPr lang="en-GB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i="1" dirty="0">
              <a:solidFill>
                <a:srgbClr val="FF0000"/>
              </a:solidFill>
            </a:endParaRPr>
          </a:p>
          <a:p>
            <a:r>
              <a:rPr lang="cs-CZ" i="1" dirty="0">
                <a:solidFill>
                  <a:srgbClr val="FF0000"/>
                </a:solidFill>
              </a:rPr>
              <a:t>Oost- en Midde</a:t>
            </a:r>
            <a:r>
              <a:rPr lang="nl-NL" i="1" dirty="0">
                <a:solidFill>
                  <a:srgbClr val="FF0000"/>
                </a:solidFill>
              </a:rPr>
              <a:t>l</a:t>
            </a:r>
            <a:r>
              <a:rPr lang="cs-CZ" i="1" dirty="0" err="1">
                <a:solidFill>
                  <a:srgbClr val="FF0000"/>
                </a:solidFill>
              </a:rPr>
              <a:t>landse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zee</a:t>
            </a:r>
            <a:endParaRPr lang="cs-CZ" i="1" dirty="0">
              <a:solidFill>
                <a:srgbClr val="FF0000"/>
              </a:solidFill>
            </a:endParaRPr>
          </a:p>
          <a:p>
            <a:endParaRPr lang="nl-NL" i="1" dirty="0">
              <a:solidFill>
                <a:srgbClr val="FF0000"/>
              </a:solidFill>
            </a:endParaRPr>
          </a:p>
          <a:p>
            <a:r>
              <a:rPr lang="nl-NL" i="1" dirty="0">
                <a:solidFill>
                  <a:srgbClr val="FF0000"/>
                </a:solidFill>
              </a:rPr>
              <a:t>Jan woont in Amsterdam en Piet in Utrecht</a:t>
            </a:r>
            <a:r>
              <a:rPr lang="nl-NL" dirty="0"/>
              <a:t>.</a:t>
            </a:r>
          </a:p>
          <a:p>
            <a:endParaRPr lang="nl-NL" dirty="0"/>
          </a:p>
          <a:p>
            <a:r>
              <a:rPr lang="cs-CZ" i="1" dirty="0">
                <a:solidFill>
                  <a:srgbClr val="7030A0"/>
                </a:solidFill>
              </a:rPr>
              <a:t>*</a:t>
            </a:r>
            <a:r>
              <a:rPr lang="en-GB" i="1" dirty="0">
                <a:solidFill>
                  <a:srgbClr val="7030A0"/>
                </a:solidFill>
              </a:rPr>
              <a:t> </a:t>
            </a:r>
            <a:r>
              <a:rPr lang="en-GB" i="1" dirty="0" err="1">
                <a:solidFill>
                  <a:srgbClr val="7030A0"/>
                </a:solidFill>
              </a:rPr>
              <a:t>Veel</a:t>
            </a:r>
            <a:r>
              <a:rPr lang="en-GB" i="1" dirty="0">
                <a:solidFill>
                  <a:srgbClr val="7030A0"/>
                </a:solidFill>
              </a:rPr>
              <a:t> </a:t>
            </a:r>
            <a:r>
              <a:rPr lang="en-GB" i="1" dirty="0" err="1">
                <a:solidFill>
                  <a:srgbClr val="7030A0"/>
                </a:solidFill>
              </a:rPr>
              <a:t>jonge</a:t>
            </a:r>
            <a:r>
              <a:rPr lang="en-GB" i="1" dirty="0">
                <a:solidFill>
                  <a:srgbClr val="7030A0"/>
                </a:solidFill>
              </a:rPr>
              <a:t> </a:t>
            </a:r>
            <a:r>
              <a:rPr lang="en-GB" i="1" dirty="0" err="1">
                <a:solidFill>
                  <a:srgbClr val="7030A0"/>
                </a:solidFill>
              </a:rPr>
              <a:t>mensen</a:t>
            </a:r>
            <a:r>
              <a:rPr lang="en-GB" i="1" dirty="0">
                <a:solidFill>
                  <a:srgbClr val="7030A0"/>
                </a:solidFill>
              </a:rPr>
              <a:t> </a:t>
            </a:r>
            <a:r>
              <a:rPr lang="en-GB" i="1" dirty="0" err="1">
                <a:solidFill>
                  <a:srgbClr val="7030A0"/>
                </a:solidFill>
              </a:rPr>
              <a:t>en</a:t>
            </a:r>
            <a:r>
              <a:rPr lang="en-GB" i="1" dirty="0">
                <a:solidFill>
                  <a:srgbClr val="7030A0"/>
                </a:solidFill>
              </a:rPr>
              <a:t> </a:t>
            </a:r>
            <a:r>
              <a:rPr lang="en-GB" i="1" dirty="0" err="1">
                <a:solidFill>
                  <a:srgbClr val="7030A0"/>
                </a:solidFill>
              </a:rPr>
              <a:t>hippe</a:t>
            </a:r>
            <a:r>
              <a:rPr lang="en-GB" i="1" dirty="0">
                <a:solidFill>
                  <a:srgbClr val="7030A0"/>
                </a:solidFill>
              </a:rPr>
              <a:t> </a:t>
            </a:r>
            <a:r>
              <a:rPr lang="en-GB" i="1" dirty="0" err="1">
                <a:solidFill>
                  <a:srgbClr val="7030A0"/>
                </a:solidFill>
              </a:rPr>
              <a:t>mensen</a:t>
            </a:r>
            <a:r>
              <a:rPr lang="en-GB" i="1" dirty="0">
                <a:solidFill>
                  <a:srgbClr val="7030A0"/>
                </a:solidFill>
              </a:rPr>
              <a:t>. </a:t>
            </a:r>
            <a:endParaRPr lang="cs-CZ" i="1" dirty="0">
              <a:solidFill>
                <a:srgbClr val="7030A0"/>
              </a:solidFill>
            </a:endParaRPr>
          </a:p>
          <a:p>
            <a:endParaRPr lang="nl-NL" dirty="0"/>
          </a:p>
          <a:p>
            <a:r>
              <a:rPr lang="nl-NL" i="1" dirty="0">
                <a:solidFill>
                  <a:srgbClr val="7030A0"/>
                </a:solidFill>
              </a:rPr>
              <a:t>* Ik wil gaan reizen en mijn ouders niet. </a:t>
            </a:r>
          </a:p>
          <a:p>
            <a:endParaRPr lang="nl-NL" dirty="0"/>
          </a:p>
          <a:p>
            <a:endParaRPr lang="cs-CZ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nl-NL" b="1" dirty="0"/>
              <a:t>NEVENSCHIKKING</a:t>
            </a:r>
            <a:r>
              <a:rPr lang="cs-CZ" b="1" dirty="0"/>
              <a:t> - </a:t>
            </a:r>
            <a:r>
              <a:rPr lang="cs-CZ" b="1" dirty="0" err="1"/>
              <a:t>voegwoorden</a:t>
            </a:r>
            <a:endParaRPr lang="en-US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>
            <a:normAutofit fontScale="62500" lnSpcReduction="20000"/>
          </a:bodyPr>
          <a:lstStyle/>
          <a:p>
            <a:r>
              <a:rPr lang="nl-NL" u="sng" dirty="0"/>
              <a:t>AANEENSCHAKELEND</a:t>
            </a:r>
            <a:r>
              <a:rPr lang="cs-CZ" dirty="0"/>
              <a:t>:  </a:t>
            </a:r>
            <a:r>
              <a:rPr lang="cs-CZ" b="1" i="1" dirty="0"/>
              <a:t>en, </a:t>
            </a:r>
            <a:r>
              <a:rPr lang="cs-CZ" b="1" i="1" dirty="0" err="1"/>
              <a:t>alsook</a:t>
            </a:r>
            <a:r>
              <a:rPr lang="cs-CZ" b="1" i="1" dirty="0"/>
              <a:t>, </a:t>
            </a:r>
            <a:r>
              <a:rPr lang="cs-CZ" b="1" i="1" dirty="0" err="1"/>
              <a:t>alsmede</a:t>
            </a:r>
            <a:r>
              <a:rPr lang="cs-CZ" b="1" i="1" dirty="0"/>
              <a:t>, </a:t>
            </a:r>
            <a:r>
              <a:rPr lang="cs-CZ" b="1" i="1" dirty="0" err="1"/>
              <a:t>noch</a:t>
            </a:r>
            <a:r>
              <a:rPr lang="cs-CZ" b="1" i="1" dirty="0"/>
              <a:t>*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nl-NL" b="1" dirty="0"/>
              <a:t> </a:t>
            </a:r>
            <a:r>
              <a:rPr lang="nl-NL" i="1" dirty="0">
                <a:solidFill>
                  <a:srgbClr val="FF0000"/>
                </a:solidFill>
              </a:rPr>
              <a:t>Anne </a:t>
            </a:r>
            <a:r>
              <a:rPr lang="nl-NL" i="1" u="sng" dirty="0">
                <a:solidFill>
                  <a:srgbClr val="FF0000"/>
                </a:solidFill>
              </a:rPr>
              <a:t>noch</a:t>
            </a:r>
            <a:r>
              <a:rPr lang="nl-NL" i="1" dirty="0">
                <a:solidFill>
                  <a:srgbClr val="FF0000"/>
                </a:solidFill>
              </a:rPr>
              <a:t> Myra had het gezien</a:t>
            </a:r>
            <a:r>
              <a:rPr lang="cs-CZ" i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cs-CZ" i="1" dirty="0">
              <a:solidFill>
                <a:srgbClr val="FF0000"/>
              </a:solidFill>
            </a:endParaRPr>
          </a:p>
          <a:p>
            <a:r>
              <a:rPr lang="nl-NL" u="sng" dirty="0"/>
              <a:t>TEGENSTELLEND</a:t>
            </a:r>
            <a:r>
              <a:rPr lang="cs-CZ" dirty="0"/>
              <a:t>: </a:t>
            </a:r>
            <a:r>
              <a:rPr lang="cs-CZ" b="1" i="1" dirty="0"/>
              <a:t>maar, doch, of, </a:t>
            </a:r>
            <a:r>
              <a:rPr lang="cs-CZ" b="1" i="1" dirty="0" err="1"/>
              <a:t>ofwel</a:t>
            </a:r>
            <a:r>
              <a:rPr lang="cs-CZ" b="1" i="1" dirty="0"/>
              <a:t>, dan </a:t>
            </a:r>
            <a:r>
              <a:rPr lang="cs-CZ" b="1" i="1" dirty="0" err="1"/>
              <a:t>wel</a:t>
            </a:r>
            <a:endParaRPr lang="cs-CZ" b="1" i="1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sz="3100" i="1" dirty="0">
                <a:solidFill>
                  <a:srgbClr val="FF0000"/>
                </a:solidFill>
              </a:rPr>
              <a:t>Ze</a:t>
            </a:r>
            <a:r>
              <a:rPr lang="nl-NL" sz="3100" i="1" dirty="0">
                <a:solidFill>
                  <a:srgbClr val="FF0000"/>
                </a:solidFill>
              </a:rPr>
              <a:t> weet niet </a:t>
            </a:r>
            <a:r>
              <a:rPr lang="nl-NL" sz="3100" i="1" u="sng" dirty="0">
                <a:solidFill>
                  <a:srgbClr val="FF0000"/>
                </a:solidFill>
              </a:rPr>
              <a:t>of</a:t>
            </a:r>
            <a:r>
              <a:rPr lang="nl-NL" sz="3100" i="1" dirty="0">
                <a:solidFill>
                  <a:srgbClr val="FF0000"/>
                </a:solidFill>
              </a:rPr>
              <a:t> ze een huis wil huren </a:t>
            </a:r>
            <a:r>
              <a:rPr lang="nl-NL" sz="3100" i="1" u="sng" dirty="0">
                <a:solidFill>
                  <a:srgbClr val="FF0000"/>
                </a:solidFill>
              </a:rPr>
              <a:t>ofwel</a:t>
            </a:r>
            <a:r>
              <a:rPr lang="nl-NL" sz="3100" i="1" dirty="0">
                <a:solidFill>
                  <a:srgbClr val="FF0000"/>
                </a:solidFill>
              </a:rPr>
              <a:t> kopen. </a:t>
            </a:r>
            <a:endParaRPr lang="cs-CZ" sz="31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3100" i="1" dirty="0">
                <a:solidFill>
                  <a:srgbClr val="FF0000"/>
                </a:solidFill>
              </a:rPr>
              <a:t>	</a:t>
            </a:r>
            <a:r>
              <a:rPr lang="cs-CZ" sz="3100" i="1" dirty="0" err="1">
                <a:solidFill>
                  <a:srgbClr val="FF0000"/>
                </a:solidFill>
              </a:rPr>
              <a:t>Hij</a:t>
            </a:r>
            <a:r>
              <a:rPr lang="cs-CZ" sz="3100" i="1" dirty="0">
                <a:solidFill>
                  <a:srgbClr val="FF0000"/>
                </a:solidFill>
              </a:rPr>
              <a:t> </a:t>
            </a:r>
            <a:r>
              <a:rPr lang="cs-CZ" sz="3100" i="1" dirty="0" err="1">
                <a:solidFill>
                  <a:srgbClr val="FF0000"/>
                </a:solidFill>
              </a:rPr>
              <a:t>vraagt</a:t>
            </a:r>
            <a:r>
              <a:rPr lang="cs-CZ" sz="3100" i="1" dirty="0">
                <a:solidFill>
                  <a:srgbClr val="FF0000"/>
                </a:solidFill>
              </a:rPr>
              <a:t> </a:t>
            </a:r>
            <a:r>
              <a:rPr lang="cs-CZ" sz="3100" i="1" dirty="0" err="1">
                <a:solidFill>
                  <a:srgbClr val="FF0000"/>
                </a:solidFill>
              </a:rPr>
              <a:t>of</a:t>
            </a:r>
            <a:r>
              <a:rPr lang="cs-CZ" sz="3100" i="1" dirty="0">
                <a:solidFill>
                  <a:srgbClr val="FF0000"/>
                </a:solidFill>
              </a:rPr>
              <a:t> </a:t>
            </a:r>
            <a:r>
              <a:rPr lang="cs-CZ" sz="3100" i="1" dirty="0" err="1">
                <a:solidFill>
                  <a:srgbClr val="FF0000"/>
                </a:solidFill>
              </a:rPr>
              <a:t>hij</a:t>
            </a:r>
            <a:r>
              <a:rPr lang="cs-CZ" sz="3100" i="1" dirty="0">
                <a:solidFill>
                  <a:srgbClr val="FF0000"/>
                </a:solidFill>
              </a:rPr>
              <a:t> </a:t>
            </a:r>
            <a:r>
              <a:rPr lang="cs-CZ" sz="3100" i="1" dirty="0" err="1">
                <a:solidFill>
                  <a:srgbClr val="FF0000"/>
                </a:solidFill>
              </a:rPr>
              <a:t>het</a:t>
            </a:r>
            <a:r>
              <a:rPr lang="cs-CZ" sz="3100" i="1" dirty="0">
                <a:solidFill>
                  <a:srgbClr val="FF0000"/>
                </a:solidFill>
              </a:rPr>
              <a:t> examen </a:t>
            </a:r>
            <a:r>
              <a:rPr lang="cs-CZ" sz="3100" i="1" dirty="0" err="1">
                <a:solidFill>
                  <a:srgbClr val="FF0000"/>
                </a:solidFill>
              </a:rPr>
              <a:t>mondeling</a:t>
            </a:r>
            <a:r>
              <a:rPr lang="cs-CZ" sz="3100" i="1" dirty="0">
                <a:solidFill>
                  <a:srgbClr val="FF0000"/>
                </a:solidFill>
              </a:rPr>
              <a:t> </a:t>
            </a:r>
            <a:r>
              <a:rPr lang="cs-CZ" sz="3100" i="1" u="sng" dirty="0">
                <a:solidFill>
                  <a:srgbClr val="FF0000"/>
                </a:solidFill>
              </a:rPr>
              <a:t>dan </a:t>
            </a:r>
            <a:r>
              <a:rPr lang="cs-CZ" sz="3100" i="1" u="sng" dirty="0" err="1">
                <a:solidFill>
                  <a:srgbClr val="FF0000"/>
                </a:solidFill>
              </a:rPr>
              <a:t>wel</a:t>
            </a:r>
            <a:r>
              <a:rPr lang="cs-CZ" sz="3100" i="1" dirty="0">
                <a:solidFill>
                  <a:srgbClr val="FF0000"/>
                </a:solidFill>
              </a:rPr>
              <a:t> </a:t>
            </a:r>
            <a:r>
              <a:rPr lang="cs-CZ" sz="3100" i="1" dirty="0" err="1">
                <a:solidFill>
                  <a:srgbClr val="FF0000"/>
                </a:solidFill>
              </a:rPr>
              <a:t>schriftelijk</a:t>
            </a:r>
            <a:r>
              <a:rPr lang="cs-CZ" sz="3100" i="1" dirty="0">
                <a:solidFill>
                  <a:srgbClr val="FF0000"/>
                </a:solidFill>
              </a:rPr>
              <a:t> kan </a:t>
            </a:r>
            <a:r>
              <a:rPr lang="cs-CZ" sz="3100" i="1" dirty="0" err="1">
                <a:solidFill>
                  <a:srgbClr val="FF0000"/>
                </a:solidFill>
              </a:rPr>
              <a:t>doen</a:t>
            </a:r>
            <a:r>
              <a:rPr lang="cs-CZ" sz="3100" i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u="sng" dirty="0"/>
              <a:t>REDENGEVENED</a:t>
            </a:r>
            <a:r>
              <a:rPr lang="cs-CZ" dirty="0"/>
              <a:t>:  </a:t>
            </a:r>
            <a:r>
              <a:rPr lang="cs-CZ" b="1" dirty="0" err="1"/>
              <a:t>want</a:t>
            </a:r>
            <a:endParaRPr lang="cs-CZ" b="1" dirty="0"/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i="1" dirty="0" err="1">
                <a:solidFill>
                  <a:srgbClr val="FF0000"/>
                </a:solidFill>
              </a:rPr>
              <a:t>Hij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komt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niet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u="sng" dirty="0" err="1">
                <a:solidFill>
                  <a:srgbClr val="FF0000"/>
                </a:solidFill>
              </a:rPr>
              <a:t>want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hij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is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ziek</a:t>
            </a:r>
            <a:r>
              <a:rPr lang="cs-CZ" i="1" dirty="0">
                <a:solidFill>
                  <a:srgbClr val="FF0000"/>
                </a:solidFill>
              </a:rPr>
              <a:t>.</a:t>
            </a:r>
          </a:p>
          <a:p>
            <a:endParaRPr lang="nl-NL" dirty="0"/>
          </a:p>
          <a:p>
            <a:r>
              <a:rPr lang="nl-NL" u="sng" dirty="0"/>
              <a:t>GEVOLGAANDUIDEND</a:t>
            </a:r>
            <a:r>
              <a:rPr lang="cs-CZ" dirty="0"/>
              <a:t>: </a:t>
            </a:r>
            <a:r>
              <a:rPr lang="cs-CZ" b="1" dirty="0"/>
              <a:t>dus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i="1" dirty="0" err="1">
                <a:solidFill>
                  <a:srgbClr val="FF0000"/>
                </a:solidFill>
              </a:rPr>
              <a:t>Hij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is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ziek</a:t>
            </a:r>
            <a:r>
              <a:rPr lang="cs-CZ" i="1" dirty="0">
                <a:solidFill>
                  <a:srgbClr val="FF0000"/>
                </a:solidFill>
              </a:rPr>
              <a:t>, </a:t>
            </a:r>
            <a:r>
              <a:rPr lang="cs-CZ" i="1" u="sng" dirty="0">
                <a:solidFill>
                  <a:srgbClr val="FF0000"/>
                </a:solidFill>
              </a:rPr>
              <a:t>dus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hij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komt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niet</a:t>
            </a:r>
            <a:r>
              <a:rPr lang="cs-CZ" i="1" dirty="0">
                <a:solidFill>
                  <a:srgbClr val="FF0000"/>
                </a:solidFill>
              </a:rPr>
              <a:t>.</a:t>
            </a:r>
          </a:p>
          <a:p>
            <a:endParaRPr lang="cs-CZ" dirty="0"/>
          </a:p>
          <a:p>
            <a:r>
              <a:rPr lang="en-GB" u="sng" dirty="0"/>
              <a:t>ASYNDETON</a:t>
            </a:r>
            <a:r>
              <a:rPr lang="cs-CZ" dirty="0"/>
              <a:t>		= </a:t>
            </a:r>
            <a:r>
              <a:rPr lang="cs-CZ" dirty="0" err="1"/>
              <a:t>zonder</a:t>
            </a:r>
            <a:r>
              <a:rPr lang="cs-CZ" dirty="0"/>
              <a:t> </a:t>
            </a:r>
            <a:r>
              <a:rPr lang="cs-CZ" dirty="0" err="1"/>
              <a:t>voegwoord</a:t>
            </a:r>
            <a:endParaRPr lang="en-GB" dirty="0"/>
          </a:p>
          <a:p>
            <a:endParaRPr lang="cs-CZ" dirty="0"/>
          </a:p>
          <a:p>
            <a:r>
              <a:rPr lang="en-GB" u="sng" dirty="0"/>
              <a:t>REEKSVORMERS</a:t>
            </a:r>
            <a:r>
              <a:rPr lang="cs-CZ" dirty="0"/>
              <a:t> 	= </a:t>
            </a:r>
            <a:r>
              <a:rPr lang="cs-CZ" dirty="0" err="1"/>
              <a:t>herhalende</a:t>
            </a:r>
            <a:r>
              <a:rPr lang="cs-CZ" dirty="0"/>
              <a:t> </a:t>
            </a:r>
            <a:r>
              <a:rPr lang="cs-CZ" dirty="0" err="1"/>
              <a:t>voegwoorden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nl-NL" b="1" dirty="0"/>
              <a:t>NEVENSCHIKKING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1. </a:t>
            </a:r>
            <a:r>
              <a:rPr lang="cs-CZ" sz="2400" b="1" u="sng" dirty="0" err="1"/>
              <a:t>distributief</a:t>
            </a:r>
            <a:r>
              <a:rPr lang="cs-CZ" sz="2400" dirty="0"/>
              <a:t>:</a:t>
            </a:r>
          </a:p>
          <a:p>
            <a:pPr lvl="2"/>
            <a:r>
              <a:rPr lang="cs-CZ" i="1" dirty="0">
                <a:solidFill>
                  <a:srgbClr val="FF0000"/>
                </a:solidFill>
              </a:rPr>
              <a:t>Piet en </a:t>
            </a:r>
            <a:r>
              <a:rPr lang="cs-CZ" i="1" dirty="0" err="1">
                <a:solidFill>
                  <a:srgbClr val="FF0000"/>
                </a:solidFill>
              </a:rPr>
              <a:t>Elsje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schrijven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een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brief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aan</a:t>
            </a:r>
            <a:r>
              <a:rPr lang="cs-CZ" i="1" dirty="0">
                <a:solidFill>
                  <a:srgbClr val="FF0000"/>
                </a:solidFill>
              </a:rPr>
              <a:t> de docente</a:t>
            </a:r>
            <a:r>
              <a:rPr lang="cs-CZ" dirty="0"/>
              <a:t>. </a:t>
            </a:r>
            <a:endParaRPr lang="en-GB" sz="1800" dirty="0"/>
          </a:p>
          <a:p>
            <a:pPr lvl="2"/>
            <a:r>
              <a:rPr lang="cs-CZ" i="1" dirty="0" err="1">
                <a:solidFill>
                  <a:srgbClr val="FF0000"/>
                </a:solidFill>
              </a:rPr>
              <a:t>Vader</a:t>
            </a:r>
            <a:r>
              <a:rPr lang="cs-CZ" i="1" dirty="0">
                <a:solidFill>
                  <a:srgbClr val="FF0000"/>
                </a:solidFill>
              </a:rPr>
              <a:t> en </a:t>
            </a:r>
            <a:r>
              <a:rPr lang="cs-CZ" i="1" dirty="0" err="1">
                <a:solidFill>
                  <a:srgbClr val="FF0000"/>
                </a:solidFill>
              </a:rPr>
              <a:t>moeder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wonen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apart</a:t>
            </a:r>
            <a:r>
              <a:rPr lang="cs-CZ" dirty="0"/>
              <a:t>.</a:t>
            </a:r>
          </a:p>
          <a:p>
            <a:pPr lvl="2"/>
            <a:r>
              <a:rPr lang="cs-CZ" i="1" dirty="0" err="1">
                <a:solidFill>
                  <a:srgbClr val="FF0000"/>
                </a:solidFill>
              </a:rPr>
              <a:t>Ik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houd</a:t>
            </a:r>
            <a:r>
              <a:rPr lang="cs-CZ" i="1" dirty="0">
                <a:solidFill>
                  <a:srgbClr val="FF0000"/>
                </a:solidFill>
              </a:rPr>
              <a:t> van </a:t>
            </a:r>
            <a:r>
              <a:rPr lang="cs-CZ" i="1" dirty="0" err="1">
                <a:solidFill>
                  <a:srgbClr val="FF0000"/>
                </a:solidFill>
              </a:rPr>
              <a:t>druiven</a:t>
            </a:r>
            <a:r>
              <a:rPr lang="cs-CZ" i="1" dirty="0">
                <a:solidFill>
                  <a:srgbClr val="FF0000"/>
                </a:solidFill>
              </a:rPr>
              <a:t>. De </a:t>
            </a:r>
            <a:r>
              <a:rPr lang="cs-CZ" i="1" dirty="0" err="1">
                <a:solidFill>
                  <a:srgbClr val="FF0000"/>
                </a:solidFill>
              </a:rPr>
              <a:t>blauwe</a:t>
            </a:r>
            <a:r>
              <a:rPr lang="cs-CZ" i="1" dirty="0">
                <a:solidFill>
                  <a:srgbClr val="FF0000"/>
                </a:solidFill>
              </a:rPr>
              <a:t> en de </a:t>
            </a:r>
            <a:r>
              <a:rPr lang="cs-CZ" i="1" dirty="0" err="1">
                <a:solidFill>
                  <a:srgbClr val="FF0000"/>
                </a:solidFill>
              </a:rPr>
              <a:t>witte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zijn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lekker</a:t>
            </a:r>
            <a:r>
              <a:rPr lang="cs-CZ" i="1" dirty="0">
                <a:solidFill>
                  <a:srgbClr val="FF0000"/>
                </a:solidFill>
              </a:rPr>
              <a:t>.</a:t>
            </a:r>
          </a:p>
          <a:p>
            <a:pPr lvl="2"/>
            <a:endParaRPr lang="cs-CZ" dirty="0"/>
          </a:p>
          <a:p>
            <a:pPr marL="914400" lvl="2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400" dirty="0"/>
              <a:t>2. </a:t>
            </a:r>
            <a:r>
              <a:rPr lang="cs-CZ" sz="2400" b="1" u="sng" dirty="0" err="1"/>
              <a:t>collectief</a:t>
            </a:r>
            <a:r>
              <a:rPr lang="cs-CZ" sz="2400" b="1" u="sng" dirty="0"/>
              <a:t>: </a:t>
            </a:r>
          </a:p>
          <a:p>
            <a:pPr lvl="2"/>
            <a:r>
              <a:rPr lang="cs-CZ" i="1" dirty="0" err="1">
                <a:solidFill>
                  <a:srgbClr val="FF0000"/>
                </a:solidFill>
              </a:rPr>
              <a:t>Jip</a:t>
            </a:r>
            <a:r>
              <a:rPr lang="cs-CZ" i="1" dirty="0">
                <a:solidFill>
                  <a:srgbClr val="FF0000"/>
                </a:solidFill>
              </a:rPr>
              <a:t> en </a:t>
            </a:r>
            <a:r>
              <a:rPr lang="cs-CZ" i="1" dirty="0" err="1">
                <a:solidFill>
                  <a:srgbClr val="FF0000"/>
                </a:solidFill>
              </a:rPr>
              <a:t>Janneke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laat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zien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wat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niet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mag</a:t>
            </a:r>
            <a:r>
              <a:rPr lang="cs-CZ" i="1" dirty="0">
                <a:solidFill>
                  <a:srgbClr val="FF0000"/>
                </a:solidFill>
              </a:rPr>
              <a:t> in </a:t>
            </a:r>
            <a:r>
              <a:rPr lang="cs-CZ" i="1" dirty="0" err="1">
                <a:solidFill>
                  <a:srgbClr val="FF0000"/>
                </a:solidFill>
              </a:rPr>
              <a:t>Nederland</a:t>
            </a:r>
            <a:r>
              <a:rPr lang="cs-CZ" dirty="0"/>
              <a:t>.</a:t>
            </a:r>
            <a:r>
              <a:rPr lang="cs-CZ" sz="2000" dirty="0"/>
              <a:t> </a:t>
            </a:r>
          </a:p>
          <a:p>
            <a:pPr lvl="2"/>
            <a:r>
              <a:rPr lang="cs-CZ" i="1" dirty="0">
                <a:solidFill>
                  <a:srgbClr val="FF0000"/>
                </a:solidFill>
              </a:rPr>
              <a:t>Amsterdam en </a:t>
            </a:r>
            <a:r>
              <a:rPr lang="cs-CZ" i="1" dirty="0" err="1">
                <a:solidFill>
                  <a:srgbClr val="FF0000"/>
                </a:solidFill>
              </a:rPr>
              <a:t>omstreken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is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het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duurste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gebied</a:t>
            </a:r>
            <a:r>
              <a:rPr lang="cs-CZ" i="1" dirty="0">
                <a:solidFill>
                  <a:srgbClr val="FF0000"/>
                </a:solidFill>
              </a:rPr>
              <a:t> van </a:t>
            </a:r>
            <a:r>
              <a:rPr lang="cs-CZ" i="1" dirty="0" err="1">
                <a:solidFill>
                  <a:srgbClr val="FF0000"/>
                </a:solidFill>
              </a:rPr>
              <a:t>Nederland</a:t>
            </a:r>
            <a:r>
              <a:rPr lang="cs-CZ" i="1" dirty="0">
                <a:solidFill>
                  <a:srgbClr val="FF0000"/>
                </a:solidFill>
              </a:rPr>
              <a:t>.</a:t>
            </a:r>
          </a:p>
          <a:p>
            <a:pPr lvl="2"/>
            <a:r>
              <a:rPr lang="cs-CZ" i="1" dirty="0" err="1">
                <a:solidFill>
                  <a:srgbClr val="FF0000"/>
                </a:solidFill>
              </a:rPr>
              <a:t>Zwart</a:t>
            </a:r>
            <a:r>
              <a:rPr lang="cs-CZ" i="1" dirty="0">
                <a:solidFill>
                  <a:srgbClr val="FF0000"/>
                </a:solidFill>
              </a:rPr>
              <a:t> en </a:t>
            </a:r>
            <a:r>
              <a:rPr lang="cs-CZ" i="1" dirty="0" err="1">
                <a:solidFill>
                  <a:srgbClr val="FF0000"/>
                </a:solidFill>
              </a:rPr>
              <a:t>wit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is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goed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voor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deze</a:t>
            </a:r>
            <a:r>
              <a:rPr lang="cs-CZ" i="1" dirty="0">
                <a:solidFill>
                  <a:srgbClr val="FF0000"/>
                </a:solidFill>
              </a:rPr>
              <a:t> foto. 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3644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b="1" dirty="0"/>
              <a:t>REEKSVORMERS</a:t>
            </a:r>
            <a:endParaRPr lang="en-US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7504" y="1124744"/>
            <a:ext cx="9032491" cy="54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u="sng" dirty="0"/>
              <a:t>AANEENSCHAKELEND</a:t>
            </a:r>
            <a:r>
              <a:rPr lang="cs-CZ" sz="2800" dirty="0"/>
              <a:t>:  	</a:t>
            </a:r>
            <a:endParaRPr lang="en-GB" sz="2800" dirty="0"/>
          </a:p>
          <a:p>
            <a:pPr marL="0" indent="0">
              <a:buNone/>
            </a:pPr>
            <a:r>
              <a:rPr lang="cs-CZ" sz="2800" b="1" i="1" dirty="0"/>
              <a:t>en-en, noch-noch, </a:t>
            </a:r>
            <a:r>
              <a:rPr lang="cs-CZ" sz="2800" b="1" i="1" dirty="0" err="1"/>
              <a:t>zowel-als</a:t>
            </a:r>
            <a:r>
              <a:rPr lang="cs-CZ" sz="2800" b="1" i="1" dirty="0"/>
              <a:t>,</a:t>
            </a:r>
            <a:r>
              <a:rPr lang="en-GB" sz="2800" b="1" i="1" dirty="0"/>
              <a:t> </a:t>
            </a:r>
            <a:r>
              <a:rPr lang="cs-CZ" sz="2800" b="1" i="1" dirty="0" err="1"/>
              <a:t>evenwel-als</a:t>
            </a:r>
            <a:r>
              <a:rPr lang="cs-CZ" sz="2800" b="1" i="1" dirty="0"/>
              <a:t>, </a:t>
            </a:r>
            <a:r>
              <a:rPr lang="cs-CZ" sz="2800" b="1" i="1" dirty="0" err="1"/>
              <a:t>evenmin-als</a:t>
            </a:r>
            <a:endParaRPr lang="cs-CZ" sz="2800" b="1" i="1" dirty="0"/>
          </a:p>
          <a:p>
            <a:r>
              <a:rPr lang="cs-CZ" sz="2800" i="1" dirty="0" err="1">
                <a:solidFill>
                  <a:srgbClr val="FF0000"/>
                </a:solidFill>
              </a:rPr>
              <a:t>Zowel</a:t>
            </a:r>
            <a:r>
              <a:rPr lang="cs-CZ" sz="2800" i="1" dirty="0">
                <a:solidFill>
                  <a:srgbClr val="FF0000"/>
                </a:solidFill>
              </a:rPr>
              <a:t> jouw broer als </a:t>
            </a:r>
            <a:r>
              <a:rPr lang="cs-CZ" sz="2800" i="1" dirty="0" err="1">
                <a:solidFill>
                  <a:srgbClr val="FF0000"/>
                </a:solidFill>
              </a:rPr>
              <a:t>jij</a:t>
            </a:r>
            <a:r>
              <a:rPr lang="cs-CZ" sz="2800" i="1" dirty="0">
                <a:solidFill>
                  <a:srgbClr val="FF0000"/>
                </a:solidFill>
              </a:rPr>
              <a:t>  </a:t>
            </a:r>
            <a:r>
              <a:rPr lang="cs-CZ" sz="2800" i="1" dirty="0" err="1">
                <a:solidFill>
                  <a:srgbClr val="0070C0"/>
                </a:solidFill>
              </a:rPr>
              <a:t>moet</a:t>
            </a:r>
            <a:r>
              <a:rPr lang="cs-CZ" sz="2800" i="1" dirty="0">
                <a:solidFill>
                  <a:srgbClr val="0070C0"/>
                </a:solidFill>
              </a:rPr>
              <a:t> / </a:t>
            </a:r>
            <a:r>
              <a:rPr lang="cs-CZ" sz="2800" i="1" dirty="0" err="1">
                <a:solidFill>
                  <a:srgbClr val="0070C0"/>
                </a:solidFill>
              </a:rPr>
              <a:t>moeten</a:t>
            </a:r>
            <a:r>
              <a:rPr lang="cs-CZ" sz="2800" i="1" dirty="0">
                <a:solidFill>
                  <a:srgbClr val="0070C0"/>
                </a:solidFill>
              </a:rPr>
              <a:t> </a:t>
            </a:r>
            <a:r>
              <a:rPr lang="cs-CZ" sz="2800" i="1" dirty="0" err="1">
                <a:solidFill>
                  <a:srgbClr val="FF0000"/>
                </a:solidFill>
              </a:rPr>
              <a:t>erbij</a:t>
            </a:r>
            <a:r>
              <a:rPr lang="cs-CZ" sz="2800" i="1" dirty="0">
                <a:solidFill>
                  <a:srgbClr val="FF0000"/>
                </a:solidFill>
              </a:rPr>
              <a:t> </a:t>
            </a:r>
            <a:r>
              <a:rPr lang="cs-CZ" sz="2800" i="1" dirty="0" err="1">
                <a:solidFill>
                  <a:srgbClr val="FF0000"/>
                </a:solidFill>
              </a:rPr>
              <a:t>zijn</a:t>
            </a:r>
            <a:r>
              <a:rPr lang="cs-CZ" sz="2800" i="1" dirty="0">
                <a:solidFill>
                  <a:srgbClr val="FF0000"/>
                </a:solidFill>
              </a:rPr>
              <a:t>.</a:t>
            </a:r>
          </a:p>
          <a:p>
            <a:r>
              <a:rPr lang="cs-CZ" sz="2800" i="1" dirty="0">
                <a:solidFill>
                  <a:srgbClr val="FF0000"/>
                </a:solidFill>
              </a:rPr>
              <a:t>En vader en </a:t>
            </a:r>
            <a:r>
              <a:rPr lang="cs-CZ" sz="2800" i="1" dirty="0" err="1">
                <a:solidFill>
                  <a:srgbClr val="FF0000"/>
                </a:solidFill>
              </a:rPr>
              <a:t>moeder</a:t>
            </a:r>
            <a:r>
              <a:rPr lang="cs-CZ" sz="2800" i="1" dirty="0">
                <a:solidFill>
                  <a:srgbClr val="FF0000"/>
                </a:solidFill>
              </a:rPr>
              <a:t> </a:t>
            </a:r>
            <a:r>
              <a:rPr lang="cs-CZ" sz="2800" i="1" dirty="0" err="1">
                <a:solidFill>
                  <a:srgbClr val="0070C0"/>
                </a:solidFill>
              </a:rPr>
              <a:t>was</a:t>
            </a:r>
            <a:r>
              <a:rPr lang="cs-CZ" sz="2800" i="1" dirty="0">
                <a:solidFill>
                  <a:srgbClr val="0070C0"/>
                </a:solidFill>
              </a:rPr>
              <a:t>/</a:t>
            </a:r>
            <a:r>
              <a:rPr lang="cs-CZ" sz="2800" i="1" dirty="0" err="1">
                <a:solidFill>
                  <a:srgbClr val="0070C0"/>
                </a:solidFill>
              </a:rPr>
              <a:t>waren</a:t>
            </a:r>
            <a:r>
              <a:rPr lang="cs-CZ" sz="2800" i="1" dirty="0">
                <a:solidFill>
                  <a:srgbClr val="FF0000"/>
                </a:solidFill>
              </a:rPr>
              <a:t> </a:t>
            </a:r>
            <a:r>
              <a:rPr lang="cs-CZ" sz="2800" i="1" dirty="0" err="1">
                <a:solidFill>
                  <a:srgbClr val="FF0000"/>
                </a:solidFill>
              </a:rPr>
              <a:t>boos</a:t>
            </a:r>
            <a:r>
              <a:rPr lang="cs-CZ" sz="2800" i="1" dirty="0">
                <a:solidFill>
                  <a:srgbClr val="FF0000"/>
                </a:solidFill>
              </a:rPr>
              <a:t>.</a:t>
            </a:r>
          </a:p>
          <a:p>
            <a:r>
              <a:rPr lang="cs-CZ" sz="2800" i="1" dirty="0" err="1">
                <a:solidFill>
                  <a:srgbClr val="FF0000"/>
                </a:solidFill>
              </a:rPr>
              <a:t>Noch</a:t>
            </a:r>
            <a:r>
              <a:rPr lang="cs-CZ" sz="2800" i="1" dirty="0">
                <a:solidFill>
                  <a:srgbClr val="FF0000"/>
                </a:solidFill>
              </a:rPr>
              <a:t> de docente </a:t>
            </a:r>
            <a:r>
              <a:rPr lang="cs-CZ" sz="2800" i="1" dirty="0" err="1">
                <a:solidFill>
                  <a:srgbClr val="FF0000"/>
                </a:solidFill>
              </a:rPr>
              <a:t>noch</a:t>
            </a:r>
            <a:r>
              <a:rPr lang="cs-CZ" sz="2800" i="1" dirty="0">
                <a:solidFill>
                  <a:srgbClr val="FF0000"/>
                </a:solidFill>
              </a:rPr>
              <a:t> de studente </a:t>
            </a:r>
            <a:r>
              <a:rPr lang="cs-CZ" sz="2800" i="1" dirty="0" err="1">
                <a:solidFill>
                  <a:srgbClr val="0070C0"/>
                </a:solidFill>
              </a:rPr>
              <a:t>heeft</a:t>
            </a:r>
            <a:r>
              <a:rPr lang="cs-CZ" sz="2800" i="1" dirty="0">
                <a:solidFill>
                  <a:srgbClr val="0070C0"/>
                </a:solidFill>
              </a:rPr>
              <a:t>/</a:t>
            </a:r>
            <a:r>
              <a:rPr lang="cs-CZ" sz="2800" i="1" dirty="0" err="1">
                <a:solidFill>
                  <a:srgbClr val="0070C0"/>
                </a:solidFill>
              </a:rPr>
              <a:t>hebben</a:t>
            </a:r>
            <a:r>
              <a:rPr lang="cs-CZ" sz="2800" i="1" dirty="0">
                <a:solidFill>
                  <a:srgbClr val="FF0000"/>
                </a:solidFill>
              </a:rPr>
              <a:t> de </a:t>
            </a:r>
            <a:r>
              <a:rPr lang="cs-CZ" sz="2800" i="1" dirty="0" err="1">
                <a:solidFill>
                  <a:srgbClr val="FF0000"/>
                </a:solidFill>
              </a:rPr>
              <a:t>fout</a:t>
            </a:r>
            <a:r>
              <a:rPr lang="cs-CZ" sz="2800" i="1" dirty="0">
                <a:solidFill>
                  <a:srgbClr val="FF0000"/>
                </a:solidFill>
              </a:rPr>
              <a:t> </a:t>
            </a:r>
            <a:r>
              <a:rPr lang="cs-CZ" sz="2800" i="1" dirty="0" err="1">
                <a:solidFill>
                  <a:srgbClr val="FF0000"/>
                </a:solidFill>
              </a:rPr>
              <a:t>gezien</a:t>
            </a:r>
            <a:r>
              <a:rPr lang="cs-CZ" sz="2800" dirty="0"/>
              <a:t>.</a:t>
            </a:r>
          </a:p>
          <a:p>
            <a:pPr lvl="2">
              <a:buNone/>
            </a:pPr>
            <a:endParaRPr lang="cs-CZ" sz="1000" dirty="0"/>
          </a:p>
          <a:p>
            <a:pPr lvl="2">
              <a:buNone/>
            </a:pPr>
            <a:endParaRPr lang="cs-CZ" sz="1000" dirty="0"/>
          </a:p>
          <a:p>
            <a:pPr marL="0" indent="0">
              <a:buNone/>
            </a:pPr>
            <a:r>
              <a:rPr lang="cs-CZ" sz="2800" u="sng" dirty="0"/>
              <a:t>TEGENSTELLEND</a:t>
            </a:r>
            <a:r>
              <a:rPr lang="cs-CZ" sz="2800" dirty="0"/>
              <a:t>:  </a:t>
            </a:r>
            <a:r>
              <a:rPr lang="cs-CZ" sz="2800" b="1" i="1" dirty="0" err="1"/>
              <a:t>of-of</a:t>
            </a:r>
            <a:r>
              <a:rPr lang="cs-CZ" sz="2800" b="1" i="1" dirty="0"/>
              <a:t>, </a:t>
            </a:r>
            <a:r>
              <a:rPr lang="cs-CZ" sz="2800" b="1" i="1" dirty="0" err="1"/>
              <a:t>ofwel-ofwel</a:t>
            </a:r>
            <a:r>
              <a:rPr lang="cs-CZ" sz="2800" b="1" i="1" dirty="0"/>
              <a:t>, </a:t>
            </a:r>
            <a:r>
              <a:rPr lang="cs-CZ" sz="2800" b="1" i="1" dirty="0" err="1"/>
              <a:t>hetzij-of</a:t>
            </a:r>
            <a:endParaRPr lang="cs-CZ" sz="2800" b="1" i="1" dirty="0"/>
          </a:p>
          <a:p>
            <a:r>
              <a:rPr lang="cs-CZ" sz="2800" i="1" u="sng" dirty="0" err="1">
                <a:solidFill>
                  <a:srgbClr val="FF0000"/>
                </a:solidFill>
              </a:rPr>
              <a:t>Of</a:t>
            </a:r>
            <a:r>
              <a:rPr lang="cs-CZ" sz="2800" i="1" dirty="0">
                <a:solidFill>
                  <a:srgbClr val="FF0000"/>
                </a:solidFill>
              </a:rPr>
              <a:t> </a:t>
            </a:r>
            <a:r>
              <a:rPr lang="cs-CZ" sz="2800" i="1" dirty="0" err="1">
                <a:solidFill>
                  <a:srgbClr val="FF0000"/>
                </a:solidFill>
              </a:rPr>
              <a:t>ik</a:t>
            </a:r>
            <a:r>
              <a:rPr lang="cs-CZ" sz="2800" i="1" u="sng" dirty="0">
                <a:solidFill>
                  <a:srgbClr val="FF0000"/>
                </a:solidFill>
              </a:rPr>
              <a:t> </a:t>
            </a:r>
            <a:r>
              <a:rPr lang="cs-CZ" sz="2800" i="1" u="sng" dirty="0" err="1">
                <a:solidFill>
                  <a:srgbClr val="FF0000"/>
                </a:solidFill>
              </a:rPr>
              <a:t>of</a:t>
            </a:r>
            <a:r>
              <a:rPr lang="cs-CZ" sz="2800" i="1" u="sng" dirty="0">
                <a:solidFill>
                  <a:srgbClr val="FF0000"/>
                </a:solidFill>
              </a:rPr>
              <a:t> </a:t>
            </a:r>
            <a:r>
              <a:rPr lang="cs-CZ" sz="2800" i="1" dirty="0" err="1">
                <a:solidFill>
                  <a:srgbClr val="FF0000"/>
                </a:solidFill>
              </a:rPr>
              <a:t>mijn</a:t>
            </a:r>
            <a:r>
              <a:rPr lang="cs-CZ" sz="2800" i="1" dirty="0">
                <a:solidFill>
                  <a:srgbClr val="FF0000"/>
                </a:solidFill>
              </a:rPr>
              <a:t> </a:t>
            </a:r>
            <a:r>
              <a:rPr lang="cs-CZ" sz="2800" i="1" dirty="0" err="1">
                <a:solidFill>
                  <a:srgbClr val="FF0000"/>
                </a:solidFill>
              </a:rPr>
              <a:t>collega</a:t>
            </a:r>
            <a:r>
              <a:rPr lang="cs-CZ" sz="2800" i="1" dirty="0">
                <a:solidFill>
                  <a:srgbClr val="FF0000"/>
                </a:solidFill>
              </a:rPr>
              <a:t> </a:t>
            </a:r>
            <a:r>
              <a:rPr lang="cs-CZ" sz="2800" i="1" dirty="0" err="1">
                <a:solidFill>
                  <a:srgbClr val="0070C0"/>
                </a:solidFill>
              </a:rPr>
              <a:t>krijgt</a:t>
            </a:r>
            <a:r>
              <a:rPr lang="cs-CZ" sz="2800" i="1" dirty="0">
                <a:solidFill>
                  <a:srgbClr val="0070C0"/>
                </a:solidFill>
              </a:rPr>
              <a:t>/</a:t>
            </a:r>
            <a:r>
              <a:rPr lang="cs-CZ" sz="2800" i="1" dirty="0" err="1">
                <a:solidFill>
                  <a:srgbClr val="0070C0"/>
                </a:solidFill>
              </a:rPr>
              <a:t>krijgen</a:t>
            </a:r>
            <a:r>
              <a:rPr lang="cs-CZ" sz="2800" i="1" dirty="0">
                <a:solidFill>
                  <a:srgbClr val="FF0000"/>
                </a:solidFill>
              </a:rPr>
              <a:t> </a:t>
            </a:r>
            <a:r>
              <a:rPr lang="cs-CZ" sz="2800" i="1" dirty="0" err="1">
                <a:solidFill>
                  <a:srgbClr val="FF0000"/>
                </a:solidFill>
              </a:rPr>
              <a:t>een</a:t>
            </a:r>
            <a:r>
              <a:rPr lang="cs-CZ" sz="2800" i="1" dirty="0">
                <a:solidFill>
                  <a:srgbClr val="FF0000"/>
                </a:solidFill>
              </a:rPr>
              <a:t> </a:t>
            </a:r>
            <a:r>
              <a:rPr lang="cs-CZ" sz="2800" i="1" dirty="0" err="1">
                <a:solidFill>
                  <a:srgbClr val="FF0000"/>
                </a:solidFill>
              </a:rPr>
              <a:t>salarisverhoging</a:t>
            </a:r>
            <a:endParaRPr lang="cs-CZ" sz="2800" i="1" dirty="0">
              <a:solidFill>
                <a:srgbClr val="FF0000"/>
              </a:solidFill>
            </a:endParaRPr>
          </a:p>
          <a:p>
            <a:r>
              <a:rPr lang="cs-CZ" sz="2800" i="1" dirty="0" err="1">
                <a:solidFill>
                  <a:srgbClr val="FF0000"/>
                </a:solidFill>
              </a:rPr>
              <a:t>Ik</a:t>
            </a:r>
            <a:r>
              <a:rPr lang="cs-CZ" sz="2800" i="1" dirty="0">
                <a:solidFill>
                  <a:srgbClr val="FF0000"/>
                </a:solidFill>
              </a:rPr>
              <a:t> </a:t>
            </a:r>
            <a:r>
              <a:rPr lang="cs-CZ" sz="2800" i="1" dirty="0" err="1">
                <a:solidFill>
                  <a:srgbClr val="FF0000"/>
                </a:solidFill>
              </a:rPr>
              <a:t>zal</a:t>
            </a:r>
            <a:r>
              <a:rPr lang="cs-CZ" sz="2800" i="1" dirty="0">
                <a:solidFill>
                  <a:srgbClr val="FF0000"/>
                </a:solidFill>
              </a:rPr>
              <a:t> hem </a:t>
            </a:r>
            <a:r>
              <a:rPr lang="cs-CZ" sz="2800" i="1" u="sng" dirty="0" err="1">
                <a:solidFill>
                  <a:srgbClr val="FF0000"/>
                </a:solidFill>
              </a:rPr>
              <a:t>of</a:t>
            </a:r>
            <a:r>
              <a:rPr lang="cs-CZ" sz="2800" i="1" dirty="0">
                <a:solidFill>
                  <a:srgbClr val="FF0000"/>
                </a:solidFill>
              </a:rPr>
              <a:t> </a:t>
            </a:r>
            <a:r>
              <a:rPr lang="cs-CZ" sz="2800" i="1" dirty="0" err="1">
                <a:solidFill>
                  <a:srgbClr val="FF0000"/>
                </a:solidFill>
              </a:rPr>
              <a:t>een</a:t>
            </a:r>
            <a:r>
              <a:rPr lang="cs-CZ" sz="2800" i="1" dirty="0">
                <a:solidFill>
                  <a:srgbClr val="FF0000"/>
                </a:solidFill>
              </a:rPr>
              <a:t> email </a:t>
            </a:r>
            <a:r>
              <a:rPr lang="cs-CZ" sz="2800" i="1" u="sng" dirty="0" err="1">
                <a:solidFill>
                  <a:srgbClr val="FF0000"/>
                </a:solidFill>
              </a:rPr>
              <a:t>of</a:t>
            </a:r>
            <a:r>
              <a:rPr lang="cs-CZ" sz="2800" i="1" dirty="0">
                <a:solidFill>
                  <a:srgbClr val="FF0000"/>
                </a:solidFill>
              </a:rPr>
              <a:t> </a:t>
            </a:r>
            <a:r>
              <a:rPr lang="cs-CZ" sz="2800" i="1" dirty="0" err="1">
                <a:solidFill>
                  <a:srgbClr val="FF0000"/>
                </a:solidFill>
              </a:rPr>
              <a:t>een</a:t>
            </a:r>
            <a:r>
              <a:rPr lang="cs-CZ" sz="2800" i="1" dirty="0">
                <a:solidFill>
                  <a:srgbClr val="FF0000"/>
                </a:solidFill>
              </a:rPr>
              <a:t> </a:t>
            </a:r>
            <a:r>
              <a:rPr lang="cs-CZ" sz="2800" i="1" dirty="0" err="1">
                <a:solidFill>
                  <a:srgbClr val="FF0000"/>
                </a:solidFill>
              </a:rPr>
              <a:t>sms‘je</a:t>
            </a:r>
            <a:r>
              <a:rPr lang="cs-CZ" sz="2800" i="1" dirty="0">
                <a:solidFill>
                  <a:srgbClr val="FF0000"/>
                </a:solidFill>
              </a:rPr>
              <a:t> </a:t>
            </a:r>
            <a:r>
              <a:rPr lang="cs-CZ" sz="2800" i="1" dirty="0" err="1">
                <a:solidFill>
                  <a:srgbClr val="FF0000"/>
                </a:solidFill>
              </a:rPr>
              <a:t>sturen</a:t>
            </a:r>
            <a:r>
              <a:rPr lang="cs-CZ" sz="2800" i="1" dirty="0">
                <a:solidFill>
                  <a:srgbClr val="FF0000"/>
                </a:solidFill>
              </a:rPr>
              <a:t>.</a:t>
            </a:r>
          </a:p>
          <a:p>
            <a:r>
              <a:rPr lang="cs-CZ" sz="2800" i="1" dirty="0">
                <a:solidFill>
                  <a:srgbClr val="FF0000"/>
                </a:solidFill>
              </a:rPr>
              <a:t>De </a:t>
            </a:r>
            <a:r>
              <a:rPr lang="cs-CZ" sz="2800" i="1" dirty="0" err="1">
                <a:solidFill>
                  <a:srgbClr val="FF0000"/>
                </a:solidFill>
              </a:rPr>
              <a:t>lezing</a:t>
            </a:r>
            <a:r>
              <a:rPr lang="cs-CZ" sz="2800" i="1" dirty="0">
                <a:solidFill>
                  <a:srgbClr val="FF0000"/>
                </a:solidFill>
              </a:rPr>
              <a:t> </a:t>
            </a:r>
            <a:r>
              <a:rPr lang="cs-CZ" sz="2800" i="1" dirty="0" err="1">
                <a:solidFill>
                  <a:srgbClr val="FF0000"/>
                </a:solidFill>
              </a:rPr>
              <a:t>zal</a:t>
            </a:r>
            <a:r>
              <a:rPr lang="cs-CZ" sz="2800" i="1" dirty="0">
                <a:solidFill>
                  <a:srgbClr val="FF0000"/>
                </a:solidFill>
              </a:rPr>
              <a:t> </a:t>
            </a:r>
            <a:r>
              <a:rPr lang="cs-CZ" sz="2800" i="1" u="sng" dirty="0" err="1">
                <a:solidFill>
                  <a:srgbClr val="FF0000"/>
                </a:solidFill>
              </a:rPr>
              <a:t>ofwel</a:t>
            </a:r>
            <a:r>
              <a:rPr lang="cs-CZ" sz="2800" i="1" dirty="0">
                <a:solidFill>
                  <a:srgbClr val="FF0000"/>
                </a:solidFill>
              </a:rPr>
              <a:t> in </a:t>
            </a:r>
            <a:r>
              <a:rPr lang="cs-CZ" sz="2800" i="1" dirty="0" err="1">
                <a:solidFill>
                  <a:srgbClr val="FF0000"/>
                </a:solidFill>
              </a:rPr>
              <a:t>Praag</a:t>
            </a:r>
            <a:r>
              <a:rPr lang="cs-CZ" sz="2800" i="1" dirty="0">
                <a:solidFill>
                  <a:srgbClr val="FF0000"/>
                </a:solidFill>
              </a:rPr>
              <a:t> </a:t>
            </a:r>
            <a:r>
              <a:rPr lang="cs-CZ" sz="2800" i="1" u="sng" dirty="0" err="1">
                <a:solidFill>
                  <a:srgbClr val="FF0000"/>
                </a:solidFill>
              </a:rPr>
              <a:t>ofwel</a:t>
            </a:r>
            <a:r>
              <a:rPr lang="cs-CZ" sz="2800" i="1" dirty="0">
                <a:solidFill>
                  <a:srgbClr val="FF0000"/>
                </a:solidFill>
              </a:rPr>
              <a:t> in Brno </a:t>
            </a:r>
            <a:r>
              <a:rPr lang="cs-CZ" sz="2800" i="1" dirty="0" err="1">
                <a:solidFill>
                  <a:srgbClr val="FF0000"/>
                </a:solidFill>
              </a:rPr>
              <a:t>plaatsvinden</a:t>
            </a:r>
            <a:r>
              <a:rPr lang="cs-CZ" sz="2800" i="1" dirty="0">
                <a:solidFill>
                  <a:srgbClr val="FF0000"/>
                </a:solidFill>
              </a:rPr>
              <a:t>. </a:t>
            </a:r>
            <a:endParaRPr lang="en-US" sz="28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VOEGWOORDELIJKE  BIJWOORDEN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u="sng" dirty="0"/>
              <a:t>VOEGWOORD</a:t>
            </a:r>
            <a:r>
              <a:rPr lang="cs-CZ" dirty="0"/>
              <a:t> = </a:t>
            </a:r>
            <a:r>
              <a:rPr lang="cs-CZ" dirty="0" err="1"/>
              <a:t>niet</a:t>
            </a:r>
            <a:r>
              <a:rPr lang="cs-CZ" dirty="0"/>
              <a:t> </a:t>
            </a:r>
            <a:r>
              <a:rPr lang="cs-CZ" dirty="0" err="1"/>
              <a:t>een</a:t>
            </a:r>
            <a:r>
              <a:rPr lang="cs-CZ" dirty="0"/>
              <a:t> </a:t>
            </a:r>
            <a:r>
              <a:rPr lang="cs-CZ" dirty="0" err="1"/>
              <a:t>zinsdeel</a:t>
            </a:r>
            <a:r>
              <a:rPr lang="cs-CZ" dirty="0"/>
              <a:t>; </a:t>
            </a:r>
            <a:r>
              <a:rPr lang="cs-CZ" dirty="0" err="1"/>
              <a:t>vooraf</a:t>
            </a:r>
            <a:r>
              <a:rPr lang="cs-CZ" dirty="0"/>
              <a:t> in de </a:t>
            </a:r>
            <a:r>
              <a:rPr lang="cs-CZ" dirty="0" err="1"/>
              <a:t>zin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x</a:t>
            </a:r>
          </a:p>
          <a:p>
            <a:pPr marL="0" indent="0">
              <a:buNone/>
            </a:pPr>
            <a:r>
              <a:rPr lang="cs-CZ" u="sng" dirty="0"/>
              <a:t>VOEGWOORDELIJK BIJWOORD </a:t>
            </a:r>
          </a:p>
          <a:p>
            <a:pPr marL="0" indent="0">
              <a:buNone/>
            </a:pPr>
            <a:r>
              <a:rPr lang="cs-CZ" dirty="0"/>
              <a:t>→ </a:t>
            </a:r>
            <a:r>
              <a:rPr lang="cs-CZ" dirty="0" err="1"/>
              <a:t>behoort</a:t>
            </a:r>
            <a:r>
              <a:rPr lang="cs-CZ" dirty="0"/>
              <a:t> to de </a:t>
            </a:r>
            <a:r>
              <a:rPr lang="cs-CZ" dirty="0" err="1"/>
              <a:t>zinstructuur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→ kan op de 1.zinsplaats / </a:t>
            </a:r>
            <a:r>
              <a:rPr lang="cs-CZ" dirty="0" err="1"/>
              <a:t>andere</a:t>
            </a:r>
            <a:r>
              <a:rPr lang="cs-CZ" dirty="0"/>
              <a:t> </a:t>
            </a:r>
            <a:r>
              <a:rPr lang="cs-CZ" dirty="0" err="1"/>
              <a:t>plaats</a:t>
            </a:r>
            <a:r>
              <a:rPr lang="cs-CZ" dirty="0"/>
              <a:t> </a:t>
            </a:r>
            <a:r>
              <a:rPr lang="cs-CZ" dirty="0" err="1"/>
              <a:t>staan</a:t>
            </a:r>
            <a:endParaRPr lang="cs-CZ" dirty="0"/>
          </a:p>
          <a:p>
            <a:pPr marL="0" indent="0">
              <a:buNone/>
            </a:pPr>
            <a:endParaRPr lang="cs-CZ" sz="1000" dirty="0"/>
          </a:p>
          <a:p>
            <a:r>
              <a:rPr lang="cs-CZ" b="1" i="1" dirty="0" err="1">
                <a:solidFill>
                  <a:srgbClr val="FF0000"/>
                </a:solidFill>
              </a:rPr>
              <a:t>bovendien</a:t>
            </a:r>
            <a:r>
              <a:rPr lang="cs-CZ" b="1" i="1" dirty="0">
                <a:solidFill>
                  <a:srgbClr val="FF0000"/>
                </a:solidFill>
              </a:rPr>
              <a:t>, </a:t>
            </a:r>
            <a:r>
              <a:rPr lang="cs-CZ" b="1" i="1" dirty="0" err="1">
                <a:solidFill>
                  <a:srgbClr val="FF0000"/>
                </a:solidFill>
              </a:rPr>
              <a:t>daarboven</a:t>
            </a:r>
            <a:r>
              <a:rPr lang="cs-CZ" b="1" i="1" dirty="0">
                <a:solidFill>
                  <a:srgbClr val="FF0000"/>
                </a:solidFill>
              </a:rPr>
              <a:t>                        </a:t>
            </a:r>
            <a:r>
              <a:rPr lang="cs-CZ" sz="2400" dirty="0"/>
              <a:t>(</a:t>
            </a:r>
            <a:r>
              <a:rPr lang="cs-CZ" sz="2400" dirty="0" err="1"/>
              <a:t>aaneenschakelend</a:t>
            </a:r>
            <a:r>
              <a:rPr lang="cs-CZ" sz="2400" dirty="0"/>
              <a:t>)</a:t>
            </a:r>
          </a:p>
          <a:p>
            <a:r>
              <a:rPr lang="cs-CZ" b="1" i="1" dirty="0" err="1">
                <a:solidFill>
                  <a:srgbClr val="FF0000"/>
                </a:solidFill>
              </a:rPr>
              <a:t>daareentegen</a:t>
            </a:r>
            <a:r>
              <a:rPr lang="cs-CZ" b="1" i="1" dirty="0">
                <a:solidFill>
                  <a:srgbClr val="FF0000"/>
                </a:solidFill>
              </a:rPr>
              <a:t>, </a:t>
            </a:r>
            <a:r>
              <a:rPr lang="cs-CZ" b="1" i="1" dirty="0" err="1">
                <a:solidFill>
                  <a:srgbClr val="FF0000"/>
                </a:solidFill>
              </a:rPr>
              <a:t>echter</a:t>
            </a:r>
            <a:r>
              <a:rPr lang="cs-CZ" b="1" i="1" dirty="0">
                <a:solidFill>
                  <a:srgbClr val="FF0000"/>
                </a:solidFill>
              </a:rPr>
              <a:t>, </a:t>
            </a:r>
            <a:r>
              <a:rPr lang="cs-CZ" b="1" i="1" dirty="0" err="1">
                <a:solidFill>
                  <a:srgbClr val="FF0000"/>
                </a:solidFill>
              </a:rPr>
              <a:t>desondanks</a:t>
            </a:r>
            <a:r>
              <a:rPr lang="cs-CZ" b="1" i="1" dirty="0">
                <a:solidFill>
                  <a:srgbClr val="FF0000"/>
                </a:solidFill>
              </a:rPr>
              <a:t>   </a:t>
            </a:r>
            <a:r>
              <a:rPr lang="cs-CZ" sz="2400" dirty="0"/>
              <a:t>(</a:t>
            </a:r>
            <a:r>
              <a:rPr lang="cs-CZ" sz="2400" dirty="0" err="1"/>
              <a:t>tegenstellend</a:t>
            </a:r>
            <a:r>
              <a:rPr lang="cs-CZ" sz="2400" dirty="0"/>
              <a:t>)</a:t>
            </a:r>
          </a:p>
          <a:p>
            <a:r>
              <a:rPr lang="cs-CZ" b="1" i="1" dirty="0" err="1">
                <a:solidFill>
                  <a:srgbClr val="FF0000"/>
                </a:solidFill>
              </a:rPr>
              <a:t>derhalve</a:t>
            </a:r>
            <a:r>
              <a:rPr lang="cs-CZ" b="1" i="1" dirty="0">
                <a:solidFill>
                  <a:srgbClr val="FF0000"/>
                </a:solidFill>
              </a:rPr>
              <a:t>, </a:t>
            </a:r>
            <a:r>
              <a:rPr lang="cs-CZ" b="1" i="1" dirty="0" err="1">
                <a:solidFill>
                  <a:srgbClr val="FF0000"/>
                </a:solidFill>
              </a:rPr>
              <a:t>atlhans</a:t>
            </a:r>
            <a:r>
              <a:rPr lang="cs-CZ" b="1" i="1" dirty="0">
                <a:solidFill>
                  <a:srgbClr val="FF0000"/>
                </a:solidFill>
              </a:rPr>
              <a:t>, </a:t>
            </a:r>
            <a:r>
              <a:rPr lang="cs-CZ" b="1" i="1" dirty="0" err="1">
                <a:solidFill>
                  <a:srgbClr val="FF0000"/>
                </a:solidFill>
              </a:rPr>
              <a:t>trouwens</a:t>
            </a:r>
            <a:r>
              <a:rPr lang="cs-CZ" b="1" i="1" dirty="0">
                <a:solidFill>
                  <a:srgbClr val="FF0000"/>
                </a:solidFill>
              </a:rPr>
              <a:t> 	      </a:t>
            </a:r>
            <a:r>
              <a:rPr lang="cs-CZ" sz="2400" dirty="0"/>
              <a:t>(</a:t>
            </a:r>
            <a:r>
              <a:rPr lang="cs-CZ" sz="2400" dirty="0" err="1"/>
              <a:t>gevolgaanduidend</a:t>
            </a:r>
            <a:r>
              <a:rPr lang="cs-CZ" sz="2400" dirty="0"/>
              <a:t>)</a:t>
            </a:r>
          </a:p>
          <a:p>
            <a:endParaRPr lang="cs-CZ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736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ONDERSCHIKKING - </a:t>
            </a:r>
            <a:r>
              <a:rPr lang="cs-CZ" b="1" dirty="0" err="1"/>
              <a:t>voegwoorden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onderschikkende</a:t>
            </a:r>
            <a:r>
              <a:rPr lang="cs-CZ" dirty="0"/>
              <a:t> </a:t>
            </a:r>
            <a:r>
              <a:rPr lang="cs-CZ" dirty="0" err="1"/>
              <a:t>voegewoorden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→ </a:t>
            </a:r>
            <a:r>
              <a:rPr lang="cs-CZ" u="sng" dirty="0" err="1"/>
              <a:t>grammaticaal</a:t>
            </a:r>
            <a:r>
              <a:rPr lang="cs-CZ" dirty="0"/>
              <a:t>:  </a:t>
            </a:r>
            <a:r>
              <a:rPr lang="cs-CZ" b="1" i="1" dirty="0">
                <a:solidFill>
                  <a:srgbClr val="FF0000"/>
                </a:solidFill>
              </a:rPr>
              <a:t>dat, </a:t>
            </a:r>
            <a:r>
              <a:rPr lang="cs-CZ" b="1" i="1" dirty="0" err="1">
                <a:solidFill>
                  <a:srgbClr val="FF0000"/>
                </a:solidFill>
              </a:rPr>
              <a:t>of</a:t>
            </a:r>
            <a:r>
              <a:rPr lang="cs-CZ" b="1" i="1" dirty="0">
                <a:solidFill>
                  <a:srgbClr val="FF0000"/>
                </a:solidFill>
              </a:rPr>
              <a:t>, </a:t>
            </a:r>
            <a:r>
              <a:rPr lang="cs-CZ" b="1" i="1" dirty="0" err="1">
                <a:solidFill>
                  <a:srgbClr val="FF0000"/>
                </a:solidFill>
              </a:rPr>
              <a:t>om</a:t>
            </a:r>
            <a:endParaRPr lang="cs-CZ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	</a:t>
            </a:r>
            <a:r>
              <a:rPr lang="cs-CZ" i="1" dirty="0" err="1">
                <a:solidFill>
                  <a:srgbClr val="FF0000"/>
                </a:solidFill>
              </a:rPr>
              <a:t>Het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is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vreemd</a:t>
            </a:r>
            <a:r>
              <a:rPr lang="cs-CZ" i="1" dirty="0">
                <a:solidFill>
                  <a:srgbClr val="FF0000"/>
                </a:solidFill>
              </a:rPr>
              <a:t> dat </a:t>
            </a:r>
            <a:r>
              <a:rPr lang="cs-CZ" i="1" dirty="0" err="1">
                <a:solidFill>
                  <a:srgbClr val="FF0000"/>
                </a:solidFill>
              </a:rPr>
              <a:t>hij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niet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meer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komt</a:t>
            </a:r>
            <a:r>
              <a:rPr lang="cs-CZ" i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	</a:t>
            </a:r>
            <a:r>
              <a:rPr lang="cs-CZ" i="1" dirty="0" err="1">
                <a:solidFill>
                  <a:srgbClr val="FF0000"/>
                </a:solidFill>
              </a:rPr>
              <a:t>Ik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weet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niet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of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hij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nog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wel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komt</a:t>
            </a:r>
            <a:r>
              <a:rPr lang="cs-CZ" i="1" dirty="0">
                <a:solidFill>
                  <a:srgbClr val="FF0000"/>
                </a:solidFill>
              </a:rPr>
              <a:t>.	</a:t>
            </a:r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	Er </a:t>
            </a:r>
            <a:r>
              <a:rPr lang="cs-CZ" i="1" dirty="0" err="1">
                <a:solidFill>
                  <a:srgbClr val="FF0000"/>
                </a:solidFill>
              </a:rPr>
              <a:t>is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een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vraag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of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hij</a:t>
            </a:r>
            <a:r>
              <a:rPr lang="cs-CZ" i="1" dirty="0">
                <a:solidFill>
                  <a:srgbClr val="FF0000"/>
                </a:solidFill>
              </a:rPr>
              <a:t> dat </a:t>
            </a:r>
            <a:r>
              <a:rPr lang="cs-CZ" i="1" dirty="0" err="1">
                <a:solidFill>
                  <a:srgbClr val="FF0000"/>
                </a:solidFill>
              </a:rPr>
              <a:t>zal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willen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doen</a:t>
            </a:r>
            <a:r>
              <a:rPr lang="cs-CZ" i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	</a:t>
            </a:r>
          </a:p>
          <a:p>
            <a:pPr marL="0" indent="0">
              <a:buNone/>
            </a:pPr>
            <a:r>
              <a:rPr lang="cs-CZ" dirty="0"/>
              <a:t>→ </a:t>
            </a:r>
            <a:r>
              <a:rPr lang="cs-CZ" u="sng" dirty="0" err="1"/>
              <a:t>eigen</a:t>
            </a:r>
            <a:r>
              <a:rPr lang="cs-CZ" dirty="0"/>
              <a:t> </a:t>
            </a:r>
            <a:r>
              <a:rPr lang="cs-CZ" u="sng" dirty="0" err="1"/>
              <a:t>semantiek</a:t>
            </a:r>
            <a:r>
              <a:rPr lang="cs-CZ" dirty="0"/>
              <a:t>:  </a:t>
            </a:r>
            <a:r>
              <a:rPr lang="cs-CZ" i="1" dirty="0" err="1">
                <a:solidFill>
                  <a:srgbClr val="FF0000"/>
                </a:solidFill>
              </a:rPr>
              <a:t>als</a:t>
            </a:r>
            <a:r>
              <a:rPr lang="cs-CZ" i="1" dirty="0">
                <a:solidFill>
                  <a:srgbClr val="FF0000"/>
                </a:solidFill>
              </a:rPr>
              <a:t>, </a:t>
            </a:r>
            <a:r>
              <a:rPr lang="cs-CZ" i="1" dirty="0" err="1">
                <a:solidFill>
                  <a:srgbClr val="FF0000"/>
                </a:solidFill>
              </a:rPr>
              <a:t>toen</a:t>
            </a:r>
            <a:r>
              <a:rPr lang="cs-CZ" i="1" dirty="0">
                <a:solidFill>
                  <a:srgbClr val="FF0000"/>
                </a:solidFill>
              </a:rPr>
              <a:t>, </a:t>
            </a:r>
            <a:r>
              <a:rPr lang="cs-CZ" i="1" dirty="0" err="1">
                <a:solidFill>
                  <a:srgbClr val="FF0000"/>
                </a:solidFill>
              </a:rPr>
              <a:t>waar</a:t>
            </a:r>
            <a:r>
              <a:rPr lang="cs-CZ" i="1" dirty="0">
                <a:solidFill>
                  <a:srgbClr val="FF0000"/>
                </a:solidFill>
              </a:rPr>
              <a:t>, </a:t>
            </a:r>
            <a:r>
              <a:rPr lang="cs-CZ" i="1" dirty="0" err="1">
                <a:solidFill>
                  <a:srgbClr val="FF0000"/>
                </a:solidFill>
              </a:rPr>
              <a:t>omdat</a:t>
            </a:r>
            <a:r>
              <a:rPr lang="cs-CZ" dirty="0"/>
              <a:t>…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9741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1535</TotalTime>
  <Words>1469</Words>
  <Application>Microsoft Office PowerPoint</Application>
  <PresentationFormat>Předvádění na obrazovce (4:3)</PresentationFormat>
  <Paragraphs>209</Paragraphs>
  <Slides>13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Office-thema</vt:lpstr>
      <vt:lpstr>Syntaxis I nevenschikking en onderschikking</vt:lpstr>
      <vt:lpstr>Syntactische relaties</vt:lpstr>
      <vt:lpstr>Verbinding van elementen</vt:lpstr>
      <vt:lpstr>samentrekking</vt:lpstr>
      <vt:lpstr>NEVENSCHIKKING - voegwoorden</vt:lpstr>
      <vt:lpstr>NEVENSCHIKKING</vt:lpstr>
      <vt:lpstr>REEKSVORMERS</vt:lpstr>
      <vt:lpstr>VOEGWOORDELIJKE  BIJWOORDEN</vt:lpstr>
      <vt:lpstr>ONDERSCHIKKING - voegwoorden</vt:lpstr>
      <vt:lpstr>onderschikkende voegwoorden</vt:lpstr>
      <vt:lpstr>onderschikkend x nevenschikkend</vt:lpstr>
      <vt:lpstr>Oefening – nevenschikkende voegwoorden</vt:lpstr>
      <vt:lpstr>Oefening – onderschikkende voegwoorden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Syntaxis &gt; thema‘s</dc:title>
  <dc:creator>Jan</dc:creator>
  <cp:lastModifiedBy>Rezková, Iva</cp:lastModifiedBy>
  <cp:revision>37</cp:revision>
  <dcterms:created xsi:type="dcterms:W3CDTF">2017-01-20T09:23:53Z</dcterms:created>
  <dcterms:modified xsi:type="dcterms:W3CDTF">2022-12-15T08:03:22Z</dcterms:modified>
</cp:coreProperties>
</file>