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8" r:id="rId6"/>
    <p:sldId id="266" r:id="rId7"/>
    <p:sldId id="259" r:id="rId8"/>
    <p:sldId id="261" r:id="rId9"/>
    <p:sldId id="262" r:id="rId10"/>
    <p:sldId id="263" r:id="rId11"/>
    <p:sldId id="264" r:id="rId12"/>
    <p:sldId id="265" r:id="rId13"/>
    <p:sldId id="267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A0EE5-65DA-4D8D-BCC1-96AE8DFC0EC3}" v="170" dt="2021-10-13T18:42:35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89388" autoAdjust="0"/>
  </p:normalViewPr>
  <p:slideViewPr>
    <p:cSldViewPr>
      <p:cViewPr varScale="1">
        <p:scale>
          <a:sx n="84" d="100"/>
          <a:sy n="84" d="100"/>
        </p:scale>
        <p:origin x="19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9A8A0EE5-65DA-4D8D-BCC1-96AE8DFC0EC3}"/>
    <pc:docChg chg="addSld modSld">
      <pc:chgData name="Vladimír Michalička" userId="S::michalicka@vojenskyobor.cz::24f3e4f5-1cf9-4917-89d9-6edaba728736" providerId="AD" clId="Web-{9A8A0EE5-65DA-4D8D-BCC1-96AE8DFC0EC3}" dt="2021-10-13T18:42:35.257" v="166" actId="20577"/>
      <pc:docMkLst>
        <pc:docMk/>
      </pc:docMkLst>
      <pc:sldChg chg="modSp new">
        <pc:chgData name="Vladimír Michalička" userId="S::michalicka@vojenskyobor.cz::24f3e4f5-1cf9-4917-89d9-6edaba728736" providerId="AD" clId="Web-{9A8A0EE5-65DA-4D8D-BCC1-96AE8DFC0EC3}" dt="2021-10-13T18:41:10.599" v="90" actId="20577"/>
        <pc:sldMkLst>
          <pc:docMk/>
          <pc:sldMk cId="3948160595" sldId="266"/>
        </pc:sldMkLst>
        <pc:spChg chg="mod">
          <ac:chgData name="Vladimír Michalička" userId="S::michalicka@vojenskyobor.cz::24f3e4f5-1cf9-4917-89d9-6edaba728736" providerId="AD" clId="Web-{9A8A0EE5-65DA-4D8D-BCC1-96AE8DFC0EC3}" dt="2021-10-13T18:38:54.518" v="3" actId="20577"/>
          <ac:spMkLst>
            <pc:docMk/>
            <pc:sldMk cId="3948160595" sldId="266"/>
            <ac:spMk id="2" creationId="{D87C0683-03BF-47CF-8B08-5D58E94863FE}"/>
          </ac:spMkLst>
        </pc:spChg>
        <pc:spChg chg="mod">
          <ac:chgData name="Vladimír Michalička" userId="S::michalicka@vojenskyobor.cz::24f3e4f5-1cf9-4917-89d9-6edaba728736" providerId="AD" clId="Web-{9A8A0EE5-65DA-4D8D-BCC1-96AE8DFC0EC3}" dt="2021-10-13T18:41:10.599" v="90" actId="20577"/>
          <ac:spMkLst>
            <pc:docMk/>
            <pc:sldMk cId="3948160595" sldId="266"/>
            <ac:spMk id="3" creationId="{F510B6CC-CD99-47B8-941C-7193C0E2B6A5}"/>
          </ac:spMkLst>
        </pc:spChg>
      </pc:sldChg>
      <pc:sldChg chg="modSp new">
        <pc:chgData name="Vladimír Michalička" userId="S::michalicka@vojenskyobor.cz::24f3e4f5-1cf9-4917-89d9-6edaba728736" providerId="AD" clId="Web-{9A8A0EE5-65DA-4D8D-BCC1-96AE8DFC0EC3}" dt="2021-10-13T18:42:35.257" v="166" actId="20577"/>
        <pc:sldMkLst>
          <pc:docMk/>
          <pc:sldMk cId="1378177129" sldId="267"/>
        </pc:sldMkLst>
        <pc:spChg chg="mod">
          <ac:chgData name="Vladimír Michalička" userId="S::michalicka@vojenskyobor.cz::24f3e4f5-1cf9-4917-89d9-6edaba728736" providerId="AD" clId="Web-{9A8A0EE5-65DA-4D8D-BCC1-96AE8DFC0EC3}" dt="2021-10-13T18:39:06.424" v="16" actId="20577"/>
          <ac:spMkLst>
            <pc:docMk/>
            <pc:sldMk cId="1378177129" sldId="267"/>
            <ac:spMk id="2" creationId="{F1BF5F6C-7948-425F-8067-270FBC9D87DF}"/>
          </ac:spMkLst>
        </pc:spChg>
        <pc:spChg chg="mod">
          <ac:chgData name="Vladimír Michalička" userId="S::michalicka@vojenskyobor.cz::24f3e4f5-1cf9-4917-89d9-6edaba728736" providerId="AD" clId="Web-{9A8A0EE5-65DA-4D8D-BCC1-96AE8DFC0EC3}" dt="2021-10-13T18:42:35.257" v="166" actId="20577"/>
          <ac:spMkLst>
            <pc:docMk/>
            <pc:sldMk cId="1378177129" sldId="267"/>
            <ac:spMk id="3" creationId="{902F7A36-9DA7-462C-8AB9-D7B4EC8ABA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006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6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Organizační rozkaz, STP, ZTP, IMZ, Kontrolní činnost, </a:t>
            </a:r>
            <a:r>
              <a:rPr lang="cs-CZ" dirty="0" err="1"/>
              <a:t>Výběrovka</a:t>
            </a:r>
            <a:r>
              <a:rPr lang="cs-CZ" dirty="0"/>
              <a:t>, SNJ, </a:t>
            </a:r>
            <a:r>
              <a:rPr lang="cs-CZ" baseline="0" dirty="0"/>
              <a:t>IMZ, UVZ. Řízení a organizace </a:t>
            </a:r>
            <a:r>
              <a:rPr lang="cs-CZ" baseline="0" dirty="0" err="1"/>
              <a:t>Sl</a:t>
            </a:r>
            <a:r>
              <a:rPr lang="cs-CZ" baseline="0" dirty="0"/>
              <a:t>. TV.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258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25.10.2022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!!!%20NVMO%2012_2011.pdf" TargetMode="External"/><Relationship Id="rId2" Type="http://schemas.openxmlformats.org/officeDocument/2006/relationships/hyperlink" Target="V&#353;eob%20P-35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etodika%20kontroln&#237;%20&#269;innosti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Pov&#283;&#345;en&#237;%20Prost&#283;jov.doc" TargetMode="External"/><Relationship Id="rId4" Type="http://schemas.openxmlformats.org/officeDocument/2006/relationships/hyperlink" Target="Kontroln&#237;%20list%20-%20%20Prost&#283;jov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Na&#345;&#237;zen&#237;%20PozS%20profesko.doc" TargetMode="External"/><Relationship Id="rId2" Type="http://schemas.openxmlformats.org/officeDocument/2006/relationships/hyperlink" Target="V&#253;ro&#269;n&#237;%20p&#345;ezkou&#353;en&#237;%20TV%20prac.%20VeV-VA%20Vy&#353;kovt1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ub-71-84-01-STP%20zku&#353;ebn&#237;%20&#345;&#225;dy...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tandardizace%20test&#367;%20t&#283;lesn&#233;%20v&#253;konnosti.doc" TargetMode="External"/><Relationship Id="rId2" Type="http://schemas.openxmlformats.org/officeDocument/2006/relationships/hyperlink" Target="../!!!%20NVMO%2012_201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AČR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sv-SE" dirty="0"/>
              <a:t>Kontrolní činnost v TV procesu</a:t>
            </a:r>
            <a:r>
              <a:rPr lang="cs-CZ" dirty="0"/>
              <a:t> v AČR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25.10.2022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F5F6C-7948-425F-8067-270FBC9D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>
              <a:latin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F7A36-9DA7-462C-8AB9-D7B4EC8AB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Který hlavní předpis stanovuje formát kontrolní činnosti v </a:t>
            </a:r>
            <a:r>
              <a:rPr lang="cs-CZ" dirty="0" err="1">
                <a:latin typeface="Calibri"/>
                <a:cs typeface="Calibri"/>
              </a:rPr>
              <a:t>ReMO</a:t>
            </a:r>
            <a:r>
              <a:rPr lang="cs-CZ" dirty="0">
                <a:latin typeface="Calibri"/>
                <a:cs typeface="Calibri"/>
              </a:rPr>
              <a:t>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Co je to kontrolní orgán a kdo jej pověřuje?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stěžejní dokumenty KO musí pro provedení kontroly mít?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formy kontrolní činnosti v rámci TV znáte?</a:t>
            </a: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32CB97-37A8-46EE-B7EF-3A2F93D4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17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25.10.2022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Kontrolní činnost v TV procesu</a:t>
            </a:r>
            <a:r>
              <a:rPr lang="cs-CZ" dirty="0"/>
              <a:t> v AČR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a typeface="ＭＳ Ｐゴシック" charset="-128"/>
              </a:rPr>
              <a:t>Cíl: </a:t>
            </a:r>
            <a:r>
              <a:rPr lang="cs-CZ" dirty="0">
                <a:ea typeface="ＭＳ Ｐゴシック" charset="-128"/>
              </a:rPr>
              <a:t>Teoreticky připravit studenty na druhy kontrolních činností z nadřízených stupňů</a:t>
            </a:r>
          </a:p>
          <a:p>
            <a:endParaRPr lang="cs-CZ" dirty="0">
              <a:ea typeface="ＭＳ Ｐゴシック" charset="-128"/>
            </a:endParaRPr>
          </a:p>
          <a:p>
            <a:r>
              <a:rPr lang="cs-CZ" b="1" dirty="0">
                <a:ea typeface="ＭＳ Ｐゴシック" charset="-128"/>
              </a:rPr>
              <a:t>Průběh:  </a:t>
            </a:r>
            <a:r>
              <a:rPr lang="cs-CZ" dirty="0">
                <a:ea typeface="ＭＳ Ｐゴシック" charset="-128"/>
              </a:rPr>
              <a:t>Vysvětlení  terminologie, seznámení se s předpisy, </a:t>
            </a:r>
            <a:r>
              <a:rPr lang="cs-CZ" altLang="cs-CZ" dirty="0">
                <a:ea typeface="ＭＳ Ｐゴシック" charset="-128"/>
              </a:rPr>
              <a:t>principy kontrolní činnosti ve vojenském prostředí</a:t>
            </a:r>
            <a:endParaRPr lang="cs-CZ" dirty="0">
              <a:ea typeface="ＭＳ Ｐゴシック" charset="-128"/>
            </a:endParaRPr>
          </a:p>
          <a:p>
            <a:endParaRPr lang="cs-CZ" dirty="0">
              <a:ea typeface="ＭＳ Ｐゴシック" charset="-128"/>
            </a:endParaRPr>
          </a:p>
          <a:p>
            <a:r>
              <a:rPr lang="cs-CZ" b="1" dirty="0">
                <a:ea typeface="ＭＳ Ｐゴシック" charset="-128"/>
              </a:rPr>
              <a:t>Klíčová slova: </a:t>
            </a:r>
            <a:r>
              <a:rPr lang="cs-CZ" dirty="0"/>
              <a:t>Metodická pomoc, NVMO č. 12/2011, </a:t>
            </a:r>
            <a:r>
              <a:rPr lang="cs-CZ" dirty="0" err="1"/>
              <a:t>Všeob</a:t>
            </a:r>
            <a:r>
              <a:rPr lang="cs-CZ" dirty="0"/>
              <a:t> P-35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C0683-03BF-47CF-8B08-5D58E948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se dozvíme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10B6CC-CD99-47B8-941C-7193C0E2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Základní legislativní rámce kontrol v </a:t>
            </a:r>
            <a:r>
              <a:rPr lang="cs-CZ" dirty="0" err="1">
                <a:latin typeface="Calibri"/>
                <a:cs typeface="Calibri"/>
              </a:rPr>
              <a:t>ReMO</a:t>
            </a:r>
            <a:r>
              <a:rPr lang="cs-CZ" dirty="0">
                <a:latin typeface="Calibri"/>
                <a:cs typeface="Calibri"/>
              </a:rPr>
              <a:t>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Detailní pochopení Všeob-P-35.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Kontrolní činnost v souladu s NVMO č. 12/2011.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Plánování kontrol na všech stupních.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Metodika kontroly.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8875D3-91E5-452E-89D7-9BF4EE01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16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1519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RMO č. 40/2014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err="1"/>
              <a:t>Všeob</a:t>
            </a:r>
            <a:r>
              <a:rPr lang="cs-CZ" sz="2800" dirty="0"/>
              <a:t> P-35 „</a:t>
            </a:r>
            <a:r>
              <a:rPr lang="cs-CZ" sz="2800" i="1" dirty="0"/>
              <a:t>Vnitřní kontrola a vyřizování petic a stížností v působnosti MO</a:t>
            </a:r>
            <a:r>
              <a:rPr lang="cs-CZ" sz="2800" dirty="0"/>
              <a:t>“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NVMO č. 12/2011 </a:t>
            </a:r>
            <a:r>
              <a:rPr lang="cs-CZ" sz="2800" i="1" dirty="0">
                <a:cs typeface="Calibri" pitchFamily="34" charset="0"/>
              </a:rPr>
              <a:t>„Služební tělesná výchova v rezortu Ministerstva obrany“</a:t>
            </a:r>
            <a:endParaRPr lang="cs-CZ" sz="2800" dirty="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Plán kontrol nadřízených stupňů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Plán kontrol vlastního organizačního prvku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Metodika kontroly TV procesu + Metodická pomoc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Kontrolní list a pověření ke kontrole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Vyhodnocení kontrolní činnosti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/>
          <a:lstStyle/>
          <a:p>
            <a:pPr>
              <a:defRPr/>
            </a:pPr>
            <a:r>
              <a:rPr lang="cs-CZ" dirty="0" err="1"/>
              <a:t>Všeob</a:t>
            </a:r>
            <a:r>
              <a:rPr lang="cs-CZ" dirty="0"/>
              <a:t> P-35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Komplexně řeší </a:t>
            </a:r>
            <a:r>
              <a:rPr lang="cs-CZ" u="sng" dirty="0"/>
              <a:t>veškerou</a:t>
            </a:r>
            <a:r>
              <a:rPr lang="cs-CZ" dirty="0"/>
              <a:t> kontrolní činnost</a:t>
            </a:r>
          </a:p>
          <a:p>
            <a:pPr>
              <a:defRPr/>
            </a:pPr>
            <a:r>
              <a:rPr lang="cs-CZ" sz="1800" dirty="0"/>
              <a:t>	(stanovuje cíle, zásady, organizaci a druhy kontrol)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Před vlastní kontrolou přečíst a ujasnit vlastní kontrolu s kontrolním orgánem </a:t>
            </a:r>
            <a:r>
              <a:rPr lang="cs-CZ" dirty="0">
                <a:solidFill>
                  <a:srgbClr val="FF0000"/>
                </a:solidFill>
                <a:hlinkClick r:id="rId2" action="ppaction://hlinkfile"/>
              </a:rPr>
              <a:t>Odkaz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NVMO č. 12/2011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Řeší </a:t>
            </a:r>
            <a:r>
              <a:rPr lang="cs-CZ" u="sng" dirty="0"/>
              <a:t>pouze</a:t>
            </a:r>
            <a:r>
              <a:rPr lang="cs-CZ" dirty="0"/>
              <a:t> kontrolní činnost služební tělesné výchovy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Čl. 110 – 142 + přílohy 1 – 7 </a:t>
            </a:r>
            <a:r>
              <a:rPr lang="cs-CZ" dirty="0">
                <a:solidFill>
                  <a:srgbClr val="FF0000"/>
                </a:solidFill>
                <a:hlinkClick r:id="rId3" action="ppaction://hlinkfile"/>
              </a:rPr>
              <a:t>Odkaz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plány kontrol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	Nadřízené stupně – vše z oblasti Služ. TV</a:t>
            </a:r>
          </a:p>
          <a:p>
            <a:endParaRPr lang="cs-CZ" dirty="0"/>
          </a:p>
          <a:p>
            <a:r>
              <a:rPr lang="cs-CZ" dirty="0"/>
              <a:t>2)	Vlastní organizační celek – provádění, důraz na kvalitu </a:t>
            </a:r>
            <a:r>
              <a:rPr lang="cs-CZ"/>
              <a:t>vedení výcviku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kontroly TV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Na co se připravit a co kontrolovat (Metodická pomoc, nadřízený stupeň)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3" action="ppaction://hlinkfile"/>
              </a:rPr>
              <a:t>Kontrolované oblasti </a:t>
            </a:r>
            <a:r>
              <a:rPr lang="cs-CZ" dirty="0"/>
              <a:t>(Oblast velení a řízení, Oblast organizace služební TP, Oblast VTV, Oblast logistického a materiálního zabezpečení TV procesu, Oblast kontrolní činnosti)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4" action="ppaction://hlinkfile"/>
              </a:rPr>
              <a:t>Kontrolní list </a:t>
            </a:r>
            <a:r>
              <a:rPr lang="cs-CZ" dirty="0"/>
              <a:t>a </a:t>
            </a:r>
            <a:r>
              <a:rPr lang="cs-CZ" dirty="0">
                <a:hlinkClick r:id="rId5" action="ppaction://hlinkfile"/>
              </a:rPr>
              <a:t>pověření ke kontrole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přezkoušení tělesné výkonnosti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základní skupiny testů: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/>
              <a:t>Testy základní tělesné výkonnosti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/>
              <a:t>Testy speciální výkonnosti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/>
              <a:t>Testy pohybového nadání – v AČR se neuplatňují</a:t>
            </a:r>
          </a:p>
          <a:p>
            <a:pPr marL="258763" lvl="2" indent="-258763">
              <a:buFont typeface="Wingdings" pitchFamily="2" charset="2"/>
              <a:buChar char="§"/>
            </a:pPr>
            <a:endParaRPr lang="cs-CZ" sz="3200" dirty="0"/>
          </a:p>
          <a:p>
            <a:pPr marL="1588" lvl="2">
              <a:buNone/>
            </a:pPr>
            <a:r>
              <a:rPr lang="cs-CZ" sz="3200" dirty="0"/>
              <a:t>Periodické kontroly tělesné výkonnosti</a:t>
            </a:r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>
                <a:hlinkClick r:id="rId2" action="ppaction://hlinkfile"/>
              </a:rPr>
              <a:t>Výroční přezkoušení</a:t>
            </a:r>
            <a:endParaRPr lang="cs-CZ" sz="3200" dirty="0"/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>
                <a:hlinkClick r:id="rId3" action="ppaction://hlinkfile"/>
              </a:rPr>
              <a:t>Profesní přezkoušení </a:t>
            </a:r>
            <a:r>
              <a:rPr lang="cs-CZ" sz="3200" dirty="0"/>
              <a:t>a </a:t>
            </a:r>
            <a:r>
              <a:rPr lang="cs-CZ" sz="3200" dirty="0">
                <a:hlinkClick r:id="rId4" action="ppaction://hlinkfile"/>
              </a:rPr>
              <a:t>Profesní minimum</a:t>
            </a:r>
            <a:endParaRPr lang="cs-CZ" sz="3200" dirty="0"/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/>
              <a:t>kontrolní přezkoušení VÚ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minimum, přezkoušení a výroční přezkoušení fyzické výkonnosti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3168352"/>
          </a:xfrm>
        </p:spPr>
        <p:txBody>
          <a:bodyPr/>
          <a:lstStyle/>
          <a:p>
            <a:pPr>
              <a:buAutoNum type="arabicParenR"/>
            </a:pPr>
            <a:r>
              <a:rPr lang="cs-CZ" dirty="0"/>
              <a:t>termín</a:t>
            </a:r>
          </a:p>
          <a:p>
            <a:pPr>
              <a:buAutoNum type="arabicParenR"/>
            </a:pPr>
            <a:r>
              <a:rPr lang="cs-CZ" dirty="0"/>
              <a:t>náplň</a:t>
            </a:r>
          </a:p>
          <a:p>
            <a:pPr>
              <a:buFont typeface="+mj-lt"/>
              <a:buAutoNum type="arabicParenR"/>
            </a:pPr>
            <a:r>
              <a:rPr lang="cs-CZ" dirty="0"/>
              <a:t>výjimky, zvláštnosti (</a:t>
            </a:r>
            <a:r>
              <a:rPr lang="cs-CZ" sz="1800" dirty="0"/>
              <a:t>NVMO č.12/2011 </a:t>
            </a:r>
            <a:r>
              <a:rPr lang="cs-CZ" dirty="0">
                <a:hlinkClick r:id="rId2" action="ppaction://hlinkfile"/>
              </a:rPr>
              <a:t>čl. 96-109</a:t>
            </a:r>
            <a:r>
              <a:rPr lang="cs-CZ" dirty="0"/>
              <a:t>)</a:t>
            </a:r>
          </a:p>
          <a:p>
            <a:pPr>
              <a:buAutoNum type="arabicParenR"/>
            </a:pPr>
            <a:r>
              <a:rPr lang="cs-CZ" dirty="0">
                <a:hlinkClick r:id="rId3" action="ppaction://hlinkfile"/>
              </a:rPr>
              <a:t>metodika přezkoušení</a:t>
            </a:r>
            <a:r>
              <a:rPr lang="cs-CZ" dirty="0"/>
              <a:t> výroční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594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DB7669-225E-432C-BB57-8D7BFCCE91C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462253-AF8F-4D1E-8833-AA1ADA7421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993AFD-AC46-4BB8-904A-D787B59FDE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</TotalTime>
  <Words>436</Words>
  <Application>Microsoft Macintosh PowerPoint</Application>
  <PresentationFormat>Předvádění na obrazovce (4:3)</PresentationFormat>
  <Paragraphs>80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Kontrolní činnost v TV procesu v AČR </vt:lpstr>
      <vt:lpstr>Co se dozvíme</vt:lpstr>
      <vt:lpstr>obsah</vt:lpstr>
      <vt:lpstr>legislativa</vt:lpstr>
      <vt:lpstr>plány kontrol</vt:lpstr>
      <vt:lpstr>metodika kontroly TV procesu</vt:lpstr>
      <vt:lpstr>přezkoušení tělesné výkonnosti</vt:lpstr>
      <vt:lpstr>Profesní minimum, přezkoušení a výroční přezkoušení fyzické výkonnosti</vt:lpstr>
      <vt:lpstr>Kontrolní otázky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Jan Maleček</cp:lastModifiedBy>
  <cp:revision>75</cp:revision>
  <dcterms:modified xsi:type="dcterms:W3CDTF">2022-10-25T11:42:19Z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