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</a:rPr>
              <a:t>Click to edit the title text format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Click to edit the outline text format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Second Outline Level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Third Outline Level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Fourth Outline Level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Fifth Outline Level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Sixth Outline Level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Seventh Outline Level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400" spc="-1" strike="noStrike">
                <a:latin typeface="Times New Roman"/>
              </a:rPr>
              <a:t>&lt;date/time&gt;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cs-CZ" sz="1400" spc="-1" strike="noStrike">
                <a:latin typeface="Times New Roman"/>
              </a:rPr>
              <a:t>&lt;footer&gt;</a:t>
            </a:r>
            <a:endParaRPr b="0" lang="cs-CZ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6A61A384-FF79-4A38-A202-31776915CBD8}" type="slidenum">
              <a:rPr b="0" lang="cs-CZ" sz="1400" spc="-1" strike="noStrike">
                <a:latin typeface="Times New Roman"/>
              </a:rPr>
              <a:t>&lt;number&gt;</a:t>
            </a:fld>
            <a:endParaRPr b="0" lang="cs-CZ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</a:rPr>
              <a:t>Click to edit the title text format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Click to edit the outline text format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Second Outline Level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Third Outline Level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Fourth Outline Level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Fifth Outline Level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Sixth Outline Level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Seventh Outline Level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4400" spc="-1" strike="noStrike">
                <a:latin typeface="Arial"/>
                <a:ea typeface="Droid Sans Fallback"/>
              </a:rPr>
              <a:t>Idealizované kognitivní modely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5400" spc="-1" strike="noStrike">
                <a:latin typeface="Arial"/>
                <a:ea typeface="Droid Sans Fallback"/>
              </a:rPr>
              <a:t>Zdroje prototypových jevů</a:t>
            </a:r>
            <a:endParaRPr b="0" lang="cs-CZ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</a:rPr>
              <a:t>E. Sweetserová a model lži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3200" spc="-1" strike="noStrike">
                <a:latin typeface="Arial"/>
              </a:rPr>
              <a:t>Maxima ochoty pomoci</a:t>
            </a:r>
            <a:endParaRPr b="0" lang="cs-CZ" sz="3200" spc="-1" strike="noStrike">
              <a:latin typeface="Arial"/>
            </a:endParaRPr>
          </a:p>
          <a:p>
            <a:pPr algn="ctr"/>
            <a:r>
              <a:rPr b="1" lang="cs-CZ" sz="3200" spc="-1" strike="noStrike">
                <a:latin typeface="Arial"/>
              </a:rPr>
              <a:t>IKM běžné koordinace</a:t>
            </a:r>
            <a:endParaRPr b="0" lang="cs-CZ" sz="3200" spc="-1" strike="noStrike">
              <a:latin typeface="Arial"/>
            </a:endParaRPr>
          </a:p>
          <a:p>
            <a:pPr algn="ctr"/>
            <a:r>
              <a:rPr b="1" lang="cs-CZ" sz="3200" spc="-1" strike="noStrike">
                <a:latin typeface="Arial"/>
              </a:rPr>
              <a:t>IKM oprávněné víry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4400" spc="-1" strike="noStrike">
                <a:latin typeface="Arial"/>
              </a:rPr>
              <a:t>IKM běžné koordinace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2: Když někdo někomu něco řekne, chce tím pomoci jenom tehdy, pokud tomu věří 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3: Lidé chtějí podvádět jen tehdy, když nechtějí pomáhat 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</a:rPr>
              <a:t>IKM oprávněné víry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504000" y="165600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4: Lidé něčemu věří, jen pokud k tomu mají důvod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5: To, čemu lidé věří z dostatečných důvodů je pravda. 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4400" spc="-1" strike="noStrike">
                <a:latin typeface="Arial"/>
              </a:rPr>
              <a:t>Svazkové modely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3200" spc="-1" strike="noStrike">
                <a:latin typeface="Arial"/>
              </a:rPr>
              <a:t>- několik kognitivních modelů se může spojit a vytvořit složitý svazek, který je psychologicky základnější, než jednotlivé modely. Tomu říkáme svazkové modely.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</a:rPr>
              <a:t>Model MATKA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3200" spc="-1" strike="noStrike">
                <a:latin typeface="Arial"/>
                <a:ea typeface="Droid Sans Fallback"/>
              </a:rPr>
              <a:t>Klasická teorie: jednoduché jasné, nezbytné a postačující podmínky, možné aplikovat na všechny případy. </a:t>
            </a:r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  <a:p>
            <a:pPr algn="ctr"/>
            <a:r>
              <a:rPr b="0" lang="cs-CZ" sz="3200" spc="-1" strike="noStrike">
                <a:latin typeface="Arial"/>
                <a:ea typeface="Droid Sans Fallback"/>
              </a:rPr>
              <a:t>Např: žena, která porodila dítě.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4400" spc="-1" strike="noStrike">
                <a:latin typeface="Arial"/>
              </a:rPr>
              <a:t>Dílčí modely: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0000"/>
          </a:bodyPr>
          <a:p>
            <a:endParaRPr b="0" lang="cs-CZ" sz="3200" spc="-1" strike="noStrike">
              <a:latin typeface="Arial"/>
            </a:endParaRPr>
          </a:p>
          <a:p>
            <a:r>
              <a:rPr b="1" lang="cs-CZ" sz="3200" spc="-1" strike="noStrike">
                <a:latin typeface="Arial"/>
              </a:rPr>
              <a:t>Model zrození: </a:t>
            </a:r>
            <a:r>
              <a:rPr b="0" lang="cs-CZ" sz="3200" spc="-1" strike="noStrike">
                <a:latin typeface="Arial"/>
              </a:rPr>
              <a:t>Osoba, která porodila dítě je </a:t>
            </a:r>
            <a:r>
              <a:rPr b="0" i="1" lang="cs-CZ" sz="3200" spc="-1" strike="noStrike">
                <a:latin typeface="Arial"/>
              </a:rPr>
              <a:t>matka</a:t>
            </a:r>
            <a:r>
              <a:rPr b="0" lang="cs-CZ" sz="3200" spc="-1" strike="noStrike">
                <a:latin typeface="Arial"/>
              </a:rPr>
              <a:t>.</a:t>
            </a:r>
            <a:endParaRPr b="0" lang="cs-CZ" sz="3200" spc="-1" strike="noStrike">
              <a:latin typeface="Arial"/>
            </a:endParaRPr>
          </a:p>
          <a:p>
            <a:r>
              <a:rPr b="1" lang="cs-CZ" sz="3200" spc="-1" strike="noStrike">
                <a:latin typeface="Arial"/>
              </a:rPr>
              <a:t>Genetický model:</a:t>
            </a:r>
            <a:r>
              <a:rPr b="0" lang="cs-CZ" sz="3200" spc="-1" strike="noStrike">
                <a:latin typeface="Arial"/>
              </a:rPr>
              <a:t> Žena, která poskytne genetický materiál je </a:t>
            </a:r>
            <a:r>
              <a:rPr b="0" i="1" lang="cs-CZ" sz="3200" spc="-1" strike="noStrike">
                <a:latin typeface="Arial"/>
              </a:rPr>
              <a:t>matka</a:t>
            </a:r>
            <a:r>
              <a:rPr b="0" lang="cs-CZ" sz="3200" spc="-1" strike="noStrike">
                <a:latin typeface="Arial"/>
              </a:rPr>
              <a:t>.</a:t>
            </a:r>
            <a:endParaRPr b="0" lang="cs-CZ" sz="3200" spc="-1" strike="noStrike">
              <a:latin typeface="Arial"/>
            </a:endParaRPr>
          </a:p>
          <a:p>
            <a:r>
              <a:rPr b="1" lang="cs-CZ" sz="3200" spc="-1" strike="noStrike">
                <a:latin typeface="Arial"/>
              </a:rPr>
              <a:t>Model výchovy: </a:t>
            </a:r>
            <a:r>
              <a:rPr b="0" lang="cs-CZ" sz="3200" spc="-1" strike="noStrike">
                <a:latin typeface="Arial"/>
              </a:rPr>
              <a:t>Dospělá žena, která se stará o dítě a vychovává je je </a:t>
            </a:r>
            <a:r>
              <a:rPr b="0" i="1" lang="cs-CZ" sz="3200" spc="-1" strike="noStrike">
                <a:latin typeface="Arial"/>
              </a:rPr>
              <a:t>matka</a:t>
            </a:r>
            <a:r>
              <a:rPr b="0" lang="cs-CZ" sz="3200" spc="-1" strike="noStrike">
                <a:latin typeface="Arial"/>
              </a:rPr>
              <a:t>.</a:t>
            </a:r>
            <a:endParaRPr b="0" lang="cs-CZ" sz="3200" spc="-1" strike="noStrike">
              <a:latin typeface="Arial"/>
            </a:endParaRPr>
          </a:p>
          <a:p>
            <a:r>
              <a:rPr b="1" lang="cs-CZ" sz="3200" spc="-1" strike="noStrike">
                <a:latin typeface="Arial"/>
              </a:rPr>
              <a:t>Model manželství: </a:t>
            </a:r>
            <a:r>
              <a:rPr b="0" lang="cs-CZ" sz="3200" spc="-1" strike="noStrike">
                <a:latin typeface="Arial"/>
              </a:rPr>
              <a:t>Manželka otce dítěte je </a:t>
            </a:r>
            <a:r>
              <a:rPr b="0" i="1" lang="cs-CZ" sz="3200" spc="-1" strike="noStrike">
                <a:latin typeface="Arial"/>
              </a:rPr>
              <a:t>matkou </a:t>
            </a:r>
            <a:r>
              <a:rPr b="0" lang="cs-CZ" sz="3200" spc="-1" strike="noStrike">
                <a:latin typeface="Arial"/>
              </a:rPr>
              <a:t>tohoto dítěte.</a:t>
            </a:r>
            <a:endParaRPr b="0" lang="cs-CZ" sz="3200" spc="-1" strike="noStrike">
              <a:latin typeface="Arial"/>
            </a:endParaRPr>
          </a:p>
          <a:p>
            <a:r>
              <a:rPr b="1" lang="cs-CZ" sz="3200" spc="-1" strike="noStrike">
                <a:latin typeface="Arial"/>
              </a:rPr>
              <a:t>Genealogický model: </a:t>
            </a:r>
            <a:r>
              <a:rPr b="0" lang="cs-CZ" sz="3200" spc="-1" strike="noStrike">
                <a:latin typeface="Arial"/>
              </a:rPr>
              <a:t>Nejbližší ženský předek je </a:t>
            </a:r>
            <a:r>
              <a:rPr b="0" i="1" lang="cs-CZ" sz="3200" spc="-1" strike="noStrike">
                <a:latin typeface="Arial"/>
              </a:rPr>
              <a:t>matka</a:t>
            </a:r>
            <a:r>
              <a:rPr b="0" lang="cs-CZ" sz="3200" spc="-1" strike="noStrike">
                <a:latin typeface="Arial"/>
              </a:rPr>
              <a:t>.</a:t>
            </a:r>
            <a:endParaRPr b="0" lang="cs-CZ" sz="3200" spc="-1" strike="noStrike">
              <a:latin typeface="Arial"/>
            </a:endParaRPr>
          </a:p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3600" spc="-1" strike="noStrike">
                <a:latin typeface="Arial"/>
                <a:ea typeface="Droid Sans Fallback"/>
              </a:rPr>
              <a:t>Obsah našeho myšlení se uspořádává prostřednictvím struktur nazývaných </a:t>
            </a:r>
            <a:endParaRPr b="0" lang="cs-CZ" sz="3600" spc="-1" strike="noStrike">
              <a:latin typeface="Arial"/>
            </a:endParaRPr>
          </a:p>
          <a:p>
            <a:pPr algn="ctr"/>
            <a:endParaRPr b="0" lang="cs-CZ" sz="3600" spc="-1" strike="noStrike">
              <a:latin typeface="Arial"/>
            </a:endParaRPr>
          </a:p>
          <a:p>
            <a:pPr algn="ctr"/>
            <a:r>
              <a:rPr b="1" i="1" lang="cs-CZ" sz="3600" spc="-1" strike="noStrike">
                <a:latin typeface="Arial"/>
                <a:ea typeface="Droid Sans Fallback"/>
              </a:rPr>
              <a:t>idealizované kognitivní modely</a:t>
            </a:r>
            <a:r>
              <a:rPr b="0" i="1" lang="cs-CZ" sz="3600" spc="-1" strike="noStrike">
                <a:latin typeface="Arial"/>
                <a:ea typeface="Droid Sans Fallback"/>
              </a:rPr>
              <a:t> </a:t>
            </a:r>
            <a:r>
              <a:rPr b="0" lang="cs-CZ" sz="3600" spc="-1" strike="noStrike">
                <a:latin typeface="Arial"/>
                <a:ea typeface="Droid Sans Fallback"/>
              </a:rPr>
              <a:t>neboli IKM </a:t>
            </a:r>
            <a:endParaRPr b="0" lang="cs-CZ" sz="3600" spc="-1" strike="noStrike">
              <a:latin typeface="Arial"/>
            </a:endParaRPr>
          </a:p>
          <a:p>
            <a:pPr algn="ctr"/>
            <a:endParaRPr b="0" lang="cs-CZ" sz="3600" spc="-1" strike="noStrike">
              <a:latin typeface="Arial"/>
            </a:endParaRPr>
          </a:p>
          <a:p>
            <a:pPr algn="ctr"/>
            <a:r>
              <a:rPr b="0" lang="cs-CZ" sz="3600" spc="-1" strike="noStrike">
                <a:latin typeface="Arial"/>
                <a:ea typeface="Droid Sans Fallback"/>
              </a:rPr>
              <a:t>prototypové jevy jsou produktem tohoto uspořádávání.</a:t>
            </a:r>
            <a:endParaRPr b="0" lang="cs-CZ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3200" spc="-1" strike="noStrike">
                <a:latin typeface="Arial"/>
              </a:rPr>
              <a:t>Každý IKM je složitým, strukturovaným celkem, gestaltem, který používá čtyři strukturní principy:</a:t>
            </a:r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lang="cs-CZ" sz="4400" spc="-1" strike="noStrike">
                <a:latin typeface="Arial"/>
              </a:rPr>
              <a:t>Strukturní principy IKM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  <a:p>
            <a:pPr algn="ctr"/>
            <a:r>
              <a:rPr b="0" lang="cs-CZ" sz="4400" spc="-1" strike="noStrike">
                <a:latin typeface="Arial"/>
              </a:rPr>
              <a:t>1/ Propoziční struktura </a:t>
            </a:r>
            <a:endParaRPr b="0" lang="cs-CZ" sz="4400" spc="-1" strike="noStrike">
              <a:latin typeface="Arial"/>
            </a:endParaRPr>
          </a:p>
          <a:p>
            <a:pPr algn="ctr"/>
            <a:r>
              <a:rPr b="0" lang="cs-CZ" sz="4400" spc="-1" strike="noStrike">
                <a:latin typeface="Arial"/>
              </a:rPr>
              <a:t>2/ Obrazově schematická struktura </a:t>
            </a:r>
            <a:endParaRPr b="0" lang="cs-CZ" sz="4400" spc="-1" strike="noStrike">
              <a:latin typeface="Arial"/>
            </a:endParaRPr>
          </a:p>
          <a:p>
            <a:pPr algn="ctr"/>
            <a:r>
              <a:rPr b="0" lang="cs-CZ" sz="4400" spc="-1" strike="noStrike">
                <a:latin typeface="Arial"/>
              </a:rPr>
              <a:t>3/ Metaforické vazby </a:t>
            </a:r>
            <a:endParaRPr b="0" lang="cs-CZ" sz="4400" spc="-1" strike="noStrike">
              <a:latin typeface="Arial"/>
            </a:endParaRPr>
          </a:p>
          <a:p>
            <a:pPr algn="ctr"/>
            <a:r>
              <a:rPr b="0" lang="cs-CZ" sz="4400" spc="-1" strike="noStrike">
                <a:latin typeface="Arial"/>
              </a:rPr>
              <a:t>4/ Metonymické vazby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</a:rPr>
              <a:t>Příklady: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1000"/>
          </a:bodyPr>
          <a:p>
            <a:r>
              <a:rPr b="0" lang="cs-CZ" sz="3200" spc="-1" strike="noStrike">
                <a:latin typeface="Arial"/>
              </a:rPr>
              <a:t>příklad slova Tuesday – úterý: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lze jej definovat pouze vzhledem k </a:t>
            </a:r>
            <a:r>
              <a:rPr b="1" lang="cs-CZ" sz="3200" spc="-1" strike="noStrike">
                <a:latin typeface="Arial"/>
              </a:rPr>
              <a:t>idealizovanému modelu, který zahrnuje</a:t>
            </a:r>
            <a:r>
              <a:rPr b="0" lang="cs-CZ" sz="3200" spc="-1" strike="noStrike">
                <a:latin typeface="Arial"/>
              </a:rPr>
              <a:t>: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a) cyklus, vymezený pohybem slunce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b) větší sedmidenní kalendářní cyklus – týden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V tomto idealizovaném modelu má týden 7 částí, zvaných </a:t>
            </a:r>
            <a:r>
              <a:rPr b="0" i="1" lang="cs-CZ" sz="3200" spc="-1" strike="noStrike">
                <a:latin typeface="Arial"/>
              </a:rPr>
              <a:t>dny</a:t>
            </a:r>
            <a:r>
              <a:rPr b="0" lang="cs-CZ" sz="3200" spc="-1" strike="noStrike">
                <a:latin typeface="Arial"/>
              </a:rPr>
              <a:t> lineárně po sobě, kde třetí (v CZ druhá) část se nazývá Tuesday (úterý).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 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504000" y="301320"/>
            <a:ext cx="9071280" cy="126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/>
          <a:p>
            <a:pPr algn="ctr">
              <a:lnSpc>
                <a:spcPct val="100000"/>
              </a:lnSpc>
            </a:pPr>
            <a:r>
              <a:rPr b="0" lang="cs-CZ" sz="1800" spc="-1" strike="noStrike">
                <a:latin typeface="Arial"/>
              </a:rPr>
              <a:t>Balinese weeks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504000" y="1284480"/>
            <a:ext cx="9071280" cy="528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/>
          <a:p>
            <a:endParaRPr b="0" lang="cs-CZ" sz="18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Dasawara</a:t>
            </a:r>
            <a:r>
              <a:rPr b="0" lang="cs-CZ" sz="1600" spc="-1" strike="noStrike">
                <a:latin typeface="Arial"/>
              </a:rPr>
              <a:t> (ten day week) are Sri, Pati, Raja, Manuh, Duka, Manusa, Raksasa, Suka, Dewa, and Pandita.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Sangawara </a:t>
            </a:r>
            <a:r>
              <a:rPr b="0" lang="cs-CZ" sz="1600" spc="-1" strike="noStrike">
                <a:latin typeface="Arial"/>
              </a:rPr>
              <a:t>(nine day week) are Dangu, Jangur, Gigis, Nohan, Ogan, Erangan, Urungan, Tulus, Dadi.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Asatawara (</a:t>
            </a:r>
            <a:r>
              <a:rPr b="0" lang="cs-CZ" sz="1600" spc="-1" strike="noStrike">
                <a:latin typeface="Arial"/>
              </a:rPr>
              <a:t>eight day week) are Sri, Indra, Guru, Yama, Ludra, Brahma, Kala, Uma.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Saptawara </a:t>
            </a:r>
            <a:r>
              <a:rPr b="0" lang="cs-CZ" sz="1600" spc="-1" strike="noStrike">
                <a:latin typeface="Arial"/>
              </a:rPr>
              <a:t>(seven day week) are Redite, Soma, Anggara, Buda (Boda), Wraspati, Sukra, Saniscara.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Sadwara </a:t>
            </a:r>
            <a:r>
              <a:rPr b="0" lang="cs-CZ" sz="1600" spc="-1" strike="noStrike">
                <a:latin typeface="Arial"/>
              </a:rPr>
              <a:t>(six day week) are Tungleh, Aryang (Ariang), Urukung, Paniron, Was, Maulu.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Pancawara </a:t>
            </a:r>
            <a:r>
              <a:rPr b="0" lang="cs-CZ" sz="1600" spc="-1" strike="noStrike">
                <a:latin typeface="Arial"/>
              </a:rPr>
              <a:t>(five day week) are Paing, Pon, Wage, Keliwon (Klion), Umanis.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Caturwara</a:t>
            </a:r>
            <a:r>
              <a:rPr b="0" lang="cs-CZ" sz="1600" spc="-1" strike="noStrike">
                <a:latin typeface="Arial"/>
              </a:rPr>
              <a:t> (four day week) are Sri, Laba, Jaya, Menala.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Triwara </a:t>
            </a:r>
            <a:r>
              <a:rPr b="0" lang="cs-CZ" sz="1600" spc="-1" strike="noStrike">
                <a:latin typeface="Arial"/>
              </a:rPr>
              <a:t>(three day week) are Pasah, Beteng, and Kajeng.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Dwiwara</a:t>
            </a:r>
            <a:r>
              <a:rPr b="0" lang="cs-CZ" sz="1600" spc="-1" strike="noStrike">
                <a:latin typeface="Arial"/>
              </a:rPr>
              <a:t> (two day week) are Menga, Pept.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  <a:p>
            <a:r>
              <a:rPr b="1" lang="cs-CZ" sz="1600" spc="-1" strike="noStrike">
                <a:latin typeface="Arial"/>
              </a:rPr>
              <a:t>Ekawara </a:t>
            </a:r>
            <a:r>
              <a:rPr b="0" lang="cs-CZ" sz="1600" spc="-1" strike="noStrike">
                <a:latin typeface="Arial"/>
              </a:rPr>
              <a:t>(one day week) is Luang.</a:t>
            </a:r>
            <a:endParaRPr b="0" lang="cs-CZ" sz="1600" spc="-1" strike="noStrike">
              <a:latin typeface="Arial"/>
            </a:endParaRPr>
          </a:p>
          <a:p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</a:rPr>
              <a:t>Jednoduché prototypové jevy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69000"/>
          </a:bodyPr>
          <a:p>
            <a:r>
              <a:rPr b="1" lang="cs-CZ" sz="3200" spc="-1" strike="noStrike">
                <a:latin typeface="Arial"/>
              </a:rPr>
              <a:t>Fillmore a pojem starý mládenec (bachelor):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  <a:ea typeface="Droid Sans Fallback"/>
              </a:rPr>
              <a:t>SM může být definován jako svobodný dospělý muž.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  <a:ea typeface="Droid Sans Fallback"/>
              </a:rPr>
              <a:t>Ale tento pojem může být použit ke kategorizaci pouze v kontextu lidské společnosti, kde platí určitá pravidla a vhodný věk pro vstup do manželství.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  <a:ea typeface="Droid Sans Fallback"/>
              </a:rPr>
              <a:t>S-M je tedy definován vzhledem i IKM, který obsahuje lidskou společnost s většinou monogamním manželstvím a typickým věkem na ženění. 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504000" y="30132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4400" spc="-1" strike="noStrike">
                <a:latin typeface="Arial"/>
                <a:ea typeface="Droid Sans Fallback"/>
              </a:rPr>
              <a:t>Prototypové jevy, spojené se S-M podle teorie IKM 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1000"/>
          </a:bodyPr>
          <a:p>
            <a:r>
              <a:rPr b="0" lang="cs-CZ" sz="3200" spc="-1" strike="noStrike">
                <a:latin typeface="Arial"/>
              </a:rPr>
              <a:t>Určitý IKM se může shodovat s chápáním světa určitého člověka stupňovitě od přesně po mizerně.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Pokud IKM který definuje SM přesně odpovídá situaci a osoba, o níž prohlásíme, že je S-M, je svobodný dospělý muž, pak můžeme dotyčného zařadit přesně do kategorie S-M.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S-M není odstupňovaná kategorie s neostrými hranicemi. Je buď – anebo vzhledem k IKM. </a:t>
            </a:r>
            <a:endParaRPr b="0" lang="cs-CZ" sz="3200" spc="-1" strike="noStrike">
              <a:latin typeface="Arial"/>
            </a:endParaRPr>
          </a:p>
          <a:p>
            <a:r>
              <a:rPr b="0" lang="cs-CZ" sz="3200" spc="-1" strike="noStrike">
                <a:latin typeface="Arial"/>
              </a:rPr>
              <a:t>Daný IKM taky charakterizuje reprezentativní S-M. </a:t>
            </a:r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04000" y="301320"/>
            <a:ext cx="9071280" cy="5851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cs-CZ" sz="3200" spc="-1" strike="noStrike">
                <a:latin typeface="Arial"/>
                <a:ea typeface="Droid Sans Fallback"/>
              </a:rPr>
              <a:t>Přitom kognitivně porovnáváme dva IKM – model S-M a model, odpovídající papežovi/faráři a musíme si přitom všímat co mají tyto modely společného a v čem neodpovídají přesně. </a:t>
            </a:r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  <a:p>
            <a:pPr algn="ctr"/>
            <a:r>
              <a:rPr b="0" lang="cs-CZ" sz="3200" spc="-1" strike="noStrike">
                <a:latin typeface="Arial"/>
                <a:ea typeface="Droid Sans Fallback"/>
              </a:rPr>
              <a:t>Lakoff: čím větší neshoda mezi podmínkami, určujícími IKM a našimi vědomostmi o určité osobě, tím hůře lze daný pojem použít. </a:t>
            </a:r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  <a:p>
            <a:pPr algn="ctr"/>
            <a:r>
              <a:rPr b="0" lang="cs-CZ" sz="3200" spc="-1" strike="noStrike">
                <a:latin typeface="Arial"/>
                <a:ea typeface="Droid Sans Fallback"/>
              </a:rPr>
              <a:t>Výsledkem je odstupňování, což je jednoduchý příklad prototypového jevu.</a:t>
            </a:r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LibreOffice/6.1.2.1$MacOSX_X86_64 LibreOffice_project/65905a128db06ba48db947242809d14d3f9a93fe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2014-12-09T09:56:30Z</dcterms:created>
  <dc:creator>David Doubek</dc:creator>
  <dc:description/>
  <dc:language>cs-CZ</dc:language>
  <cp:lastModifiedBy/>
  <dcterms:modified xsi:type="dcterms:W3CDTF">2016-11-15T09:58:19Z</dcterms:modified>
  <cp:revision>40</cp:revision>
  <dc:subject/>
  <dc:title/>
</cp:coreProperties>
</file>