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handoutMasterIdLst>
    <p:handoutMasterId r:id="rId48"/>
  </p:handoutMasterIdLst>
  <p:sldIdLst>
    <p:sldId id="258" r:id="rId2"/>
    <p:sldId id="405" r:id="rId3"/>
    <p:sldId id="406" r:id="rId4"/>
    <p:sldId id="407" r:id="rId5"/>
    <p:sldId id="332" r:id="rId6"/>
    <p:sldId id="335" r:id="rId7"/>
    <p:sldId id="327" r:id="rId8"/>
    <p:sldId id="261" r:id="rId9"/>
    <p:sldId id="262" r:id="rId10"/>
    <p:sldId id="438" r:id="rId11"/>
    <p:sldId id="393" r:id="rId12"/>
    <p:sldId id="394" r:id="rId13"/>
    <p:sldId id="399" r:id="rId14"/>
    <p:sldId id="371" r:id="rId15"/>
    <p:sldId id="375" r:id="rId16"/>
    <p:sldId id="377" r:id="rId17"/>
    <p:sldId id="376" r:id="rId18"/>
    <p:sldId id="409" r:id="rId19"/>
    <p:sldId id="415" r:id="rId20"/>
    <p:sldId id="400" r:id="rId21"/>
    <p:sldId id="401" r:id="rId22"/>
    <p:sldId id="426" r:id="rId23"/>
    <p:sldId id="410" r:id="rId24"/>
    <p:sldId id="427" r:id="rId25"/>
    <p:sldId id="422" r:id="rId26"/>
    <p:sldId id="424" r:id="rId27"/>
    <p:sldId id="432" r:id="rId28"/>
    <p:sldId id="429" r:id="rId29"/>
    <p:sldId id="430" r:id="rId30"/>
    <p:sldId id="412" r:id="rId31"/>
    <p:sldId id="433" r:id="rId32"/>
    <p:sldId id="434" r:id="rId33"/>
    <p:sldId id="435" r:id="rId34"/>
    <p:sldId id="413" r:id="rId35"/>
    <p:sldId id="437" r:id="rId36"/>
    <p:sldId id="384" r:id="rId37"/>
    <p:sldId id="402" r:id="rId38"/>
    <p:sldId id="403" r:id="rId39"/>
    <p:sldId id="404" r:id="rId40"/>
    <p:sldId id="395" r:id="rId41"/>
    <p:sldId id="336" r:id="rId42"/>
    <p:sldId id="337" r:id="rId43"/>
    <p:sldId id="398" r:id="rId44"/>
    <p:sldId id="428" r:id="rId45"/>
    <p:sldId id="329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5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316" autoAdjust="0"/>
  </p:normalViewPr>
  <p:slideViewPr>
    <p:cSldViewPr snapToGrid="0">
      <p:cViewPr varScale="1">
        <p:scale>
          <a:sx n="62" d="100"/>
          <a:sy n="62" d="100"/>
        </p:scale>
        <p:origin x="10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95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8C0BFE-339B-4367-B455-8294A5E69A9B}" type="doc">
      <dgm:prSet loTypeId="urn:microsoft.com/office/officeart/2005/8/layout/hierarchy4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11A0F7FC-9FDD-4339-B6D3-A6D6ADFF9149}">
      <dgm:prSet/>
      <dgm:spPr/>
      <dgm:t>
        <a:bodyPr/>
        <a:lstStyle/>
        <a:p>
          <a:r>
            <a:rPr lang="cs-CZ" b="0" i="0"/>
            <a:t>Eukarya – kingdom OPISTHOKONTA</a:t>
          </a:r>
          <a:endParaRPr lang="cs-CZ"/>
        </a:p>
      </dgm:t>
    </dgm:pt>
    <dgm:pt modelId="{97BCE177-1D8A-4D51-874A-E320B961CFE8}" type="parTrans" cxnId="{23669F44-BC50-4AD7-962A-F761B23B9C49}">
      <dgm:prSet/>
      <dgm:spPr/>
      <dgm:t>
        <a:bodyPr/>
        <a:lstStyle/>
        <a:p>
          <a:endParaRPr lang="cs-CZ"/>
        </a:p>
      </dgm:t>
    </dgm:pt>
    <dgm:pt modelId="{09C0E85E-3A8A-4435-A17A-BA6798ED341F}" type="sibTrans" cxnId="{23669F44-BC50-4AD7-962A-F761B23B9C49}">
      <dgm:prSet/>
      <dgm:spPr/>
      <dgm:t>
        <a:bodyPr/>
        <a:lstStyle/>
        <a:p>
          <a:endParaRPr lang="cs-CZ"/>
        </a:p>
      </dgm:t>
    </dgm:pt>
    <dgm:pt modelId="{959CD32D-C8AC-46FE-9C8C-629A035A9ED9}">
      <dgm:prSet/>
      <dgm:spPr/>
      <dgm:t>
        <a:bodyPr/>
        <a:lstStyle/>
        <a:p>
          <a:r>
            <a:rPr lang="cs-CZ" b="0" i="0" dirty="0" err="1"/>
            <a:t>division</a:t>
          </a:r>
          <a:r>
            <a:rPr lang="cs-CZ" b="0" i="0" dirty="0"/>
            <a:t> ZYGOMYCOTA</a:t>
          </a:r>
          <a:endParaRPr lang="cs-CZ" dirty="0"/>
        </a:p>
      </dgm:t>
    </dgm:pt>
    <dgm:pt modelId="{F2540EEF-0A70-4E6D-88D9-AD81C988E318}" type="parTrans" cxnId="{6AB81E38-A9FC-49FA-BDBF-0A0A05D7778C}">
      <dgm:prSet/>
      <dgm:spPr/>
      <dgm:t>
        <a:bodyPr/>
        <a:lstStyle/>
        <a:p>
          <a:endParaRPr lang="cs-CZ"/>
        </a:p>
      </dgm:t>
    </dgm:pt>
    <dgm:pt modelId="{4D593EEF-BDCF-4787-BF47-D864A713BC94}" type="sibTrans" cxnId="{6AB81E38-A9FC-49FA-BDBF-0A0A05D7778C}">
      <dgm:prSet/>
      <dgm:spPr/>
      <dgm:t>
        <a:bodyPr/>
        <a:lstStyle/>
        <a:p>
          <a:endParaRPr lang="cs-CZ"/>
        </a:p>
      </dgm:t>
    </dgm:pt>
    <dgm:pt modelId="{1B19D531-5AE9-4B58-BB3C-955C9F93E51C}">
      <dgm:prSet/>
      <dgm:spPr/>
      <dgm:t>
        <a:bodyPr/>
        <a:lstStyle/>
        <a:p>
          <a:r>
            <a:rPr lang="cs-CZ" b="0" i="0" dirty="0" err="1"/>
            <a:t>subkingdom</a:t>
          </a:r>
          <a:r>
            <a:rPr lang="cs-CZ" b="0" i="0" dirty="0"/>
            <a:t> EUMYCOTA</a:t>
          </a:r>
          <a:endParaRPr lang="cs-CZ" dirty="0"/>
        </a:p>
      </dgm:t>
    </dgm:pt>
    <dgm:pt modelId="{7DF6B17D-2362-4338-8BDA-0CDBB3734A1F}" type="parTrans" cxnId="{AFA64FBB-E261-4F98-8966-7D3DFD2F30F2}">
      <dgm:prSet/>
      <dgm:spPr/>
      <dgm:t>
        <a:bodyPr/>
        <a:lstStyle/>
        <a:p>
          <a:endParaRPr lang="cs-CZ"/>
        </a:p>
      </dgm:t>
    </dgm:pt>
    <dgm:pt modelId="{8ACCFA35-F711-4DE5-B466-408EA7F43FD4}" type="sibTrans" cxnId="{AFA64FBB-E261-4F98-8966-7D3DFD2F30F2}">
      <dgm:prSet/>
      <dgm:spPr/>
      <dgm:t>
        <a:bodyPr/>
        <a:lstStyle/>
        <a:p>
          <a:endParaRPr lang="cs-CZ"/>
        </a:p>
      </dgm:t>
    </dgm:pt>
    <dgm:pt modelId="{33B6FD7C-FE44-41E2-820E-BE41E4AFEC54}">
      <dgm:prSet/>
      <dgm:spPr/>
      <dgm:t>
        <a:bodyPr/>
        <a:lstStyle/>
        <a:p>
          <a:r>
            <a:rPr lang="cs-CZ" b="0" i="0" dirty="0" err="1"/>
            <a:t>division</a:t>
          </a:r>
          <a:r>
            <a:rPr lang="cs-CZ" b="0" i="0" dirty="0"/>
            <a:t> BASIDIOMYCOTA</a:t>
          </a:r>
          <a:endParaRPr lang="cs-CZ" dirty="0"/>
        </a:p>
      </dgm:t>
    </dgm:pt>
    <dgm:pt modelId="{A9C223ED-0135-45C9-828A-3EEA78514AB5}" type="parTrans" cxnId="{C90954F9-90E4-40FE-AAC0-07A303DB0A45}">
      <dgm:prSet/>
      <dgm:spPr/>
      <dgm:t>
        <a:bodyPr/>
        <a:lstStyle/>
        <a:p>
          <a:endParaRPr lang="cs-CZ"/>
        </a:p>
      </dgm:t>
    </dgm:pt>
    <dgm:pt modelId="{F496F8BC-1DCB-4CC6-9F3A-742B36765EC9}" type="sibTrans" cxnId="{C90954F9-90E4-40FE-AAC0-07A303DB0A45}">
      <dgm:prSet/>
      <dgm:spPr/>
      <dgm:t>
        <a:bodyPr/>
        <a:lstStyle/>
        <a:p>
          <a:endParaRPr lang="cs-CZ"/>
        </a:p>
      </dgm:t>
    </dgm:pt>
    <dgm:pt modelId="{BBDC22AD-10E6-4C25-AA6E-AD4858F4924F}">
      <dgm:prSet/>
      <dgm:spPr/>
      <dgm:t>
        <a:bodyPr/>
        <a:lstStyle/>
        <a:p>
          <a:r>
            <a:rPr lang="cs-CZ" b="0" i="0" dirty="0" err="1"/>
            <a:t>division</a:t>
          </a:r>
          <a:r>
            <a:rPr lang="cs-CZ" b="0" i="0" dirty="0"/>
            <a:t> ASCOMYCOTA</a:t>
          </a:r>
          <a:endParaRPr lang="cs-CZ" dirty="0"/>
        </a:p>
      </dgm:t>
    </dgm:pt>
    <dgm:pt modelId="{B07BE009-85FD-4116-9F4B-B43469BEE492}" type="parTrans" cxnId="{E4B48E1A-7A71-46BF-B0CE-805930D4C49D}">
      <dgm:prSet/>
      <dgm:spPr/>
      <dgm:t>
        <a:bodyPr/>
        <a:lstStyle/>
        <a:p>
          <a:endParaRPr lang="cs-CZ"/>
        </a:p>
      </dgm:t>
    </dgm:pt>
    <dgm:pt modelId="{9CCD38D1-3DE9-4AC3-A1A0-A99F20599A8C}" type="sibTrans" cxnId="{E4B48E1A-7A71-46BF-B0CE-805930D4C49D}">
      <dgm:prSet/>
      <dgm:spPr/>
      <dgm:t>
        <a:bodyPr/>
        <a:lstStyle/>
        <a:p>
          <a:endParaRPr lang="cs-CZ"/>
        </a:p>
      </dgm:t>
    </dgm:pt>
    <dgm:pt modelId="{EF36BDD4-7F82-4977-B48A-8D0A4F0F1785}" type="pres">
      <dgm:prSet presAssocID="{2B8C0BFE-339B-4367-B455-8294A5E69A9B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5FD767C-29D4-4A84-8B87-1C218DE45277}" type="pres">
      <dgm:prSet presAssocID="{11A0F7FC-9FDD-4339-B6D3-A6D6ADFF9149}" presName="vertOne" presStyleCnt="0"/>
      <dgm:spPr/>
    </dgm:pt>
    <dgm:pt modelId="{FB03F7DD-E3B4-4859-B0E1-2341FFB97EF8}" type="pres">
      <dgm:prSet presAssocID="{11A0F7FC-9FDD-4339-B6D3-A6D6ADFF9149}" presName="txOne" presStyleLbl="node0" presStyleIdx="0" presStyleCnt="1" custLinFactNeighborX="-11" custLinFactNeighborY="0">
        <dgm:presLayoutVars>
          <dgm:chPref val="3"/>
        </dgm:presLayoutVars>
      </dgm:prSet>
      <dgm:spPr/>
    </dgm:pt>
    <dgm:pt modelId="{3737E00A-1388-4980-92FC-6D47185CB3A1}" type="pres">
      <dgm:prSet presAssocID="{11A0F7FC-9FDD-4339-B6D3-A6D6ADFF9149}" presName="parTransOne" presStyleCnt="0"/>
      <dgm:spPr/>
    </dgm:pt>
    <dgm:pt modelId="{751DC60C-C4DD-4D7C-85C9-84AEDB34C6B9}" type="pres">
      <dgm:prSet presAssocID="{11A0F7FC-9FDD-4339-B6D3-A6D6ADFF9149}" presName="horzOne" presStyleCnt="0"/>
      <dgm:spPr/>
    </dgm:pt>
    <dgm:pt modelId="{81E42462-04A3-4EDA-8CAB-2E958720106E}" type="pres">
      <dgm:prSet presAssocID="{959CD32D-C8AC-46FE-9C8C-629A035A9ED9}" presName="vertTwo" presStyleCnt="0"/>
      <dgm:spPr/>
    </dgm:pt>
    <dgm:pt modelId="{FC1F2CA8-787A-4C33-96FC-058F7A73601D}" type="pres">
      <dgm:prSet presAssocID="{959CD32D-C8AC-46FE-9C8C-629A035A9ED9}" presName="txTwo" presStyleLbl="node2" presStyleIdx="0" presStyleCnt="2" custLinFactY="14148" custLinFactNeighborX="-370" custLinFactNeighborY="100000">
        <dgm:presLayoutVars>
          <dgm:chPref val="3"/>
        </dgm:presLayoutVars>
      </dgm:prSet>
      <dgm:spPr/>
    </dgm:pt>
    <dgm:pt modelId="{85F1BA1B-CBDF-4CE9-84DD-3F1547318EEA}" type="pres">
      <dgm:prSet presAssocID="{959CD32D-C8AC-46FE-9C8C-629A035A9ED9}" presName="horzTwo" presStyleCnt="0"/>
      <dgm:spPr/>
    </dgm:pt>
    <dgm:pt modelId="{F9237206-D5FD-4DA7-ABDC-A4F8C780C0AA}" type="pres">
      <dgm:prSet presAssocID="{4D593EEF-BDCF-4787-BF47-D864A713BC94}" presName="sibSpaceTwo" presStyleCnt="0"/>
      <dgm:spPr/>
    </dgm:pt>
    <dgm:pt modelId="{679BF205-8CE0-4224-BC65-179FEC4806D7}" type="pres">
      <dgm:prSet presAssocID="{1B19D531-5AE9-4B58-BB3C-955C9F93E51C}" presName="vertTwo" presStyleCnt="0"/>
      <dgm:spPr/>
    </dgm:pt>
    <dgm:pt modelId="{252B6F12-9D57-4ACD-B087-BAF7AC7AAA23}" type="pres">
      <dgm:prSet presAssocID="{1B19D531-5AE9-4B58-BB3C-955C9F93E51C}" presName="txTwo" presStyleLbl="node2" presStyleIdx="1" presStyleCnt="2">
        <dgm:presLayoutVars>
          <dgm:chPref val="3"/>
        </dgm:presLayoutVars>
      </dgm:prSet>
      <dgm:spPr/>
    </dgm:pt>
    <dgm:pt modelId="{947AB1D8-070E-414F-85D1-5EFB86736AB6}" type="pres">
      <dgm:prSet presAssocID="{1B19D531-5AE9-4B58-BB3C-955C9F93E51C}" presName="parTransTwo" presStyleCnt="0"/>
      <dgm:spPr/>
    </dgm:pt>
    <dgm:pt modelId="{42BEB938-CAA9-48FB-8A18-E219B1A461A5}" type="pres">
      <dgm:prSet presAssocID="{1B19D531-5AE9-4B58-BB3C-955C9F93E51C}" presName="horzTwo" presStyleCnt="0"/>
      <dgm:spPr/>
    </dgm:pt>
    <dgm:pt modelId="{1799DFB3-D84C-4336-A48E-C7963386A392}" type="pres">
      <dgm:prSet presAssocID="{BBDC22AD-10E6-4C25-AA6E-AD4858F4924F}" presName="vertThree" presStyleCnt="0"/>
      <dgm:spPr/>
    </dgm:pt>
    <dgm:pt modelId="{AF5538E3-147D-4E05-9D7C-BDDA4AF84C5D}" type="pres">
      <dgm:prSet presAssocID="{BBDC22AD-10E6-4C25-AA6E-AD4858F4924F}" presName="txThree" presStyleLbl="node3" presStyleIdx="0" presStyleCnt="2">
        <dgm:presLayoutVars>
          <dgm:chPref val="3"/>
        </dgm:presLayoutVars>
      </dgm:prSet>
      <dgm:spPr/>
    </dgm:pt>
    <dgm:pt modelId="{C728B4D7-BC60-48D6-8897-316AD4904F08}" type="pres">
      <dgm:prSet presAssocID="{BBDC22AD-10E6-4C25-AA6E-AD4858F4924F}" presName="horzThree" presStyleCnt="0"/>
      <dgm:spPr/>
    </dgm:pt>
    <dgm:pt modelId="{1C157129-7A72-4BB3-B843-4D3A1668E25E}" type="pres">
      <dgm:prSet presAssocID="{9CCD38D1-3DE9-4AC3-A1A0-A99F20599A8C}" presName="sibSpaceThree" presStyleCnt="0"/>
      <dgm:spPr/>
    </dgm:pt>
    <dgm:pt modelId="{1BCEA8FA-D281-4519-9F12-70E6A25CFA4C}" type="pres">
      <dgm:prSet presAssocID="{33B6FD7C-FE44-41E2-820E-BE41E4AFEC54}" presName="vertThree" presStyleCnt="0"/>
      <dgm:spPr/>
    </dgm:pt>
    <dgm:pt modelId="{ACA29310-BBBA-48FE-BD3A-FEDB8BBA4EFE}" type="pres">
      <dgm:prSet presAssocID="{33B6FD7C-FE44-41E2-820E-BE41E4AFEC54}" presName="txThree" presStyleLbl="node3" presStyleIdx="1" presStyleCnt="2">
        <dgm:presLayoutVars>
          <dgm:chPref val="3"/>
        </dgm:presLayoutVars>
      </dgm:prSet>
      <dgm:spPr/>
    </dgm:pt>
    <dgm:pt modelId="{D3307660-ECFD-43D2-859D-DEFC060F2E37}" type="pres">
      <dgm:prSet presAssocID="{33B6FD7C-FE44-41E2-820E-BE41E4AFEC54}" presName="horzThree" presStyleCnt="0"/>
      <dgm:spPr/>
    </dgm:pt>
  </dgm:ptLst>
  <dgm:cxnLst>
    <dgm:cxn modelId="{2DE5C206-086F-4497-A027-8093A4E36DFB}" type="presOf" srcId="{33B6FD7C-FE44-41E2-820E-BE41E4AFEC54}" destId="{ACA29310-BBBA-48FE-BD3A-FEDB8BBA4EFE}" srcOrd="0" destOrd="0" presId="urn:microsoft.com/office/officeart/2005/8/layout/hierarchy4"/>
    <dgm:cxn modelId="{E4B48E1A-7A71-46BF-B0CE-805930D4C49D}" srcId="{1B19D531-5AE9-4B58-BB3C-955C9F93E51C}" destId="{BBDC22AD-10E6-4C25-AA6E-AD4858F4924F}" srcOrd="0" destOrd="0" parTransId="{B07BE009-85FD-4116-9F4B-B43469BEE492}" sibTransId="{9CCD38D1-3DE9-4AC3-A1A0-A99F20599A8C}"/>
    <dgm:cxn modelId="{6AB81E38-A9FC-49FA-BDBF-0A0A05D7778C}" srcId="{11A0F7FC-9FDD-4339-B6D3-A6D6ADFF9149}" destId="{959CD32D-C8AC-46FE-9C8C-629A035A9ED9}" srcOrd="0" destOrd="0" parTransId="{F2540EEF-0A70-4E6D-88D9-AD81C988E318}" sibTransId="{4D593EEF-BDCF-4787-BF47-D864A713BC94}"/>
    <dgm:cxn modelId="{23669F44-BC50-4AD7-962A-F761B23B9C49}" srcId="{2B8C0BFE-339B-4367-B455-8294A5E69A9B}" destId="{11A0F7FC-9FDD-4339-B6D3-A6D6ADFF9149}" srcOrd="0" destOrd="0" parTransId="{97BCE177-1D8A-4D51-874A-E320B961CFE8}" sibTransId="{09C0E85E-3A8A-4435-A17A-BA6798ED341F}"/>
    <dgm:cxn modelId="{908A686D-C761-4CD0-BBCE-8F3A9D6C700B}" type="presOf" srcId="{BBDC22AD-10E6-4C25-AA6E-AD4858F4924F}" destId="{AF5538E3-147D-4E05-9D7C-BDDA4AF84C5D}" srcOrd="0" destOrd="0" presId="urn:microsoft.com/office/officeart/2005/8/layout/hierarchy4"/>
    <dgm:cxn modelId="{CB964A7C-61D6-4C5E-A996-5C6652C52344}" type="presOf" srcId="{959CD32D-C8AC-46FE-9C8C-629A035A9ED9}" destId="{FC1F2CA8-787A-4C33-96FC-058F7A73601D}" srcOrd="0" destOrd="0" presId="urn:microsoft.com/office/officeart/2005/8/layout/hierarchy4"/>
    <dgm:cxn modelId="{20CF67A6-6449-49DE-A474-69A67C244C2E}" type="presOf" srcId="{11A0F7FC-9FDD-4339-B6D3-A6D6ADFF9149}" destId="{FB03F7DD-E3B4-4859-B0E1-2341FFB97EF8}" srcOrd="0" destOrd="0" presId="urn:microsoft.com/office/officeart/2005/8/layout/hierarchy4"/>
    <dgm:cxn modelId="{0EE6E1AC-C713-4138-9DFD-ABF0A16FC44B}" type="presOf" srcId="{1B19D531-5AE9-4B58-BB3C-955C9F93E51C}" destId="{252B6F12-9D57-4ACD-B087-BAF7AC7AAA23}" srcOrd="0" destOrd="0" presId="urn:microsoft.com/office/officeart/2005/8/layout/hierarchy4"/>
    <dgm:cxn modelId="{AFA64FBB-E261-4F98-8966-7D3DFD2F30F2}" srcId="{11A0F7FC-9FDD-4339-B6D3-A6D6ADFF9149}" destId="{1B19D531-5AE9-4B58-BB3C-955C9F93E51C}" srcOrd="1" destOrd="0" parTransId="{7DF6B17D-2362-4338-8BDA-0CDBB3734A1F}" sibTransId="{8ACCFA35-F711-4DE5-B466-408EA7F43FD4}"/>
    <dgm:cxn modelId="{20496BD1-12C1-4B52-A0D5-628410324330}" type="presOf" srcId="{2B8C0BFE-339B-4367-B455-8294A5E69A9B}" destId="{EF36BDD4-7F82-4977-B48A-8D0A4F0F1785}" srcOrd="0" destOrd="0" presId="urn:microsoft.com/office/officeart/2005/8/layout/hierarchy4"/>
    <dgm:cxn modelId="{C90954F9-90E4-40FE-AAC0-07A303DB0A45}" srcId="{1B19D531-5AE9-4B58-BB3C-955C9F93E51C}" destId="{33B6FD7C-FE44-41E2-820E-BE41E4AFEC54}" srcOrd="1" destOrd="0" parTransId="{A9C223ED-0135-45C9-828A-3EEA78514AB5}" sibTransId="{F496F8BC-1DCB-4CC6-9F3A-742B36765EC9}"/>
    <dgm:cxn modelId="{1E991327-6328-490C-81DE-70E5EDF9D7BF}" type="presParOf" srcId="{EF36BDD4-7F82-4977-B48A-8D0A4F0F1785}" destId="{A5FD767C-29D4-4A84-8B87-1C218DE45277}" srcOrd="0" destOrd="0" presId="urn:microsoft.com/office/officeart/2005/8/layout/hierarchy4"/>
    <dgm:cxn modelId="{169D4D3B-D502-44B4-AEDE-71E23A6E218E}" type="presParOf" srcId="{A5FD767C-29D4-4A84-8B87-1C218DE45277}" destId="{FB03F7DD-E3B4-4859-B0E1-2341FFB97EF8}" srcOrd="0" destOrd="0" presId="urn:microsoft.com/office/officeart/2005/8/layout/hierarchy4"/>
    <dgm:cxn modelId="{E4F2102B-94D5-49D6-93D5-FF091277C3F6}" type="presParOf" srcId="{A5FD767C-29D4-4A84-8B87-1C218DE45277}" destId="{3737E00A-1388-4980-92FC-6D47185CB3A1}" srcOrd="1" destOrd="0" presId="urn:microsoft.com/office/officeart/2005/8/layout/hierarchy4"/>
    <dgm:cxn modelId="{FBB43408-10DC-41A1-A0E3-5FFE4026411C}" type="presParOf" srcId="{A5FD767C-29D4-4A84-8B87-1C218DE45277}" destId="{751DC60C-C4DD-4D7C-85C9-84AEDB34C6B9}" srcOrd="2" destOrd="0" presId="urn:microsoft.com/office/officeart/2005/8/layout/hierarchy4"/>
    <dgm:cxn modelId="{DD7048C3-98B2-47A4-97EE-9F31695E375D}" type="presParOf" srcId="{751DC60C-C4DD-4D7C-85C9-84AEDB34C6B9}" destId="{81E42462-04A3-4EDA-8CAB-2E958720106E}" srcOrd="0" destOrd="0" presId="urn:microsoft.com/office/officeart/2005/8/layout/hierarchy4"/>
    <dgm:cxn modelId="{B7E1D20C-C3D4-4462-A333-F13DEE30C75E}" type="presParOf" srcId="{81E42462-04A3-4EDA-8CAB-2E958720106E}" destId="{FC1F2CA8-787A-4C33-96FC-058F7A73601D}" srcOrd="0" destOrd="0" presId="urn:microsoft.com/office/officeart/2005/8/layout/hierarchy4"/>
    <dgm:cxn modelId="{0A616AD0-1B64-4347-A4ED-0711AE26F386}" type="presParOf" srcId="{81E42462-04A3-4EDA-8CAB-2E958720106E}" destId="{85F1BA1B-CBDF-4CE9-84DD-3F1547318EEA}" srcOrd="1" destOrd="0" presId="urn:microsoft.com/office/officeart/2005/8/layout/hierarchy4"/>
    <dgm:cxn modelId="{C290CA7C-3D22-4FA3-B82C-4D54D0127CB3}" type="presParOf" srcId="{751DC60C-C4DD-4D7C-85C9-84AEDB34C6B9}" destId="{F9237206-D5FD-4DA7-ABDC-A4F8C780C0AA}" srcOrd="1" destOrd="0" presId="urn:microsoft.com/office/officeart/2005/8/layout/hierarchy4"/>
    <dgm:cxn modelId="{1965F3B9-E8F1-410E-963F-085E4B909F06}" type="presParOf" srcId="{751DC60C-C4DD-4D7C-85C9-84AEDB34C6B9}" destId="{679BF205-8CE0-4224-BC65-179FEC4806D7}" srcOrd="2" destOrd="0" presId="urn:microsoft.com/office/officeart/2005/8/layout/hierarchy4"/>
    <dgm:cxn modelId="{F85962F6-8E05-444D-A80B-C720B415018A}" type="presParOf" srcId="{679BF205-8CE0-4224-BC65-179FEC4806D7}" destId="{252B6F12-9D57-4ACD-B087-BAF7AC7AAA23}" srcOrd="0" destOrd="0" presId="urn:microsoft.com/office/officeart/2005/8/layout/hierarchy4"/>
    <dgm:cxn modelId="{65CB19E3-6943-40B0-8A84-27BC9825A06D}" type="presParOf" srcId="{679BF205-8CE0-4224-BC65-179FEC4806D7}" destId="{947AB1D8-070E-414F-85D1-5EFB86736AB6}" srcOrd="1" destOrd="0" presId="urn:microsoft.com/office/officeart/2005/8/layout/hierarchy4"/>
    <dgm:cxn modelId="{B4FC2B9B-8206-4D75-9059-24DF246BAA9B}" type="presParOf" srcId="{679BF205-8CE0-4224-BC65-179FEC4806D7}" destId="{42BEB938-CAA9-48FB-8A18-E219B1A461A5}" srcOrd="2" destOrd="0" presId="urn:microsoft.com/office/officeart/2005/8/layout/hierarchy4"/>
    <dgm:cxn modelId="{E7941C01-D53D-4422-ADD0-E3B3C2468DCC}" type="presParOf" srcId="{42BEB938-CAA9-48FB-8A18-E219B1A461A5}" destId="{1799DFB3-D84C-4336-A48E-C7963386A392}" srcOrd="0" destOrd="0" presId="urn:microsoft.com/office/officeart/2005/8/layout/hierarchy4"/>
    <dgm:cxn modelId="{A9FD2E46-E701-4E38-A019-A6FD9D32A6C8}" type="presParOf" srcId="{1799DFB3-D84C-4336-A48E-C7963386A392}" destId="{AF5538E3-147D-4E05-9D7C-BDDA4AF84C5D}" srcOrd="0" destOrd="0" presId="urn:microsoft.com/office/officeart/2005/8/layout/hierarchy4"/>
    <dgm:cxn modelId="{62512B61-E21B-4372-BD21-3A5A10173E1D}" type="presParOf" srcId="{1799DFB3-D84C-4336-A48E-C7963386A392}" destId="{C728B4D7-BC60-48D6-8897-316AD4904F08}" srcOrd="1" destOrd="0" presId="urn:microsoft.com/office/officeart/2005/8/layout/hierarchy4"/>
    <dgm:cxn modelId="{17CC4F75-67A9-4414-8161-462AA9048914}" type="presParOf" srcId="{42BEB938-CAA9-48FB-8A18-E219B1A461A5}" destId="{1C157129-7A72-4BB3-B843-4D3A1668E25E}" srcOrd="1" destOrd="0" presId="urn:microsoft.com/office/officeart/2005/8/layout/hierarchy4"/>
    <dgm:cxn modelId="{12F6CFE6-8BD3-4A9E-A8E7-AAE67379F1EF}" type="presParOf" srcId="{42BEB938-CAA9-48FB-8A18-E219B1A461A5}" destId="{1BCEA8FA-D281-4519-9F12-70E6A25CFA4C}" srcOrd="2" destOrd="0" presId="urn:microsoft.com/office/officeart/2005/8/layout/hierarchy4"/>
    <dgm:cxn modelId="{CEAD5450-3604-403C-8A35-797391524C00}" type="presParOf" srcId="{1BCEA8FA-D281-4519-9F12-70E6A25CFA4C}" destId="{ACA29310-BBBA-48FE-BD3A-FEDB8BBA4EFE}" srcOrd="0" destOrd="0" presId="urn:microsoft.com/office/officeart/2005/8/layout/hierarchy4"/>
    <dgm:cxn modelId="{E9560596-507E-4B35-8804-3D90734FF120}" type="presParOf" srcId="{1BCEA8FA-D281-4519-9F12-70E6A25CFA4C}" destId="{D3307660-ECFD-43D2-859D-DEFC060F2E37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03F7DD-E3B4-4859-B0E1-2341FFB97EF8}">
      <dsp:nvSpPr>
        <dsp:cNvPr id="0" name=""/>
        <dsp:cNvSpPr/>
      </dsp:nvSpPr>
      <dsp:spPr>
        <a:xfrm>
          <a:off x="38" y="338"/>
          <a:ext cx="8053870" cy="10180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b="0" i="0" kern="1200"/>
            <a:t>Eukarya – kingdom OPISTHOKONTA</a:t>
          </a:r>
          <a:endParaRPr lang="cs-CZ" sz="3500" kern="1200"/>
        </a:p>
      </dsp:txBody>
      <dsp:txXfrm>
        <a:off x="29855" y="30155"/>
        <a:ext cx="7994236" cy="958389"/>
      </dsp:txXfrm>
    </dsp:sp>
    <dsp:sp modelId="{FC1F2CA8-787A-4C33-96FC-058F7A73601D}">
      <dsp:nvSpPr>
        <dsp:cNvPr id="0" name=""/>
        <dsp:cNvSpPr/>
      </dsp:nvSpPr>
      <dsp:spPr>
        <a:xfrm>
          <a:off x="0" y="2312508"/>
          <a:ext cx="2576414" cy="10180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0" i="0" kern="1200" dirty="0" err="1"/>
            <a:t>division</a:t>
          </a:r>
          <a:r>
            <a:rPr lang="cs-CZ" sz="2400" b="0" i="0" kern="1200" dirty="0"/>
            <a:t> ZYGOMYCOTA</a:t>
          </a:r>
          <a:endParaRPr lang="cs-CZ" sz="2400" kern="1200" dirty="0"/>
        </a:p>
      </dsp:txBody>
      <dsp:txXfrm>
        <a:off x="29817" y="2342325"/>
        <a:ext cx="2516780" cy="958389"/>
      </dsp:txXfrm>
    </dsp:sp>
    <dsp:sp modelId="{252B6F12-9D57-4ACD-B087-BAF7AC7AAA23}">
      <dsp:nvSpPr>
        <dsp:cNvPr id="0" name=""/>
        <dsp:cNvSpPr/>
      </dsp:nvSpPr>
      <dsp:spPr>
        <a:xfrm>
          <a:off x="2793757" y="1156254"/>
          <a:ext cx="5261037" cy="10180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0" i="0" kern="1200" dirty="0" err="1"/>
            <a:t>subkingdom</a:t>
          </a:r>
          <a:r>
            <a:rPr lang="cs-CZ" sz="2400" b="0" i="0" kern="1200" dirty="0"/>
            <a:t> EUMYCOTA</a:t>
          </a:r>
          <a:endParaRPr lang="cs-CZ" sz="2400" kern="1200" dirty="0"/>
        </a:p>
      </dsp:txBody>
      <dsp:txXfrm>
        <a:off x="2823574" y="1186071"/>
        <a:ext cx="5201403" cy="958389"/>
      </dsp:txXfrm>
    </dsp:sp>
    <dsp:sp modelId="{AF5538E3-147D-4E05-9D7C-BDDA4AF84C5D}">
      <dsp:nvSpPr>
        <dsp:cNvPr id="0" name=""/>
        <dsp:cNvSpPr/>
      </dsp:nvSpPr>
      <dsp:spPr>
        <a:xfrm>
          <a:off x="2793757" y="2312169"/>
          <a:ext cx="2576414" cy="10180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b="0" i="0" kern="1200" dirty="0" err="1"/>
            <a:t>division</a:t>
          </a:r>
          <a:r>
            <a:rPr lang="cs-CZ" sz="2100" b="0" i="0" kern="1200" dirty="0"/>
            <a:t> ASCOMYCOTA</a:t>
          </a:r>
          <a:endParaRPr lang="cs-CZ" sz="2100" kern="1200" dirty="0"/>
        </a:p>
      </dsp:txBody>
      <dsp:txXfrm>
        <a:off x="2823574" y="2341986"/>
        <a:ext cx="2516780" cy="958389"/>
      </dsp:txXfrm>
    </dsp:sp>
    <dsp:sp modelId="{ACA29310-BBBA-48FE-BD3A-FEDB8BBA4EFE}">
      <dsp:nvSpPr>
        <dsp:cNvPr id="0" name=""/>
        <dsp:cNvSpPr/>
      </dsp:nvSpPr>
      <dsp:spPr>
        <a:xfrm>
          <a:off x="5478380" y="2312169"/>
          <a:ext cx="2576414" cy="10180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b="0" i="0" kern="1200" dirty="0" err="1"/>
            <a:t>division</a:t>
          </a:r>
          <a:r>
            <a:rPr lang="cs-CZ" sz="2100" b="0" i="0" kern="1200" dirty="0"/>
            <a:t> BASIDIOMYCOTA</a:t>
          </a:r>
          <a:endParaRPr lang="cs-CZ" sz="2100" kern="1200" dirty="0"/>
        </a:p>
      </dsp:txBody>
      <dsp:txXfrm>
        <a:off x="5508197" y="2341986"/>
        <a:ext cx="2516780" cy="9583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43F6BD3-39B1-4D92-A632-4E0302CBE5CE}" type="datetime1">
              <a:rPr lang="cs-CZ" smtClean="0"/>
              <a:t>27.4.2020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2977E94-A6AB-4E02-8E43-E89F9CF4757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42583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1B61398-4A70-4564-9D2C-EAABE6DC751A}" type="datetime1">
              <a:rPr lang="cs-CZ" smtClean="0"/>
              <a:t>27.4.2020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dirty="0"/>
              <a:t>Kliknutím můžete upravit styl předlohy textů.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ED491D0-8E1B-49C7-849B-A28568D9449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263258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6802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40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0476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D45C9AC-BBD3-407D-ABC9-325661847B83}" type="datetime1">
              <a:rPr lang="cs-CZ" noProof="0" smtClean="0"/>
              <a:t>27.4.2020</a:t>
            </a:fld>
            <a:endParaRPr lang="cs-CZ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D266BE7-899D-4075-917F-DBDE33B6B692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41548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9319E-5670-4451-869F-11C086C071EF}" type="datetime1">
              <a:rPr lang="cs-CZ" smtClean="0"/>
              <a:pPr/>
              <a:t>27.4.2020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D266BE7-899D-4075-917F-DBDE33B6B692}" type="slidenum">
              <a:rPr lang="cs-CZ" noProof="0" smtClean="0"/>
              <a:pPr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51450283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9319E-5670-4451-869F-11C086C071EF}" type="datetime1">
              <a:rPr lang="cs-CZ" smtClean="0"/>
              <a:pPr/>
              <a:t>27.4.2020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D266BE7-899D-4075-917F-DBDE33B6B692}" type="slidenum">
              <a:rPr lang="cs-CZ" noProof="0" smtClean="0"/>
              <a:pPr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88903450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9319E-5670-4451-869F-11C086C071EF}" type="datetime1">
              <a:rPr lang="cs-CZ" smtClean="0"/>
              <a:pPr/>
              <a:t>27.4.2020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D266BE7-899D-4075-917F-DBDE33B6B692}" type="slidenum">
              <a:rPr lang="cs-CZ" noProof="0" smtClean="0"/>
              <a:pPr/>
              <a:t>‹#›</a:t>
            </a:fld>
            <a:endParaRPr lang="cs-CZ" noProof="0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6614658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9319E-5670-4451-869F-11C086C071EF}" type="datetime1">
              <a:rPr lang="cs-CZ" smtClean="0"/>
              <a:pPr/>
              <a:t>27.4.2020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D266BE7-899D-4075-917F-DBDE33B6B692}" type="slidenum">
              <a:rPr lang="cs-CZ" noProof="0" smtClean="0"/>
              <a:pPr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76328620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9319E-5670-4451-869F-11C086C071EF}" type="datetime1">
              <a:rPr lang="cs-CZ" smtClean="0"/>
              <a:pPr/>
              <a:t>27.4.2020</a:t>
            </a:fld>
            <a:endParaRPr lang="cs-CZ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D266BE7-899D-4075-917F-DBDE33B6B692}" type="slidenum">
              <a:rPr lang="cs-CZ" noProof="0" smtClean="0"/>
              <a:pPr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3677697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9319E-5670-4451-869F-11C086C071EF}" type="datetime1">
              <a:rPr lang="cs-CZ" smtClean="0"/>
              <a:pPr/>
              <a:t>27.4.2020</a:t>
            </a:fld>
            <a:endParaRPr lang="cs-CZ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D266BE7-899D-4075-917F-DBDE33B6B692}" type="slidenum">
              <a:rPr lang="cs-CZ" noProof="0" smtClean="0"/>
              <a:pPr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68457327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F54BC99-66C1-40EF-BB9D-F2912157E63B}" type="datetime1">
              <a:rPr lang="cs-CZ" smtClean="0"/>
              <a:t>27.4.2020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D266BE7-899D-4075-917F-DBDE33B6B69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7138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7F0843E-B50B-415A-8846-DB67525424E5}" type="datetime1">
              <a:rPr lang="cs-CZ" noProof="0" smtClean="0"/>
              <a:t>27.4.2020</a:t>
            </a:fld>
            <a:endParaRPr lang="cs-CZ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D266BE7-899D-4075-917F-DBDE33B6B69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37949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9319E-5670-4451-869F-11C086C071EF}" type="datetime1">
              <a:rPr lang="cs-CZ" smtClean="0"/>
              <a:pPr/>
              <a:t>27.4.2020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D266BE7-899D-4075-917F-DBDE33B6B692}" type="slidenum">
              <a:rPr lang="cs-CZ" noProof="0" smtClean="0"/>
              <a:pPr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28011403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0DD69AD-4650-459E-8C19-DF6E3A96DC1A}" type="datetime1">
              <a:rPr lang="cs-CZ" noProof="0" smtClean="0"/>
              <a:t>27.4.2020</a:t>
            </a:fld>
            <a:endParaRPr lang="cs-CZ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D266BE7-899D-4075-917F-DBDE33B6B692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184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9319E-5670-4451-869F-11C086C071EF}" type="datetime1">
              <a:rPr lang="cs-CZ" smtClean="0"/>
              <a:pPr/>
              <a:t>27.4.2020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D266BE7-899D-4075-917F-DBDE33B6B692}" type="slidenum">
              <a:rPr lang="cs-CZ" noProof="0" smtClean="0"/>
              <a:pPr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49258489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5CF8C49-E9E5-4EFB-98DC-206DA71EFAB4}" type="datetime1">
              <a:rPr lang="cs-CZ" noProof="0" smtClean="0"/>
              <a:t>27.4.2020</a:t>
            </a:fld>
            <a:endParaRPr lang="cs-CZ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D266BE7-899D-4075-917F-DBDE33B6B69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74467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E355FBA-C3D0-4B58-91F3-FF2D05F21EC1}" type="datetime1">
              <a:rPr lang="cs-CZ" noProof="0" smtClean="0"/>
              <a:t>27.4.2020</a:t>
            </a:fld>
            <a:endParaRPr lang="cs-CZ" noProof="0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noProof="0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D266BE7-899D-4075-917F-DBDE33B6B69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5924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9319E-5670-4451-869F-11C086C071EF}" type="datetime1">
              <a:rPr lang="cs-CZ" smtClean="0"/>
              <a:pPr/>
              <a:t>27.4.2020</a:t>
            </a:fld>
            <a:endParaRPr lang="cs-CZ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noProof="0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D266BE7-899D-4075-917F-DBDE33B6B692}" type="slidenum">
              <a:rPr lang="cs-CZ" noProof="0" smtClean="0"/>
              <a:pPr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15363614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FA049D6-8846-4C72-89FE-D69C951795AD}" type="datetime1">
              <a:rPr lang="cs-CZ" noProof="0" smtClean="0"/>
              <a:t>27.4.2020</a:t>
            </a:fld>
            <a:endParaRPr lang="cs-CZ" noProof="0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noProof="0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D266BE7-899D-4075-917F-DBDE33B6B69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12637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E0B91B0-FBC8-43CC-8A73-8133E75D5BDF}" type="datetime1">
              <a:rPr lang="cs-CZ" smtClean="0"/>
              <a:t>27.4.2020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D266BE7-899D-4075-917F-DBDE33B6B69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8122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299319E-5670-4451-869F-11C086C071EF}" type="datetime1">
              <a:rPr lang="cs-CZ" smtClean="0"/>
              <a:pPr/>
              <a:t>27.4.2020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rtl="0"/>
            <a:endParaRPr lang="cs-CZ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D266BE7-899D-4075-917F-DBDE33B6B692}" type="slidenum">
              <a:rPr lang="cs-CZ" noProof="0" smtClean="0"/>
              <a:pPr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4288026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ved=2ahUKEwj8gNG8ucjgAhVHSxoKHSKWCBYQjRx6BAgBEAU&amp;url=http://geohorizon.de/2017/05/29/pilze-moeglicherweise-viel-aelter-als-gedacht/&amp;psig=AOvVaw15nxyMU6AhqSRlbInVZOPp&amp;ust=1550687909573041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hyperlink" Target="http://www.google.cz/url?sa=i&amp;rct=j&amp;q=&amp;esrc=s&amp;source=images&amp;cd=&amp;cad=rja&amp;uact=8&amp;ved=2ahUKEwi2rOOTusjgAhVMrxoKHS81Df0QjRx6BAgBEAQ&amp;url=http://www.google.cz/url?sa%3Di%26rct%3Dj%26q%3D%26esrc%3Ds%26source%3Dimages%26cd%3D%26ved%3D%26url%3Dhttp://mykoweb.prf.jcu.cz/unb112.pdf%26psig%3DAOvVaw0eNycDxnU6UiQl0LTUkJzc%26ust%3D1550688252917063&amp;psig=AOvVaw0eNycDxnU6UiQl0LTUkJzc&amp;ust=1550688252917063" TargetMode="Externa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4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hyperlink" Target="https://www.google.com/url?sa=i&amp;rct=j&amp;q=&amp;esrc=s&amp;source=images&amp;cd=&amp;cad=rja&amp;uact=8&amp;ved=2ahUKEwi4l_WPl_zgAhUFKlAKHWRnDJYQjRx6BAgBEAU&amp;url=https://www.researchgate.net/figure/a-Pure-culture-of-A-niger-ADM110_fig1_305292642&amp;psig=AOvVaw0NTurmDROw4yUDoZKoQ6Hq&amp;ust=1552465574981607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hyperlink" Target="https://www.google.cz/url?sa=i&amp;rct=j&amp;q=&amp;esrc=s&amp;source=images&amp;cd=&amp;cad=rja&amp;uact=8&amp;ved=2ahUKEwjC6r-6rajhAhUJzaQKHfbUC4sQjRx6BAgBEAU&amp;url=https://www.pinterest.com/pin/816840451138508461/&amp;psig=AOvVaw3AeEXOTsJ39tCd98y8dQIH&amp;ust=1553983394656858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www.google.cz/url?sa=i&amp;rct=j&amp;q=&amp;esrc=s&amp;source=images&amp;cd=&amp;cad=rja&amp;uact=8&amp;ved=2ahUKEwinmJq7sajhAhUICewKHVWkAOsQjRx6BAgBEAU&amp;url=https://mbio.asm.org/content/5/3/e01186-14&amp;psig=AOvVaw2JKWtVrjHR2jSbPMt1XYss&amp;ust=1553984476313690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38.png"/><Relationship Id="rId4" Type="http://schemas.openxmlformats.org/officeDocument/2006/relationships/image" Target="../media/image4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google.cz/url?sa=i&amp;rct=j&amp;q=&amp;esrc=s&amp;source=images&amp;cd=&amp;cad=rja&amp;uact=8&amp;ved=2ahUKEwj8nOmfjaPhAhVRJVAKHT3SDtAQjRx6BAgBEAU&amp;url=https://en.wikipedia.org/wiki/Rhizopus&amp;psig=AOvVaw1EqxEVo0Ztc_fsv2QuWqtj&amp;ust=155380296038647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hyperlink" Target="https://www.google.cz/url?sa=i&amp;rct=j&amp;q=&amp;esrc=s&amp;source=images&amp;cd=&amp;cad=rja&amp;uact=8&amp;ved=2ahUKEwjWn4eHkqPhAhXJKlAKHULtBwYQjRx6BAgBEAU&amp;url=https://commons.wikimedia.org/wiki/File:03_01_07_life_cycle_Basidiomycota_basidium_(M._Piepenbring).png&amp;psig=AOvVaw2Ga_SArjn9nXayLy7egNCg&amp;ust=1553804205797027" TargetMode="Externa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863B0128-7DD3-4AE0-A388-DE928FEDF9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0570" b="125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73A1314-2070-446E-B692-C78D88AAB9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57800" y="0"/>
            <a:ext cx="5865812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65E6B8-0D17-4912-97E4-60B47A511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5257800" y="1295400"/>
            <a:ext cx="5867400" cy="5562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418161" y="1447800"/>
            <a:ext cx="4562452" cy="3253378"/>
          </a:xfrm>
        </p:spPr>
        <p:txBody>
          <a:bodyPr rtlCol="0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700"/>
              <a:t>INTRODUCTION TO CLINICAL MYCOLOGY</a:t>
            </a:r>
            <a:br>
              <a:rPr lang="cs-CZ" sz="3700"/>
            </a:br>
            <a:br>
              <a:rPr lang="cs-CZ" sz="3700"/>
            </a:br>
            <a:r>
              <a:rPr lang="cs-CZ" sz="3700"/>
              <a:t>Mgr. Kateřina Svobodová, PhD.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418161" y="4701178"/>
            <a:ext cx="4981984" cy="937622"/>
          </a:xfrm>
        </p:spPr>
        <p:txBody>
          <a:bodyPr rtlCol="0">
            <a:normAutofit fontScale="85000" lnSpcReduction="20000"/>
          </a:bodyPr>
          <a:lstStyle/>
          <a:p>
            <a:r>
              <a:rPr lang="cs-CZ" dirty="0" err="1"/>
              <a:t>Laboratory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mycology</a:t>
            </a:r>
            <a:r>
              <a:rPr lang="cs-CZ" dirty="0"/>
              <a:t>, </a:t>
            </a:r>
            <a:r>
              <a:rPr lang="en-US" dirty="0"/>
              <a:t>Institute of Medical </a:t>
            </a:r>
            <a:r>
              <a:rPr lang="en-US" dirty="0" err="1"/>
              <a:t>Biochem</a:t>
            </a:r>
            <a:r>
              <a:rPr lang="en-US" dirty="0"/>
              <a:t> &amp; Lab </a:t>
            </a:r>
            <a:r>
              <a:rPr lang="en-US" dirty="0" err="1"/>
              <a:t>Diagnost</a:t>
            </a:r>
            <a:r>
              <a:rPr lang="en-US" dirty="0"/>
              <a:t>, Clinical Microbiology &amp; ATB Ctr, General University Hospital in Prague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73269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rgbClr val="92D050"/>
                </a:solidFill>
              </a:rPr>
              <a:t>Factors</a:t>
            </a:r>
            <a:r>
              <a:rPr lang="cs-CZ" b="1" dirty="0">
                <a:solidFill>
                  <a:srgbClr val="92D050"/>
                </a:solidFill>
              </a:rPr>
              <a:t> </a:t>
            </a:r>
            <a:r>
              <a:rPr lang="cs-CZ" b="1" dirty="0" err="1">
                <a:solidFill>
                  <a:srgbClr val="92D050"/>
                </a:solidFill>
              </a:rPr>
              <a:t>of</a:t>
            </a:r>
            <a:r>
              <a:rPr lang="cs-CZ" b="1" dirty="0">
                <a:solidFill>
                  <a:srgbClr val="92D050"/>
                </a:solidFill>
              </a:rPr>
              <a:t> </a:t>
            </a:r>
            <a:r>
              <a:rPr lang="cs-CZ" b="1" dirty="0" err="1">
                <a:solidFill>
                  <a:srgbClr val="92D050"/>
                </a:solidFill>
              </a:rPr>
              <a:t>pathogenicity</a:t>
            </a:r>
            <a:endParaRPr lang="cs-CZ" b="1" dirty="0">
              <a:solidFill>
                <a:srgbClr val="92D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err="1"/>
              <a:t>Angioinvasivity</a:t>
            </a:r>
            <a:r>
              <a:rPr lang="cs-CZ" sz="2400" dirty="0"/>
              <a:t> – </a:t>
            </a:r>
            <a:r>
              <a:rPr lang="cs-CZ" sz="2400" dirty="0" err="1"/>
              <a:t>typical</a:t>
            </a:r>
            <a:r>
              <a:rPr lang="cs-CZ" sz="2400" dirty="0"/>
              <a:t> </a:t>
            </a:r>
            <a:r>
              <a:rPr lang="cs-CZ" sz="2400" dirty="0" err="1"/>
              <a:t>for</a:t>
            </a:r>
            <a:r>
              <a:rPr lang="cs-CZ" sz="2400" dirty="0"/>
              <a:t> </a:t>
            </a:r>
            <a:r>
              <a:rPr lang="cs-CZ" sz="2400" dirty="0" err="1"/>
              <a:t>hyphal</a:t>
            </a:r>
            <a:r>
              <a:rPr lang="cs-CZ" sz="2400" dirty="0"/>
              <a:t> </a:t>
            </a:r>
            <a:r>
              <a:rPr lang="cs-CZ" sz="2400" dirty="0" err="1"/>
              <a:t>fungi</a:t>
            </a:r>
            <a:r>
              <a:rPr lang="cs-CZ" sz="2400" dirty="0"/>
              <a:t>, </a:t>
            </a:r>
            <a:r>
              <a:rPr lang="cs-CZ" sz="2400" dirty="0" err="1"/>
              <a:t>like</a:t>
            </a:r>
            <a:r>
              <a:rPr lang="cs-CZ" sz="2400" dirty="0"/>
              <a:t> </a:t>
            </a:r>
            <a:r>
              <a:rPr lang="cs-CZ" sz="2400" dirty="0" err="1"/>
              <a:t>Aspergillus</a:t>
            </a:r>
            <a:r>
              <a:rPr lang="cs-CZ" sz="2400" dirty="0"/>
              <a:t> </a:t>
            </a:r>
            <a:r>
              <a:rPr lang="cs-CZ" sz="2400" dirty="0" err="1"/>
              <a:t>spp</a:t>
            </a:r>
            <a:r>
              <a:rPr lang="cs-CZ" sz="2400" dirty="0"/>
              <a:t>. and </a:t>
            </a:r>
            <a:r>
              <a:rPr lang="cs-CZ" sz="2400" dirty="0" err="1"/>
              <a:t>zygomycetes</a:t>
            </a:r>
            <a:endParaRPr lang="cs-CZ" sz="2400" dirty="0"/>
          </a:p>
          <a:p>
            <a:r>
              <a:rPr lang="cs-CZ" sz="2400" dirty="0" err="1"/>
              <a:t>Dimorphic</a:t>
            </a:r>
            <a:r>
              <a:rPr lang="cs-CZ" sz="2400" dirty="0"/>
              <a:t> </a:t>
            </a:r>
            <a:r>
              <a:rPr lang="cs-CZ" sz="2400" dirty="0" err="1"/>
              <a:t>growth</a:t>
            </a:r>
            <a:endParaRPr lang="cs-CZ" sz="2400" dirty="0"/>
          </a:p>
          <a:p>
            <a:r>
              <a:rPr lang="cs-CZ" sz="2400" dirty="0" err="1"/>
              <a:t>Adhesivity</a:t>
            </a:r>
            <a:r>
              <a:rPr lang="cs-CZ" sz="2400" dirty="0"/>
              <a:t> </a:t>
            </a:r>
          </a:p>
          <a:p>
            <a:r>
              <a:rPr lang="cs-CZ" sz="2400" dirty="0" err="1"/>
              <a:t>Production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acidic</a:t>
            </a:r>
            <a:r>
              <a:rPr lang="cs-CZ" sz="2400" dirty="0"/>
              <a:t> </a:t>
            </a:r>
            <a:r>
              <a:rPr lang="cs-CZ" sz="2400" dirty="0" err="1"/>
              <a:t>proteinases</a:t>
            </a:r>
            <a:r>
              <a:rPr lang="cs-CZ" sz="2400" dirty="0"/>
              <a:t>, </a:t>
            </a:r>
            <a:r>
              <a:rPr lang="cs-CZ" sz="2400" dirty="0" err="1"/>
              <a:t>keratinolytic</a:t>
            </a:r>
            <a:r>
              <a:rPr lang="cs-CZ" sz="2400" dirty="0"/>
              <a:t> </a:t>
            </a:r>
            <a:r>
              <a:rPr lang="cs-CZ" sz="2400" dirty="0" err="1"/>
              <a:t>enzymes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998634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6112" y="452718"/>
            <a:ext cx="4165580" cy="140053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600" b="1" dirty="0" err="1">
                <a:solidFill>
                  <a:srgbClr val="92D050"/>
                </a:solidFill>
              </a:rPr>
              <a:t>Fungal</a:t>
            </a:r>
            <a:r>
              <a:rPr lang="cs-CZ" sz="3600" b="1" dirty="0">
                <a:solidFill>
                  <a:srgbClr val="92D050"/>
                </a:solidFill>
              </a:rPr>
              <a:t> </a:t>
            </a:r>
            <a:r>
              <a:rPr lang="cs-CZ" sz="3600" b="1" dirty="0" err="1">
                <a:solidFill>
                  <a:srgbClr val="92D050"/>
                </a:solidFill>
              </a:rPr>
              <a:t>infections</a:t>
            </a:r>
            <a:br>
              <a:rPr lang="cs-CZ" sz="3600" dirty="0"/>
            </a:br>
            <a:endParaRPr lang="cs-CZ" sz="3600" dirty="0"/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5262E9D7-B5C1-4E6C-B3EF-2F48077054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A319F0A6-8D80-4254-82B7-1A9297F3D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8E90C33-6704-48A9-B1BE-DEEF3304A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4411" y="0"/>
            <a:ext cx="60980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:\Users\100567\Pictures\Přednášky\92px-Human_tongue_infected_with_oral_candidiasis[1].jpg">
            <a:extLst>
              <a:ext uri="{FF2B5EF4-FFF2-40B4-BE49-F238E27FC236}">
                <a16:creationId xmlns:a16="http://schemas.microsoft.com/office/drawing/2014/main" id="{FE43B28C-2CAB-4E45-9860-509032E65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9305" y="647699"/>
            <a:ext cx="1657958" cy="2162555"/>
          </a:xfrm>
          <a:prstGeom prst="rect">
            <a:avLst/>
          </a:prstGeom>
          <a:noFill/>
          <a:effectLst/>
        </p:spPr>
      </p:pic>
      <p:pic>
        <p:nvPicPr>
          <p:cNvPr id="4" name="Obrázek 3" descr="Obsah obrázku interiér&#10;&#10;Popis vygenerován s vysokou mírou spolehlivosti">
            <a:extLst>
              <a:ext uri="{FF2B5EF4-FFF2-40B4-BE49-F238E27FC236}">
                <a16:creationId xmlns:a16="http://schemas.microsoft.com/office/drawing/2014/main" id="{44BAB564-4CB7-4496-B7EE-12A76DBA8A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6129" y="835541"/>
            <a:ext cx="2627752" cy="1786871"/>
          </a:xfrm>
          <a:prstGeom prst="rect">
            <a:avLst/>
          </a:prstGeom>
          <a:effectLst/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8C7DA03-3808-49BC-946F-ECACEAE88D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6113" y="1611900"/>
            <a:ext cx="4165146" cy="41954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b="1" dirty="0" err="1"/>
              <a:t>Oportunistic</a:t>
            </a:r>
            <a:r>
              <a:rPr lang="cs-CZ" b="1" dirty="0"/>
              <a:t> </a:t>
            </a:r>
            <a:r>
              <a:rPr lang="cs-CZ" b="1" dirty="0" err="1"/>
              <a:t>pathogens</a:t>
            </a:r>
            <a:r>
              <a:rPr lang="cs-CZ" b="1" dirty="0"/>
              <a:t> – </a:t>
            </a:r>
            <a:r>
              <a:rPr lang="cs-CZ" b="1" dirty="0" err="1"/>
              <a:t>infections</a:t>
            </a:r>
            <a:r>
              <a:rPr lang="cs-CZ" b="1" dirty="0"/>
              <a:t> </a:t>
            </a:r>
            <a:r>
              <a:rPr lang="cs-CZ" b="1" dirty="0" err="1"/>
              <a:t>occure</a:t>
            </a:r>
            <a:r>
              <a:rPr lang="cs-CZ" b="1" dirty="0"/>
              <a:t> in </a:t>
            </a:r>
            <a:r>
              <a:rPr lang="cs-CZ" b="1" dirty="0" err="1"/>
              <a:t>immunodeficient</a:t>
            </a:r>
            <a:r>
              <a:rPr lang="cs-CZ" b="1" dirty="0"/>
              <a:t> patiens</a:t>
            </a:r>
          </a:p>
          <a:p>
            <a:pPr>
              <a:buFont typeface="Wingdings" panose="05000000000000000000" pitchFamily="2" charset="2"/>
              <a:buChar char="ü"/>
            </a:pPr>
            <a:endParaRPr lang="cs-CZ" dirty="0"/>
          </a:p>
          <a:p>
            <a:pPr>
              <a:buFont typeface="Wingdings" panose="05000000000000000000" pitchFamily="2" charset="2"/>
              <a:buChar char="ü"/>
            </a:pPr>
            <a:endParaRPr lang="cs-CZ" dirty="0"/>
          </a:p>
          <a:p>
            <a:pPr>
              <a:buFont typeface="Wingdings" panose="05000000000000000000" pitchFamily="2" charset="2"/>
              <a:buChar char="ü"/>
            </a:pPr>
            <a:r>
              <a:rPr lang="cs-CZ" dirty="0" err="1"/>
              <a:t>Superficial</a:t>
            </a:r>
            <a:r>
              <a:rPr lang="cs-CZ" dirty="0"/>
              <a:t> – </a:t>
            </a:r>
            <a:r>
              <a:rPr lang="cs-CZ" dirty="0" err="1"/>
              <a:t>dermatophytes</a:t>
            </a:r>
            <a:r>
              <a:rPr lang="cs-CZ" dirty="0"/>
              <a:t>, </a:t>
            </a:r>
            <a:r>
              <a:rPr lang="cs-CZ" dirty="0" err="1"/>
              <a:t>Candida</a:t>
            </a:r>
            <a:r>
              <a:rPr lang="cs-CZ" dirty="0"/>
              <a:t> </a:t>
            </a:r>
            <a:r>
              <a:rPr lang="cs-CZ" dirty="0" err="1"/>
              <a:t>spp</a:t>
            </a:r>
            <a:r>
              <a:rPr lang="cs-CZ" dirty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 err="1"/>
              <a:t>Systemic</a:t>
            </a:r>
            <a:r>
              <a:rPr lang="cs-CZ" dirty="0"/>
              <a:t> – </a:t>
            </a:r>
            <a:r>
              <a:rPr lang="cs-CZ" dirty="0" err="1"/>
              <a:t>organs</a:t>
            </a:r>
            <a:r>
              <a:rPr lang="cs-CZ" dirty="0"/>
              <a:t> (</a:t>
            </a:r>
            <a:r>
              <a:rPr lang="cs-CZ" dirty="0" err="1"/>
              <a:t>Candida</a:t>
            </a:r>
            <a:r>
              <a:rPr lang="cs-CZ" dirty="0"/>
              <a:t> </a:t>
            </a:r>
            <a:r>
              <a:rPr lang="cs-CZ" dirty="0" err="1"/>
              <a:t>spp</a:t>
            </a:r>
            <a:r>
              <a:rPr lang="cs-CZ" dirty="0"/>
              <a:t>., </a:t>
            </a:r>
            <a:r>
              <a:rPr lang="cs-CZ" dirty="0" err="1"/>
              <a:t>Aspergillus</a:t>
            </a:r>
            <a:r>
              <a:rPr lang="cs-CZ" dirty="0"/>
              <a:t> </a:t>
            </a:r>
            <a:r>
              <a:rPr lang="cs-CZ" dirty="0" err="1"/>
              <a:t>spp</a:t>
            </a:r>
            <a:r>
              <a:rPr lang="cs-CZ" dirty="0"/>
              <a:t>., </a:t>
            </a:r>
            <a:r>
              <a:rPr lang="cs-CZ" dirty="0" err="1"/>
              <a:t>Mucorales</a:t>
            </a:r>
            <a:r>
              <a:rPr lang="cs-CZ" dirty="0"/>
              <a:t>)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9" name="Obrázek 8" descr="Obsah obrázku text, mapa&#10;&#10;Popis vygenerován s velmi vysokou mírou spolehlivosti">
            <a:extLst>
              <a:ext uri="{FF2B5EF4-FFF2-40B4-BE49-F238E27FC236}">
                <a16:creationId xmlns:a16="http://schemas.microsoft.com/office/drawing/2014/main" id="{F65C8C00-B2DB-4DD1-8690-F6D6F6649F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0" y="3142317"/>
            <a:ext cx="5449471" cy="296996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18255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4FBC86-02C5-4199-A15F-CCEFBFED2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452718"/>
            <a:ext cx="3978790" cy="1400530"/>
          </a:xfrm>
        </p:spPr>
        <p:txBody>
          <a:bodyPr>
            <a:normAutofit/>
          </a:bodyPr>
          <a:lstStyle/>
          <a:p>
            <a:r>
              <a:rPr lang="cs-CZ" sz="3900" b="1" dirty="0">
                <a:solidFill>
                  <a:srgbClr val="92D050"/>
                </a:solidFill>
              </a:rPr>
              <a:t>Just a </a:t>
            </a:r>
            <a:r>
              <a:rPr lang="cs-CZ" sz="3900" b="1" dirty="0" err="1">
                <a:solidFill>
                  <a:srgbClr val="92D050"/>
                </a:solidFill>
              </a:rPr>
              <a:t>few</a:t>
            </a:r>
            <a:r>
              <a:rPr lang="cs-CZ" sz="3900" b="1" dirty="0">
                <a:solidFill>
                  <a:srgbClr val="92D050"/>
                </a:solidFill>
              </a:rPr>
              <a:t> </a:t>
            </a:r>
            <a:r>
              <a:rPr lang="cs-CZ" sz="3900" b="1" dirty="0" err="1">
                <a:solidFill>
                  <a:srgbClr val="92D050"/>
                </a:solidFill>
              </a:rPr>
              <a:t>fungi</a:t>
            </a:r>
            <a:r>
              <a:rPr lang="cs-CZ" sz="3900" b="1" dirty="0">
                <a:solidFill>
                  <a:srgbClr val="92D050"/>
                </a:solidFill>
              </a:rPr>
              <a:t> to </a:t>
            </a:r>
            <a:r>
              <a:rPr lang="cs-CZ" sz="3900" b="1" dirty="0" err="1">
                <a:solidFill>
                  <a:srgbClr val="92D050"/>
                </a:solidFill>
              </a:rPr>
              <a:t>remember</a:t>
            </a:r>
            <a:r>
              <a:rPr lang="cs-CZ" sz="3900" b="1" dirty="0">
                <a:solidFill>
                  <a:srgbClr val="92D050"/>
                </a:solidFill>
              </a:rPr>
              <a:t>..</a:t>
            </a:r>
          </a:p>
        </p:txBody>
      </p:sp>
      <p:pic>
        <p:nvPicPr>
          <p:cNvPr id="12" name="Zástupný symbol pro obsah 4" descr="Obsah obrázku interiér, jídlo, stůl&#10;&#10;Popis vygenerován s vysokou mírou spolehlivosti">
            <a:extLst>
              <a:ext uri="{FF2B5EF4-FFF2-40B4-BE49-F238E27FC236}">
                <a16:creationId xmlns:a16="http://schemas.microsoft.com/office/drawing/2014/main" id="{DA779147-0E10-475A-884A-6E4CE2254A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7" r="-1" b="-1"/>
          <a:stretch/>
        </p:blipFill>
        <p:spPr>
          <a:xfrm>
            <a:off x="5316658" y="10"/>
            <a:ext cx="6873804" cy="342898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DDE478A-9B9B-4F32-906C-273776BD7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Obrázek 8" descr="Obsah obrázku houba&#10;&#10;Popis vygenerován s vysokou mírou spolehlivosti">
            <a:extLst>
              <a:ext uri="{FF2B5EF4-FFF2-40B4-BE49-F238E27FC236}">
                <a16:creationId xmlns:a16="http://schemas.microsoft.com/office/drawing/2014/main" id="{3AEBC988-85BD-4D75-A83F-500376A133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4" r="28906"/>
          <a:stretch/>
        </p:blipFill>
        <p:spPr>
          <a:xfrm>
            <a:off x="5316658" y="3428998"/>
            <a:ext cx="3436902" cy="342899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E134BF0-9B14-4133-88F3-1AFB4A5357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3" r="11827"/>
          <a:stretch/>
        </p:blipFill>
        <p:spPr>
          <a:xfrm>
            <a:off x="8753560" y="3428998"/>
            <a:ext cx="3436902" cy="3428996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3675D8-8B7A-4149-AD08-B81A69EC6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53560" y="3428998"/>
            <a:ext cx="0" cy="342899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6FE85DE-8857-4E6E-800A-944BB57F9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16658" y="3428998"/>
            <a:ext cx="6873804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Nadpis 1">
            <a:extLst>
              <a:ext uri="{FF2B5EF4-FFF2-40B4-BE49-F238E27FC236}">
                <a16:creationId xmlns:a16="http://schemas.microsoft.com/office/drawing/2014/main" id="{B56D88C9-3441-4EA4-B2F1-42FF6C6D7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623" y="2209520"/>
            <a:ext cx="4302991" cy="4195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dirty="0"/>
              <a:t>A) </a:t>
            </a:r>
            <a:r>
              <a:rPr lang="cs-CZ" sz="2800" dirty="0" err="1"/>
              <a:t>Superficial</a:t>
            </a:r>
            <a:r>
              <a:rPr lang="cs-CZ" sz="2800" dirty="0"/>
              <a:t> </a:t>
            </a:r>
            <a:r>
              <a:rPr lang="cs-CZ" sz="2800" dirty="0" err="1"/>
              <a:t>infections</a:t>
            </a:r>
            <a:r>
              <a:rPr lang="cs-CZ" sz="2800" dirty="0"/>
              <a:t> – skin </a:t>
            </a:r>
            <a:r>
              <a:rPr lang="cs-CZ" sz="2800" dirty="0" err="1"/>
              <a:t>diseases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817356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7311B59C-4B09-4E38-AB61-5C0850A86750}"/>
              </a:ext>
            </a:extLst>
          </p:cNvPr>
          <p:cNvSpPr txBox="1">
            <a:spLocks/>
          </p:cNvSpPr>
          <p:nvPr/>
        </p:nvSpPr>
        <p:spPr>
          <a:xfrm>
            <a:off x="646111" y="609601"/>
            <a:ext cx="3325731" cy="167597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92D050"/>
                </a:solidFill>
              </a:rPr>
              <a:t>genus MALASSEZIA</a:t>
            </a:r>
          </a:p>
        </p:txBody>
      </p:sp>
      <p:pic>
        <p:nvPicPr>
          <p:cNvPr id="6" name="Obrázek 5" descr="Obsah obrázku jídlo, nápoje&#10;&#10;Popis vygenerován s vysokou mírou spolehlivosti">
            <a:extLst>
              <a:ext uri="{FF2B5EF4-FFF2-40B4-BE49-F238E27FC236}">
                <a16:creationId xmlns:a16="http://schemas.microsoft.com/office/drawing/2014/main" id="{D2CA152C-F60F-402C-B5A0-5A38393BEC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252" b="2"/>
          <a:stretch/>
        </p:blipFill>
        <p:spPr>
          <a:xfrm>
            <a:off x="4613643" y="609601"/>
            <a:ext cx="3409037" cy="27658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03F3F04-110B-4AD7-8F9A-7B18DDC6E3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262" b="5"/>
          <a:stretch/>
        </p:blipFill>
        <p:spPr>
          <a:xfrm>
            <a:off x="8135262" y="609602"/>
            <a:ext cx="3409037" cy="27660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B41991E-FEAE-49BB-BDDD-80639BB61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ABFE2FF-8059-45FA-8282-ABB02014B768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1600000">
            <a:off x="642176" y="2484544"/>
            <a:ext cx="3693850" cy="376385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i="1" dirty="0"/>
              <a:t>M. furfur </a:t>
            </a:r>
            <a:r>
              <a:rPr lang="en-US" dirty="0"/>
              <a:t>(</a:t>
            </a:r>
            <a:r>
              <a:rPr lang="en-US" i="1" dirty="0" err="1"/>
              <a:t>Pityrosporum</a:t>
            </a:r>
            <a:r>
              <a:rPr lang="en-US" i="1" dirty="0"/>
              <a:t> </a:t>
            </a:r>
            <a:r>
              <a:rPr lang="en-US" i="1" dirty="0" err="1"/>
              <a:t>ovale</a:t>
            </a:r>
            <a:r>
              <a:rPr lang="en-US" dirty="0"/>
              <a:t>) causes the disease called </a:t>
            </a:r>
            <a:r>
              <a:rPr lang="en-US" b="1" dirty="0" err="1"/>
              <a:t>pityriasis</a:t>
            </a:r>
            <a:r>
              <a:rPr lang="en-US" b="1" dirty="0"/>
              <a:t> versicolor</a:t>
            </a:r>
            <a:endParaRPr lang="cs-CZ" b="1" dirty="0"/>
          </a:p>
          <a:p>
            <a:r>
              <a:rPr lang="cs-CZ" dirty="0" err="1"/>
              <a:t>Belongs</a:t>
            </a:r>
            <a:r>
              <a:rPr lang="cs-CZ" dirty="0"/>
              <a:t> to </a:t>
            </a:r>
            <a:r>
              <a:rPr lang="cs-CZ" dirty="0" err="1"/>
              <a:t>basidiomycetous</a:t>
            </a:r>
            <a:r>
              <a:rPr lang="cs-CZ" dirty="0"/>
              <a:t> </a:t>
            </a:r>
            <a:r>
              <a:rPr lang="cs-CZ" dirty="0" err="1"/>
              <a:t>yeasts</a:t>
            </a:r>
            <a:r>
              <a:rPr lang="cs-CZ" dirty="0"/>
              <a:t>, </a:t>
            </a:r>
            <a:r>
              <a:rPr lang="cs-CZ" dirty="0" err="1"/>
              <a:t>common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human</a:t>
            </a:r>
            <a:r>
              <a:rPr lang="cs-CZ" dirty="0"/>
              <a:t> </a:t>
            </a:r>
            <a:r>
              <a:rPr lang="cs-CZ" dirty="0" err="1"/>
              <a:t>microbiom</a:t>
            </a:r>
            <a:endParaRPr lang="cs-CZ" dirty="0"/>
          </a:p>
          <a:p>
            <a:r>
              <a:rPr lang="cs-CZ" dirty="0"/>
              <a:t>Risk – </a:t>
            </a:r>
            <a:r>
              <a:rPr lang="cs-CZ" dirty="0" err="1"/>
              <a:t>newborn</a:t>
            </a:r>
            <a:r>
              <a:rPr lang="cs-CZ" dirty="0"/>
              <a:t> </a:t>
            </a:r>
            <a:r>
              <a:rPr lang="cs-CZ" dirty="0" err="1"/>
              <a:t>babies</a:t>
            </a:r>
            <a:r>
              <a:rPr lang="cs-CZ" dirty="0"/>
              <a:t> – </a:t>
            </a:r>
            <a:r>
              <a:rPr lang="cs-CZ" dirty="0" err="1"/>
              <a:t>fungemia</a:t>
            </a:r>
            <a:endParaRPr lang="en-US" dirty="0"/>
          </a:p>
          <a:p>
            <a:endParaRPr lang="en-US" b="1" dirty="0"/>
          </a:p>
          <a:p>
            <a:endParaRPr lang="en-US" dirty="0"/>
          </a:p>
        </p:txBody>
      </p:sp>
      <p:pic>
        <p:nvPicPr>
          <p:cNvPr id="9" name="Zástupný symbol pro obsah 3" descr="DSC_0657.JPG">
            <a:extLst>
              <a:ext uri="{FF2B5EF4-FFF2-40B4-BE49-F238E27FC236}">
                <a16:creationId xmlns:a16="http://schemas.microsoft.com/office/drawing/2014/main" id="{E0F9B5AB-ACD9-4CDD-ABEA-71BF67965E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r="4786" b="1"/>
          <a:stretch/>
        </p:blipFill>
        <p:spPr>
          <a:xfrm>
            <a:off x="4613644" y="3482340"/>
            <a:ext cx="3409037" cy="27658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7" name="Obrázek 6" descr="Obsah obrázku země, interiér&#10;&#10;Popis vygenerován s vysokou mírou spolehlivosti">
            <a:extLst>
              <a:ext uri="{FF2B5EF4-FFF2-40B4-BE49-F238E27FC236}">
                <a16:creationId xmlns:a16="http://schemas.microsoft.com/office/drawing/2014/main" id="{5DD072B4-2C19-4F46-A2C0-3120C63A7F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262" b="5"/>
          <a:stretch/>
        </p:blipFill>
        <p:spPr>
          <a:xfrm>
            <a:off x="8135262" y="3482340"/>
            <a:ext cx="3409037" cy="27660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6856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EBC90391-90C4-4A9A-96A1-312ED7DD6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8914" y="716646"/>
            <a:ext cx="2466975" cy="219393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E9982E9-C1C5-4CB8-8132-EC733650E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err="1">
                <a:solidFill>
                  <a:srgbClr val="92D050"/>
                </a:solidFill>
              </a:rPr>
              <a:t>Dermatophytes</a:t>
            </a:r>
            <a:endParaRPr lang="cs-CZ" sz="4000" b="1" dirty="0">
              <a:solidFill>
                <a:srgbClr val="92D050"/>
              </a:solidFill>
            </a:endParaRP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BDD4FB68-F7BF-4832-89D5-69C231A79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766" y="1558510"/>
            <a:ext cx="6007491" cy="484677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cs-CZ" dirty="0" err="1"/>
              <a:t>Keratinophilic</a:t>
            </a:r>
            <a:r>
              <a:rPr lang="cs-CZ" dirty="0"/>
              <a:t> </a:t>
            </a:r>
            <a:r>
              <a:rPr lang="cs-CZ" dirty="0" err="1"/>
              <a:t>fungi</a:t>
            </a:r>
            <a:endParaRPr lang="cs-CZ" dirty="0"/>
          </a:p>
          <a:p>
            <a:pPr>
              <a:buFont typeface="Wingdings" panose="05000000000000000000" pitchFamily="2" charset="2"/>
              <a:buChar char="ü"/>
            </a:pPr>
            <a:r>
              <a:rPr lang="cs-CZ" dirty="0" err="1"/>
              <a:t>Diseases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skin, </a:t>
            </a:r>
            <a:r>
              <a:rPr lang="cs-CZ" dirty="0" err="1"/>
              <a:t>hair</a:t>
            </a:r>
            <a:r>
              <a:rPr lang="cs-CZ" dirty="0"/>
              <a:t>, </a:t>
            </a:r>
            <a:r>
              <a:rPr lang="cs-CZ" dirty="0" err="1"/>
              <a:t>nails</a:t>
            </a:r>
            <a:r>
              <a:rPr lang="cs-CZ" dirty="0"/>
              <a:t>- </a:t>
            </a:r>
            <a:r>
              <a:rPr lang="cs-CZ" dirty="0" err="1"/>
              <a:t>often</a:t>
            </a:r>
            <a:r>
              <a:rPr lang="cs-CZ" dirty="0"/>
              <a:t> </a:t>
            </a:r>
            <a:r>
              <a:rPr lang="cs-CZ" dirty="0" err="1"/>
              <a:t>recurrent</a:t>
            </a:r>
            <a:endParaRPr lang="cs-CZ" dirty="0"/>
          </a:p>
          <a:p>
            <a:pPr>
              <a:buFont typeface="Wingdings" panose="05000000000000000000" pitchFamily="2" charset="2"/>
              <a:buChar char="ü"/>
            </a:pPr>
            <a:r>
              <a:rPr lang="cs-CZ" dirty="0" err="1"/>
              <a:t>Diseases</a:t>
            </a:r>
            <a:r>
              <a:rPr lang="cs-CZ" dirty="0"/>
              <a:t> are </a:t>
            </a:r>
            <a:r>
              <a:rPr lang="cs-CZ" dirty="0" err="1"/>
              <a:t>called</a:t>
            </a:r>
            <a:r>
              <a:rPr lang="cs-CZ" dirty="0"/>
              <a:t>: </a:t>
            </a:r>
            <a:r>
              <a:rPr lang="cs-CZ" dirty="0" err="1"/>
              <a:t>tinea</a:t>
            </a:r>
            <a:r>
              <a:rPr lang="cs-CZ" dirty="0"/>
              <a:t>, </a:t>
            </a:r>
            <a:r>
              <a:rPr lang="cs-CZ" b="1" dirty="0" err="1"/>
              <a:t>onychomycosis</a:t>
            </a:r>
            <a:endParaRPr lang="cs-CZ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cs-CZ" dirty="0" err="1"/>
              <a:t>Cultivation</a:t>
            </a:r>
            <a:r>
              <a:rPr lang="cs-CZ" dirty="0"/>
              <a:t>: 2 – 6 </a:t>
            </a:r>
            <a:r>
              <a:rPr lang="cs-CZ" dirty="0" err="1"/>
              <a:t>weeks</a:t>
            </a:r>
            <a:r>
              <a:rPr lang="cs-CZ" dirty="0"/>
              <a:t>, 28-30°C, SAB+ATB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 err="1"/>
              <a:t>Growth</a:t>
            </a:r>
            <a:r>
              <a:rPr lang="cs-CZ" dirty="0"/>
              <a:t> </a:t>
            </a:r>
            <a:r>
              <a:rPr lang="cs-CZ" dirty="0" err="1"/>
              <a:t>expressed</a:t>
            </a:r>
            <a:r>
              <a:rPr lang="cs-CZ" dirty="0"/>
              <a:t> </a:t>
            </a:r>
            <a:r>
              <a:rPr lang="cs-CZ" dirty="0" err="1"/>
              <a:t>using</a:t>
            </a:r>
            <a:r>
              <a:rPr lang="cs-CZ" dirty="0"/>
              <a:t> </a:t>
            </a:r>
            <a:r>
              <a:rPr lang="cs-CZ" dirty="0" err="1"/>
              <a:t>growth</a:t>
            </a:r>
            <a:r>
              <a:rPr lang="cs-CZ" dirty="0"/>
              <a:t> index: </a:t>
            </a:r>
            <a:r>
              <a:rPr lang="cs-CZ" dirty="0" err="1"/>
              <a:t>colony</a:t>
            </a:r>
            <a:r>
              <a:rPr lang="cs-CZ" dirty="0"/>
              <a:t> </a:t>
            </a:r>
            <a:r>
              <a:rPr lang="cs-CZ" dirty="0" err="1"/>
              <a:t>diameter</a:t>
            </a:r>
            <a:r>
              <a:rPr lang="cs-CZ" dirty="0"/>
              <a:t>/ </a:t>
            </a:r>
            <a:r>
              <a:rPr lang="cs-CZ" dirty="0" err="1"/>
              <a:t>days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growth</a:t>
            </a:r>
            <a:endParaRPr lang="cs-CZ" dirty="0"/>
          </a:p>
          <a:p>
            <a:pPr>
              <a:buFont typeface="Wingdings" panose="05000000000000000000" pitchFamily="2" charset="2"/>
              <a:buChar char="ü"/>
            </a:pPr>
            <a:endParaRPr lang="cs-CZ" dirty="0"/>
          </a:p>
          <a:p>
            <a:pPr>
              <a:buFont typeface="Wingdings" panose="05000000000000000000" pitchFamily="2" charset="2"/>
              <a:buChar char="ü"/>
            </a:pPr>
            <a:r>
              <a:rPr lang="cs-CZ" dirty="0" err="1"/>
              <a:t>Typical</a:t>
            </a:r>
            <a:r>
              <a:rPr lang="cs-CZ" dirty="0"/>
              <a:t> </a:t>
            </a:r>
            <a:r>
              <a:rPr lang="cs-CZ" dirty="0" err="1"/>
              <a:t>appearance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colonies</a:t>
            </a:r>
            <a:r>
              <a:rPr lang="cs-CZ" dirty="0"/>
              <a:t> (</a:t>
            </a:r>
            <a:r>
              <a:rPr lang="cs-CZ" dirty="0" err="1"/>
              <a:t>pigmented</a:t>
            </a:r>
            <a:r>
              <a:rPr lang="cs-CZ" dirty="0"/>
              <a:t> </a:t>
            </a:r>
            <a:r>
              <a:rPr lang="cs-CZ" dirty="0" err="1"/>
              <a:t>bottom</a:t>
            </a:r>
            <a:r>
              <a:rPr lang="cs-CZ" dirty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 err="1"/>
              <a:t>Microscopy</a:t>
            </a:r>
            <a:r>
              <a:rPr lang="cs-CZ" dirty="0"/>
              <a:t> – </a:t>
            </a:r>
            <a:r>
              <a:rPr lang="cs-CZ" dirty="0" err="1"/>
              <a:t>segmented</a:t>
            </a:r>
            <a:r>
              <a:rPr lang="cs-CZ" dirty="0"/>
              <a:t>, </a:t>
            </a:r>
            <a:r>
              <a:rPr lang="cs-CZ" dirty="0" err="1"/>
              <a:t>branched</a:t>
            </a:r>
            <a:r>
              <a:rPr lang="cs-CZ" dirty="0"/>
              <a:t> </a:t>
            </a:r>
            <a:r>
              <a:rPr lang="cs-CZ" dirty="0" err="1"/>
              <a:t>hyphae</a:t>
            </a:r>
            <a:r>
              <a:rPr lang="cs-CZ" dirty="0"/>
              <a:t>, </a:t>
            </a:r>
            <a:r>
              <a:rPr lang="cs-CZ" dirty="0" err="1"/>
              <a:t>typical</a:t>
            </a:r>
            <a:r>
              <a:rPr lang="cs-CZ" dirty="0"/>
              <a:t> </a:t>
            </a:r>
            <a:r>
              <a:rPr lang="cs-CZ" dirty="0" err="1"/>
              <a:t>shapes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conidia</a:t>
            </a:r>
            <a:endParaRPr lang="cs-CZ" dirty="0"/>
          </a:p>
          <a:p>
            <a:pPr>
              <a:buFont typeface="Wingdings" panose="05000000000000000000" pitchFamily="2" charset="2"/>
              <a:buChar char="ü"/>
            </a:pPr>
            <a:r>
              <a:rPr lang="cs-CZ" dirty="0" err="1"/>
              <a:t>Zoophilic</a:t>
            </a:r>
            <a:r>
              <a:rPr lang="cs-CZ" dirty="0"/>
              <a:t>/ </a:t>
            </a:r>
            <a:r>
              <a:rPr lang="cs-CZ" dirty="0" err="1"/>
              <a:t>anthropophilic</a:t>
            </a:r>
            <a:r>
              <a:rPr lang="cs-CZ" dirty="0"/>
              <a:t>/ </a:t>
            </a:r>
            <a:r>
              <a:rPr lang="cs-CZ" dirty="0" err="1"/>
              <a:t>geophilic</a:t>
            </a:r>
            <a:r>
              <a:rPr lang="cs-CZ" dirty="0"/>
              <a:t> </a:t>
            </a:r>
            <a:r>
              <a:rPr lang="cs-CZ" dirty="0" err="1"/>
              <a:t>strains</a:t>
            </a: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4873D49-FE0E-429C-960B-A1C41047A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345" y="716646"/>
            <a:ext cx="3019490" cy="219215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C66E6A5-CA6F-4AF4-A130-56AB49931E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421313" y="3276477"/>
            <a:ext cx="2819400" cy="16287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5C925A8-81F7-4583-98C1-425BB652AC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1656" y="2522242"/>
            <a:ext cx="3756629" cy="193851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E65B69E-0A94-4038-9A1F-F7DE0DAC4C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1710" y="4664979"/>
            <a:ext cx="3076575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84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77B4EF-7474-461D-8201-C740A499B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4423304" cy="1400530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92D050"/>
                </a:solidFill>
              </a:rPr>
              <a:t>genus </a:t>
            </a:r>
            <a:r>
              <a:rPr lang="cs-CZ" sz="4000" b="1" i="1" dirty="0">
                <a:solidFill>
                  <a:srgbClr val="92D050"/>
                </a:solidFill>
              </a:rPr>
              <a:t>EPIDERMOFYTON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80909CA-9D6A-4A04-8FB6-5C5C0319B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2" y="1893893"/>
            <a:ext cx="7186324" cy="4511389"/>
          </a:xfrm>
        </p:spPr>
        <p:txBody>
          <a:bodyPr/>
          <a:lstStyle/>
          <a:p>
            <a:pPr>
              <a:buNone/>
            </a:pPr>
            <a:r>
              <a:rPr lang="cs-CZ" sz="2800" b="1" i="1" dirty="0"/>
              <a:t>E. </a:t>
            </a:r>
            <a:r>
              <a:rPr lang="cs-CZ" sz="2800" b="1" i="1" dirty="0" err="1"/>
              <a:t>floccosum</a:t>
            </a:r>
            <a:endParaRPr lang="cs-CZ" sz="2800" b="1" i="1" dirty="0"/>
          </a:p>
          <a:p>
            <a:pPr>
              <a:buFont typeface="Wingdings" panose="05000000000000000000" pitchFamily="2" charset="2"/>
              <a:buChar char="ü"/>
            </a:pPr>
            <a:r>
              <a:rPr lang="cs-CZ" sz="2800" dirty="0" err="1"/>
              <a:t>nails</a:t>
            </a:r>
            <a:r>
              <a:rPr lang="cs-CZ" sz="2800" dirty="0"/>
              <a:t>, skin, NOT </a:t>
            </a:r>
            <a:r>
              <a:rPr lang="cs-CZ" sz="2800" dirty="0" err="1"/>
              <a:t>hair</a:t>
            </a:r>
            <a:endParaRPr lang="cs-CZ" sz="2800" dirty="0"/>
          </a:p>
          <a:p>
            <a:pPr>
              <a:buFont typeface="Wingdings" panose="05000000000000000000" pitchFamily="2" charset="2"/>
              <a:buChar char="ü"/>
            </a:pPr>
            <a:r>
              <a:rPr lang="cs-CZ" sz="2800" dirty="0"/>
              <a:t>khaki </a:t>
            </a:r>
            <a:r>
              <a:rPr lang="cs-CZ" sz="2800" dirty="0" err="1"/>
              <a:t>color</a:t>
            </a:r>
            <a:r>
              <a:rPr lang="cs-CZ" sz="2800" dirty="0"/>
              <a:t>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colonies</a:t>
            </a:r>
            <a:r>
              <a:rPr lang="cs-CZ" sz="2800" i="1" u="sng" dirty="0"/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2800" dirty="0"/>
              <a:t>club-</a:t>
            </a:r>
            <a:r>
              <a:rPr lang="cs-CZ" sz="2800" dirty="0" err="1"/>
              <a:t>shaped</a:t>
            </a:r>
            <a:r>
              <a:rPr lang="cs-CZ" sz="2800" dirty="0"/>
              <a:t> </a:t>
            </a:r>
            <a:r>
              <a:rPr lang="cs-CZ" sz="2800" dirty="0" err="1"/>
              <a:t>macroconidia</a:t>
            </a:r>
            <a:r>
              <a:rPr lang="cs-CZ" sz="2800" dirty="0"/>
              <a:t> – 3-5 in a </a:t>
            </a:r>
            <a:r>
              <a:rPr lang="cs-CZ" sz="2800" dirty="0" err="1"/>
              <a:t>bunch</a:t>
            </a:r>
            <a:r>
              <a:rPr lang="cs-CZ" sz="2800" dirty="0"/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2800" dirty="0" err="1"/>
              <a:t>chlamydospores</a:t>
            </a:r>
            <a:r>
              <a:rPr lang="cs-CZ" sz="2800" dirty="0"/>
              <a:t>, no </a:t>
            </a:r>
            <a:r>
              <a:rPr lang="cs-CZ" sz="2800" dirty="0" err="1"/>
              <a:t>microconidia</a:t>
            </a:r>
            <a:endParaRPr lang="cs-CZ" sz="2800" dirty="0"/>
          </a:p>
          <a:p>
            <a:endParaRPr lang="cs-CZ" dirty="0"/>
          </a:p>
        </p:txBody>
      </p:sp>
      <p:pic>
        <p:nvPicPr>
          <p:cNvPr id="4" name="Zástupný symbol pro obsah 3" descr="DSC_0680.JPG">
            <a:extLst>
              <a:ext uri="{FF2B5EF4-FFF2-40B4-BE49-F238E27FC236}">
                <a16:creationId xmlns:a16="http://schemas.microsoft.com/office/drawing/2014/main" id="{69633DE1-4292-4326-99B0-BC37529BB3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10000" contrast="40000"/>
          </a:blip>
          <a:stretch>
            <a:fillRect/>
          </a:stretch>
        </p:blipFill>
        <p:spPr>
          <a:xfrm>
            <a:off x="5209652" y="371225"/>
            <a:ext cx="3203640" cy="296404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EDE53BA-D959-47CF-B222-23A8F22F7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3295" y="3982178"/>
            <a:ext cx="3646856" cy="273162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66B3C7E-45D1-4F4B-910A-AFFEEFE83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3293" y="1250555"/>
            <a:ext cx="3646857" cy="273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78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76E78C-2F93-447F-93AE-97D4367E3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5523780" cy="1400530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92D050"/>
                </a:solidFill>
              </a:rPr>
              <a:t>genus </a:t>
            </a:r>
            <a:r>
              <a:rPr lang="cs-CZ" sz="4000" b="1" i="1" dirty="0">
                <a:solidFill>
                  <a:srgbClr val="92D050"/>
                </a:solidFill>
              </a:rPr>
              <a:t>TRICHOPHYTON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BBDAFA0-959E-4980-88BF-FD61D0465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508" y="2190749"/>
            <a:ext cx="6404661" cy="398621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cs-CZ" sz="2800" dirty="0" err="1"/>
              <a:t>colonies</a:t>
            </a:r>
            <a:r>
              <a:rPr lang="cs-CZ" sz="2800" dirty="0"/>
              <a:t>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various</a:t>
            </a:r>
            <a:r>
              <a:rPr lang="cs-CZ" sz="2800" dirty="0"/>
              <a:t> </a:t>
            </a:r>
            <a:r>
              <a:rPr lang="cs-CZ" sz="2800" dirty="0" err="1"/>
              <a:t>color</a:t>
            </a:r>
            <a:endParaRPr lang="cs-CZ" sz="2800" dirty="0"/>
          </a:p>
          <a:p>
            <a:pPr>
              <a:buFont typeface="Wingdings" panose="05000000000000000000" pitchFamily="2" charset="2"/>
              <a:buChar char="ü"/>
            </a:pPr>
            <a:r>
              <a:rPr lang="cs-CZ" sz="2800" dirty="0" err="1"/>
              <a:t>producing</a:t>
            </a:r>
            <a:r>
              <a:rPr lang="cs-CZ" sz="2800" dirty="0"/>
              <a:t> </a:t>
            </a:r>
            <a:r>
              <a:rPr lang="cs-CZ" sz="2800" dirty="0" err="1"/>
              <a:t>microconidia</a:t>
            </a:r>
            <a:endParaRPr lang="cs-CZ" sz="2800" dirty="0"/>
          </a:p>
          <a:p>
            <a:pPr>
              <a:buNone/>
            </a:pPr>
            <a:r>
              <a:rPr lang="cs-CZ" sz="2800" b="1" i="1" dirty="0"/>
              <a:t>T. rubrum - </a:t>
            </a:r>
            <a:r>
              <a:rPr lang="cs-CZ" sz="2800" dirty="0" err="1"/>
              <a:t>growing</a:t>
            </a:r>
            <a:r>
              <a:rPr lang="cs-CZ" sz="2800" dirty="0"/>
              <a:t> 2-3 </a:t>
            </a:r>
            <a:r>
              <a:rPr lang="cs-CZ" sz="2800" dirty="0" err="1"/>
              <a:t>weeks</a:t>
            </a:r>
            <a:endParaRPr lang="cs-CZ" sz="2800" b="1" i="1" dirty="0"/>
          </a:p>
          <a:p>
            <a:pPr>
              <a:buNone/>
            </a:pPr>
            <a:r>
              <a:rPr lang="cs-CZ" sz="2800" b="1" i="1" dirty="0"/>
              <a:t>T. </a:t>
            </a:r>
            <a:r>
              <a:rPr lang="cs-CZ" sz="2800" b="1" i="1" dirty="0" err="1"/>
              <a:t>equinum</a:t>
            </a:r>
            <a:r>
              <a:rPr lang="cs-CZ" sz="2800" b="1" i="1" dirty="0"/>
              <a:t> </a:t>
            </a:r>
            <a:r>
              <a:rPr lang="cs-CZ" sz="2800" dirty="0"/>
              <a:t>– </a:t>
            </a:r>
            <a:r>
              <a:rPr lang="cs-CZ" sz="2800" dirty="0" err="1"/>
              <a:t>growing</a:t>
            </a:r>
            <a:r>
              <a:rPr lang="cs-CZ" sz="2800" dirty="0"/>
              <a:t> fast – 1week</a:t>
            </a:r>
          </a:p>
          <a:p>
            <a:pPr>
              <a:buNone/>
            </a:pPr>
            <a:r>
              <a:rPr lang="cs-CZ" sz="2800" b="1" i="1" dirty="0"/>
              <a:t>T. </a:t>
            </a:r>
            <a:r>
              <a:rPr lang="cs-CZ" sz="2800" b="1" i="1" dirty="0" err="1"/>
              <a:t>verrucosum</a:t>
            </a:r>
            <a:r>
              <a:rPr lang="cs-CZ" sz="2800" b="1" i="1" dirty="0"/>
              <a:t>, T. </a:t>
            </a:r>
            <a:r>
              <a:rPr lang="cs-CZ" sz="2800" b="1" i="1" dirty="0" err="1"/>
              <a:t>megnii</a:t>
            </a:r>
            <a:r>
              <a:rPr lang="cs-CZ" sz="2800" b="1" i="1" dirty="0"/>
              <a:t>, T. </a:t>
            </a:r>
            <a:r>
              <a:rPr lang="cs-CZ" sz="2800" b="1" i="1" dirty="0" err="1"/>
              <a:t>schenleinii</a:t>
            </a:r>
            <a:r>
              <a:rPr lang="cs-CZ" sz="2800" b="1" i="1" dirty="0"/>
              <a:t>, T. </a:t>
            </a:r>
            <a:r>
              <a:rPr lang="cs-CZ" sz="2800" b="1" i="1" dirty="0" err="1"/>
              <a:t>violaceum</a:t>
            </a:r>
            <a:r>
              <a:rPr lang="cs-CZ" sz="2800" b="1" i="1" dirty="0"/>
              <a:t> - </a:t>
            </a:r>
            <a:r>
              <a:rPr lang="cs-CZ" sz="2800" dirty="0" err="1"/>
              <a:t>growing</a:t>
            </a:r>
            <a:r>
              <a:rPr lang="cs-CZ" sz="2800" dirty="0"/>
              <a:t> 3-4 </a:t>
            </a:r>
            <a:r>
              <a:rPr lang="cs-CZ" sz="2800" dirty="0" err="1"/>
              <a:t>weeks</a:t>
            </a:r>
            <a:endParaRPr lang="cs-CZ" sz="2800" b="1" i="1" dirty="0"/>
          </a:p>
          <a:p>
            <a:pPr>
              <a:buNone/>
            </a:pPr>
            <a:endParaRPr lang="cs-CZ" sz="2800" b="1" i="1" dirty="0"/>
          </a:p>
          <a:p>
            <a:endParaRPr lang="cs-CZ" dirty="0"/>
          </a:p>
        </p:txBody>
      </p:sp>
      <p:pic>
        <p:nvPicPr>
          <p:cNvPr id="4" name="Zástupný symbol pro obsah 3" descr="DSC_0673.JPG">
            <a:extLst>
              <a:ext uri="{FF2B5EF4-FFF2-40B4-BE49-F238E27FC236}">
                <a16:creationId xmlns:a16="http://schemas.microsoft.com/office/drawing/2014/main" id="{845DC259-AF7C-4534-A626-54D2A8CDA6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6897169" y="989696"/>
            <a:ext cx="2862786" cy="316641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2B0A673-1D54-4A25-A92D-A44FC84DD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325584" y="1436993"/>
            <a:ext cx="3166415" cy="229767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52C196F-727C-4B41-B7AC-72F057C43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7169" y="4156111"/>
            <a:ext cx="5160459" cy="250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9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6A643A-AE98-42F8-A3BA-C49B99D18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5234939" cy="1400530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92D050"/>
                </a:solidFill>
              </a:rPr>
              <a:t>genus </a:t>
            </a:r>
            <a:r>
              <a:rPr lang="cs-CZ" sz="4000" b="1" i="1" dirty="0">
                <a:solidFill>
                  <a:srgbClr val="92D050"/>
                </a:solidFill>
              </a:rPr>
              <a:t>MICROSPORUM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92F170F-BBB7-4311-90E1-E68A1BD90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195" y="2209418"/>
            <a:ext cx="6755416" cy="3986213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cs-CZ" sz="2600" dirty="0"/>
              <a:t>Skin, </a:t>
            </a:r>
            <a:r>
              <a:rPr lang="cs-CZ" sz="2600" dirty="0" err="1"/>
              <a:t>hair</a:t>
            </a:r>
            <a:r>
              <a:rPr lang="cs-CZ" sz="2600" dirty="0"/>
              <a:t>, NOT </a:t>
            </a:r>
            <a:r>
              <a:rPr lang="cs-CZ" sz="2600" dirty="0" err="1"/>
              <a:t>nails</a:t>
            </a:r>
            <a:endParaRPr lang="cs-CZ" sz="2600" dirty="0"/>
          </a:p>
          <a:p>
            <a:pPr>
              <a:buFont typeface="Wingdings" panose="05000000000000000000" pitchFamily="2" charset="2"/>
              <a:buChar char="ü"/>
            </a:pPr>
            <a:r>
              <a:rPr lang="cs-CZ" sz="2600" dirty="0" err="1"/>
              <a:t>Septate</a:t>
            </a:r>
            <a:r>
              <a:rPr lang="cs-CZ" sz="2600" dirty="0"/>
              <a:t> </a:t>
            </a:r>
            <a:r>
              <a:rPr lang="cs-CZ" sz="2600" dirty="0" err="1"/>
              <a:t>macroconidia</a:t>
            </a:r>
            <a:r>
              <a:rPr lang="cs-CZ" sz="2600" dirty="0"/>
              <a:t> – </a:t>
            </a:r>
            <a:r>
              <a:rPr lang="cs-CZ" sz="2600" dirty="0" err="1"/>
              <a:t>spindle-shaped</a:t>
            </a:r>
            <a:endParaRPr lang="cs-CZ" sz="2600" dirty="0"/>
          </a:p>
          <a:p>
            <a:pPr>
              <a:buNone/>
            </a:pPr>
            <a:endParaRPr lang="cs-CZ" sz="3200" dirty="0"/>
          </a:p>
          <a:p>
            <a:pPr>
              <a:buNone/>
            </a:pPr>
            <a:r>
              <a:rPr lang="cs-CZ" sz="3200" b="1" i="1" dirty="0"/>
              <a:t>M. </a:t>
            </a:r>
            <a:r>
              <a:rPr lang="cs-CZ" sz="3200" b="1" i="1" dirty="0" err="1"/>
              <a:t>canis</a:t>
            </a:r>
            <a:r>
              <a:rPr lang="cs-CZ" sz="3200" b="1" i="1" dirty="0"/>
              <a:t>, M. </a:t>
            </a:r>
            <a:r>
              <a:rPr lang="cs-CZ" sz="3200" b="1" i="1" dirty="0" err="1"/>
              <a:t>fulvum</a:t>
            </a:r>
            <a:r>
              <a:rPr lang="cs-CZ" sz="3200" b="1" i="1" dirty="0"/>
              <a:t>, M. </a:t>
            </a:r>
            <a:r>
              <a:rPr lang="cs-CZ" sz="3200" b="1" i="1" dirty="0" err="1"/>
              <a:t>gypseu</a:t>
            </a:r>
            <a:r>
              <a:rPr lang="cs-CZ" sz="3200" b="1" i="1" dirty="0"/>
              <a:t>, M. </a:t>
            </a:r>
            <a:r>
              <a:rPr lang="cs-CZ" sz="3200" b="1" i="1" dirty="0" err="1"/>
              <a:t>persicolor</a:t>
            </a:r>
            <a:r>
              <a:rPr lang="cs-CZ" sz="3200" b="1" i="1" dirty="0"/>
              <a:t> </a:t>
            </a:r>
            <a:r>
              <a:rPr lang="cs-CZ" sz="3200" dirty="0"/>
              <a:t>– </a:t>
            </a:r>
            <a:r>
              <a:rPr lang="cs-CZ" sz="3200" dirty="0" err="1"/>
              <a:t>growing</a:t>
            </a:r>
            <a:r>
              <a:rPr lang="cs-CZ" sz="3200" dirty="0"/>
              <a:t> fast</a:t>
            </a:r>
          </a:p>
          <a:p>
            <a:pPr>
              <a:buNone/>
            </a:pPr>
            <a:endParaRPr lang="cs-CZ" sz="3200" dirty="0"/>
          </a:p>
          <a:p>
            <a:pPr>
              <a:buNone/>
            </a:pPr>
            <a:r>
              <a:rPr lang="cs-CZ" sz="3200" b="1" i="1" dirty="0"/>
              <a:t>M. </a:t>
            </a:r>
            <a:r>
              <a:rPr lang="cs-CZ" sz="3200" b="1" i="1" dirty="0" err="1"/>
              <a:t>audouinii</a:t>
            </a:r>
            <a:r>
              <a:rPr lang="cs-CZ" sz="3200" b="1" i="1" dirty="0"/>
              <a:t>, M. </a:t>
            </a:r>
            <a:r>
              <a:rPr lang="cs-CZ" sz="3200" b="1" i="1" dirty="0" err="1"/>
              <a:t>ferrugineum</a:t>
            </a:r>
            <a:r>
              <a:rPr lang="cs-CZ" sz="3200" dirty="0"/>
              <a:t> – </a:t>
            </a:r>
            <a:r>
              <a:rPr lang="cs-CZ" sz="3200" dirty="0" err="1"/>
              <a:t>growing</a:t>
            </a:r>
            <a:r>
              <a:rPr lang="cs-CZ" sz="3200" dirty="0"/>
              <a:t> </a:t>
            </a:r>
            <a:r>
              <a:rPr lang="cs-CZ" sz="3200" dirty="0" err="1"/>
              <a:t>slowly</a:t>
            </a:r>
            <a:endParaRPr lang="cs-CZ" sz="3200" b="1" i="1" dirty="0"/>
          </a:p>
          <a:p>
            <a:pPr>
              <a:buNone/>
            </a:pPr>
            <a:endParaRPr lang="cs-CZ" sz="3200" dirty="0"/>
          </a:p>
          <a:p>
            <a:endParaRPr lang="cs-CZ" dirty="0"/>
          </a:p>
        </p:txBody>
      </p:sp>
      <p:pic>
        <p:nvPicPr>
          <p:cNvPr id="4" name="Zástupný symbol pro obsah 3" descr="DSC_0683.JPG">
            <a:extLst>
              <a:ext uri="{FF2B5EF4-FFF2-40B4-BE49-F238E27FC236}">
                <a16:creationId xmlns:a16="http://schemas.microsoft.com/office/drawing/2014/main" id="{A0196CB3-DE8A-49D6-8991-ABA758D8562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50718" y="1998145"/>
            <a:ext cx="2526583" cy="253982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6080A16-60E9-4C1D-97C1-4F0795AB6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0718" y="4571880"/>
            <a:ext cx="2526583" cy="220452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0AE1128-17D4-4730-A080-CBB0EE556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610" y="1289746"/>
            <a:ext cx="2628900" cy="199274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0A95C0A-35C5-4DE2-86A8-1F745A0F0E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9659" y="4408786"/>
            <a:ext cx="2628900" cy="199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96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3DA457-9495-4620-8935-3E9AAC172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4165580" cy="6902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3200" b="1" dirty="0" err="1">
                <a:solidFill>
                  <a:srgbClr val="92D050"/>
                </a:solidFill>
              </a:rPr>
              <a:t>Tinea</a:t>
            </a:r>
            <a:r>
              <a:rPr lang="cs-CZ" sz="3200" b="1" dirty="0">
                <a:solidFill>
                  <a:srgbClr val="92D050"/>
                </a:solidFill>
              </a:rPr>
              <a:t> = </a:t>
            </a:r>
            <a:r>
              <a:rPr lang="cs-CZ" sz="3200" b="1" dirty="0" err="1">
                <a:solidFill>
                  <a:srgbClr val="92D050"/>
                </a:solidFill>
              </a:rPr>
              <a:t>Ringworm</a:t>
            </a:r>
            <a:endParaRPr lang="en-US" sz="3200" b="1" i="1" dirty="0">
              <a:solidFill>
                <a:srgbClr val="92D050"/>
              </a:solidFill>
            </a:endParaRPr>
          </a:p>
        </p:txBody>
      </p:sp>
      <p:sp>
        <p:nvSpPr>
          <p:cNvPr id="1028" name="Freeform 23">
            <a:extLst>
              <a:ext uri="{FF2B5EF4-FFF2-40B4-BE49-F238E27FC236}">
                <a16:creationId xmlns:a16="http://schemas.microsoft.com/office/drawing/2014/main" id="{4CBF4B90-A27B-4E6A-B288-303118BA6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Freeform 5">
            <a:extLst>
              <a:ext uri="{FF2B5EF4-FFF2-40B4-BE49-F238E27FC236}">
                <a16:creationId xmlns:a16="http://schemas.microsoft.com/office/drawing/2014/main" id="{58E9E699-6800-4DC9-BCF3-B502BFF3E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030" name="Rectangle 74">
            <a:extLst>
              <a:ext uri="{FF2B5EF4-FFF2-40B4-BE49-F238E27FC236}">
                <a16:creationId xmlns:a16="http://schemas.microsoft.com/office/drawing/2014/main" id="{3B4EC5F5-BB79-44F7-A0CE-B4E34CB433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4411" y="0"/>
            <a:ext cx="60980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C77A50A-7946-4C3E-A197-2F4ACE081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79AFD852-9B81-41AF-A4FB-F516C32EA86C}"/>
              </a:ext>
            </a:extLst>
          </p:cNvPr>
          <p:cNvSpPr txBox="1">
            <a:spLocks/>
          </p:cNvSpPr>
          <p:nvPr/>
        </p:nvSpPr>
        <p:spPr>
          <a:xfrm>
            <a:off x="434935" y="1224556"/>
            <a:ext cx="4772284" cy="1656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cs-CZ" b="1" i="1" dirty="0" err="1"/>
              <a:t>Tinea</a:t>
            </a:r>
            <a:r>
              <a:rPr lang="cs-CZ" b="1" i="1" dirty="0"/>
              <a:t> </a:t>
            </a:r>
            <a:r>
              <a:rPr lang="cs-CZ" b="1" i="1" dirty="0" err="1"/>
              <a:t>capitis</a:t>
            </a:r>
            <a:r>
              <a:rPr lang="cs-CZ" b="1" i="1" dirty="0"/>
              <a:t> – </a:t>
            </a:r>
            <a:r>
              <a:rPr lang="cs-CZ" b="1" i="1" dirty="0" err="1"/>
              <a:t>M.canis</a:t>
            </a:r>
            <a:r>
              <a:rPr lang="cs-CZ" b="1" i="1" dirty="0"/>
              <a:t>, </a:t>
            </a:r>
            <a:r>
              <a:rPr lang="cs-CZ" b="1" i="1" dirty="0" err="1"/>
              <a:t>T.rubrum</a:t>
            </a:r>
            <a:endParaRPr lang="cs-CZ" b="1" i="1" dirty="0"/>
          </a:p>
          <a:p>
            <a:pPr>
              <a:buFont typeface="Wingdings" panose="05000000000000000000" pitchFamily="2" charset="2"/>
              <a:buChar char="ü"/>
            </a:pPr>
            <a:r>
              <a:rPr lang="cs-CZ" b="1" i="1" dirty="0" err="1"/>
              <a:t>Tinea</a:t>
            </a:r>
            <a:r>
              <a:rPr lang="cs-CZ" b="1" i="1" dirty="0"/>
              <a:t> </a:t>
            </a:r>
            <a:r>
              <a:rPr lang="cs-CZ" b="1" i="1" dirty="0" err="1"/>
              <a:t>pedis</a:t>
            </a:r>
            <a:endParaRPr lang="cs-CZ" b="1" i="1" dirty="0"/>
          </a:p>
          <a:p>
            <a:pPr>
              <a:buFont typeface="Wingdings" panose="05000000000000000000" pitchFamily="2" charset="2"/>
              <a:buChar char="ü"/>
            </a:pPr>
            <a:r>
              <a:rPr lang="cs-CZ" b="1" i="1" dirty="0" err="1"/>
              <a:t>Tinea</a:t>
            </a:r>
            <a:r>
              <a:rPr lang="cs-CZ" b="1" i="1" dirty="0"/>
              <a:t> </a:t>
            </a:r>
            <a:r>
              <a:rPr lang="cs-CZ" b="1" i="1" dirty="0" err="1"/>
              <a:t>corporis</a:t>
            </a:r>
            <a:endParaRPr lang="cs-CZ" b="1" i="1" dirty="0"/>
          </a:p>
          <a:p>
            <a:pPr marL="0" indent="0">
              <a:buNone/>
            </a:pPr>
            <a:endParaRPr lang="en-US" b="1" i="1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035" y="425763"/>
            <a:ext cx="3888554" cy="2939024"/>
          </a:xfrm>
          <a:prstGeom prst="rect">
            <a:avLst/>
          </a:prstGeom>
        </p:spPr>
      </p:pic>
      <p:sp>
        <p:nvSpPr>
          <p:cNvPr id="20" name="Nadpis 1">
            <a:extLst>
              <a:ext uri="{FF2B5EF4-FFF2-40B4-BE49-F238E27FC236}">
                <a16:creationId xmlns:a16="http://schemas.microsoft.com/office/drawing/2014/main" id="{A43DA457-9495-4620-8935-3E9AAC1725F8}"/>
              </a:ext>
            </a:extLst>
          </p:cNvPr>
          <p:cNvSpPr txBox="1">
            <a:spLocks/>
          </p:cNvSpPr>
          <p:nvPr/>
        </p:nvSpPr>
        <p:spPr>
          <a:xfrm>
            <a:off x="434935" y="3709641"/>
            <a:ext cx="41655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3200" b="1" dirty="0" err="1">
                <a:solidFill>
                  <a:srgbClr val="92D050"/>
                </a:solidFill>
              </a:rPr>
              <a:t>Onychomycosis</a:t>
            </a:r>
            <a:endParaRPr lang="en-US" sz="3200" b="1" i="1" dirty="0">
              <a:solidFill>
                <a:srgbClr val="92D050"/>
              </a:solidFill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193" y="3857246"/>
            <a:ext cx="3022238" cy="2812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Zástupný symbol pro obsah 2">
            <a:extLst>
              <a:ext uri="{FF2B5EF4-FFF2-40B4-BE49-F238E27FC236}">
                <a16:creationId xmlns:a16="http://schemas.microsoft.com/office/drawing/2014/main" id="{79AFD852-9B81-41AF-A4FB-F516C32EA86C}"/>
              </a:ext>
            </a:extLst>
          </p:cNvPr>
          <p:cNvSpPr txBox="1">
            <a:spLocks/>
          </p:cNvSpPr>
          <p:nvPr/>
        </p:nvSpPr>
        <p:spPr>
          <a:xfrm>
            <a:off x="501472" y="4434914"/>
            <a:ext cx="4772284" cy="1656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cs-CZ" b="1" dirty="0" err="1"/>
              <a:t>Feet</a:t>
            </a:r>
            <a:r>
              <a:rPr lang="cs-CZ" b="1" dirty="0"/>
              <a:t> – </a:t>
            </a:r>
            <a:r>
              <a:rPr lang="cs-CZ" b="1" dirty="0" err="1"/>
              <a:t>anthropophilic</a:t>
            </a:r>
            <a:r>
              <a:rPr lang="cs-CZ" b="1" dirty="0"/>
              <a:t> </a:t>
            </a:r>
            <a:r>
              <a:rPr lang="cs-CZ" b="1" dirty="0" err="1"/>
              <a:t>strains</a:t>
            </a:r>
            <a:r>
              <a:rPr lang="cs-CZ" b="1" dirty="0"/>
              <a:t> - </a:t>
            </a:r>
            <a:r>
              <a:rPr lang="cs-CZ" b="1" i="1" dirty="0" err="1"/>
              <a:t>T.rubrum</a:t>
            </a:r>
            <a:r>
              <a:rPr lang="cs-CZ" b="1" i="1" dirty="0"/>
              <a:t>, </a:t>
            </a:r>
            <a:r>
              <a:rPr lang="cs-CZ" b="1" i="1" dirty="0" err="1"/>
              <a:t>E.floccosum</a:t>
            </a:r>
            <a:endParaRPr lang="cs-CZ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cs-CZ" b="1" dirty="0" err="1"/>
              <a:t>Hands</a:t>
            </a:r>
            <a:r>
              <a:rPr lang="cs-CZ" b="1" dirty="0"/>
              <a:t> – </a:t>
            </a:r>
            <a:r>
              <a:rPr lang="cs-CZ" b="1" dirty="0" err="1"/>
              <a:t>zoophilic</a:t>
            </a:r>
            <a:r>
              <a:rPr lang="cs-CZ" b="1" dirty="0"/>
              <a:t> </a:t>
            </a:r>
            <a:r>
              <a:rPr lang="cs-CZ" b="1" dirty="0" err="1"/>
              <a:t>strains</a:t>
            </a:r>
            <a:r>
              <a:rPr lang="cs-CZ" b="1" dirty="0"/>
              <a:t> - </a:t>
            </a:r>
            <a:r>
              <a:rPr lang="cs-CZ" b="1" i="1" dirty="0" err="1"/>
              <a:t>T.benhamiae</a:t>
            </a:r>
            <a:endParaRPr lang="cs-CZ" b="1" dirty="0"/>
          </a:p>
          <a:p>
            <a:pPr marL="0" indent="0">
              <a:buNone/>
            </a:pPr>
            <a:endParaRPr lang="en-US" b="1" i="1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2078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928483" cy="1400530"/>
          </a:xfrm>
        </p:spPr>
        <p:txBody>
          <a:bodyPr/>
          <a:lstStyle/>
          <a:p>
            <a:r>
              <a:rPr lang="cs-CZ" b="1" dirty="0">
                <a:solidFill>
                  <a:srgbClr val="92D050"/>
                </a:solidFill>
              </a:rPr>
              <a:t>„</a:t>
            </a:r>
            <a:r>
              <a:rPr lang="cs-CZ" b="1" dirty="0" err="1">
                <a:solidFill>
                  <a:srgbClr val="92D050"/>
                </a:solidFill>
              </a:rPr>
              <a:t>Dark</a:t>
            </a:r>
            <a:r>
              <a:rPr lang="cs-CZ" b="1" dirty="0">
                <a:solidFill>
                  <a:srgbClr val="92D050"/>
                </a:solidFill>
              </a:rPr>
              <a:t> </a:t>
            </a:r>
            <a:r>
              <a:rPr lang="cs-CZ" b="1" dirty="0" err="1">
                <a:solidFill>
                  <a:srgbClr val="92D050"/>
                </a:solidFill>
              </a:rPr>
              <a:t>mycosis</a:t>
            </a:r>
            <a:r>
              <a:rPr lang="cs-CZ" b="1" dirty="0">
                <a:solidFill>
                  <a:srgbClr val="92D050"/>
                </a:solidFill>
              </a:rPr>
              <a:t>“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3815" y="1614397"/>
            <a:ext cx="8946541" cy="4195481"/>
          </a:xfrm>
        </p:spPr>
        <p:txBody>
          <a:bodyPr/>
          <a:lstStyle/>
          <a:p>
            <a:r>
              <a:rPr lang="cs-CZ" dirty="0" err="1"/>
              <a:t>Common</a:t>
            </a:r>
            <a:r>
              <a:rPr lang="cs-CZ" dirty="0"/>
              <a:t> in </a:t>
            </a:r>
            <a:r>
              <a:rPr lang="cs-CZ" dirty="0" err="1"/>
              <a:t>tropical</a:t>
            </a:r>
            <a:r>
              <a:rPr lang="cs-CZ" dirty="0"/>
              <a:t> and </a:t>
            </a:r>
            <a:r>
              <a:rPr lang="cs-CZ" dirty="0" err="1"/>
              <a:t>subtropical</a:t>
            </a:r>
            <a:r>
              <a:rPr lang="cs-CZ" dirty="0"/>
              <a:t> </a:t>
            </a:r>
            <a:r>
              <a:rPr lang="cs-CZ" dirty="0" err="1"/>
              <a:t>areas</a:t>
            </a:r>
            <a:endParaRPr lang="cs-CZ" dirty="0"/>
          </a:p>
          <a:p>
            <a:r>
              <a:rPr lang="cs-CZ" dirty="0" err="1"/>
              <a:t>Infection</a:t>
            </a:r>
            <a:r>
              <a:rPr lang="cs-CZ" dirty="0"/>
              <a:t> </a:t>
            </a:r>
            <a:r>
              <a:rPr lang="cs-CZ" dirty="0" err="1"/>
              <a:t>through</a:t>
            </a:r>
            <a:r>
              <a:rPr lang="cs-CZ" dirty="0"/>
              <a:t> </a:t>
            </a:r>
            <a:r>
              <a:rPr lang="cs-CZ" dirty="0" err="1"/>
              <a:t>contaminated</a:t>
            </a:r>
            <a:r>
              <a:rPr lang="cs-CZ" dirty="0"/>
              <a:t> </a:t>
            </a:r>
            <a:r>
              <a:rPr lang="cs-CZ" dirty="0" err="1"/>
              <a:t>soil</a:t>
            </a:r>
            <a:r>
              <a:rPr lang="cs-CZ" dirty="0"/>
              <a:t> and skin </a:t>
            </a:r>
            <a:r>
              <a:rPr lang="cs-CZ" dirty="0" err="1"/>
              <a:t>wounds</a:t>
            </a:r>
            <a:endParaRPr lang="cs-CZ" dirty="0"/>
          </a:p>
          <a:p>
            <a:r>
              <a:rPr lang="en-US" dirty="0"/>
              <a:t>long-term fungal infection of the skin and subcutaneous tissue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i="1" dirty="0" err="1"/>
              <a:t>Exophiala</a:t>
            </a:r>
            <a:r>
              <a:rPr lang="cs-CZ" i="1" dirty="0"/>
              <a:t> </a:t>
            </a:r>
            <a:r>
              <a:rPr lang="cs-CZ" i="1" dirty="0" err="1"/>
              <a:t>spp</a:t>
            </a:r>
            <a:r>
              <a:rPr lang="cs-CZ" i="1" dirty="0"/>
              <a:t>., </a:t>
            </a:r>
            <a:r>
              <a:rPr lang="cs-CZ" i="1" dirty="0" err="1"/>
              <a:t>Fonsecaea</a:t>
            </a:r>
            <a:r>
              <a:rPr lang="cs-CZ" i="1" dirty="0"/>
              <a:t> </a:t>
            </a:r>
            <a:r>
              <a:rPr lang="cs-CZ" i="1" dirty="0" err="1"/>
              <a:t>sp</a:t>
            </a:r>
            <a:r>
              <a:rPr lang="cs-CZ" i="1" dirty="0"/>
              <a:t>. = „</a:t>
            </a:r>
            <a:r>
              <a:rPr lang="cs-CZ" i="1" dirty="0" err="1"/>
              <a:t>black</a:t>
            </a:r>
            <a:r>
              <a:rPr lang="cs-CZ" i="1" dirty="0"/>
              <a:t> </a:t>
            </a:r>
            <a:r>
              <a:rPr lang="cs-CZ" i="1" dirty="0" err="1"/>
              <a:t>yeast</a:t>
            </a:r>
            <a:r>
              <a:rPr lang="cs-CZ" i="1" dirty="0"/>
              <a:t>“ </a:t>
            </a:r>
            <a:r>
              <a:rPr lang="cs-CZ" b="1" dirty="0">
                <a:solidFill>
                  <a:srgbClr val="92D050"/>
                </a:solidFill>
              </a:rPr>
              <a:t>(1)</a:t>
            </a:r>
          </a:p>
          <a:p>
            <a:pPr marL="0" indent="0">
              <a:buNone/>
            </a:pPr>
            <a:r>
              <a:rPr lang="cs-CZ" dirty="0"/>
              <a:t>(</a:t>
            </a:r>
            <a:r>
              <a:rPr lang="cs-CZ" dirty="0" err="1"/>
              <a:t>dimorphic</a:t>
            </a:r>
            <a:r>
              <a:rPr lang="cs-CZ" dirty="0"/>
              <a:t>, </a:t>
            </a:r>
            <a:r>
              <a:rPr lang="cs-CZ" dirty="0" err="1"/>
              <a:t>extremophilic</a:t>
            </a:r>
            <a:r>
              <a:rPr lang="cs-CZ" dirty="0"/>
              <a:t>, </a:t>
            </a:r>
            <a:r>
              <a:rPr lang="cs-CZ" dirty="0" err="1"/>
              <a:t>producing</a:t>
            </a:r>
            <a:r>
              <a:rPr lang="cs-CZ" dirty="0"/>
              <a:t> melanin)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 err="1"/>
              <a:t>Sporotrichosis</a:t>
            </a:r>
            <a:r>
              <a:rPr lang="cs-CZ" b="1" dirty="0">
                <a:solidFill>
                  <a:srgbClr val="92D050"/>
                </a:solidFill>
              </a:rPr>
              <a:t> (2)</a:t>
            </a:r>
            <a:r>
              <a:rPr lang="cs-CZ" dirty="0"/>
              <a:t> – </a:t>
            </a:r>
            <a:r>
              <a:rPr lang="cs-CZ" i="1" dirty="0" err="1"/>
              <a:t>Sporothrix</a:t>
            </a:r>
            <a:r>
              <a:rPr lang="cs-CZ" i="1" dirty="0"/>
              <a:t> </a:t>
            </a:r>
            <a:r>
              <a:rPr lang="cs-CZ" i="1" dirty="0" err="1"/>
              <a:t>schenckii</a:t>
            </a:r>
            <a:endParaRPr lang="cs-CZ" i="1" dirty="0"/>
          </a:p>
          <a:p>
            <a:pPr marL="0" indent="0">
              <a:buNone/>
            </a:pPr>
            <a:r>
              <a:rPr lang="cs-CZ" dirty="0"/>
              <a:t>(</a:t>
            </a:r>
            <a:r>
              <a:rPr lang="cs-CZ" dirty="0" err="1"/>
              <a:t>dimorphic</a:t>
            </a:r>
            <a:r>
              <a:rPr lang="cs-CZ" dirty="0"/>
              <a:t>, </a:t>
            </a:r>
            <a:r>
              <a:rPr lang="cs-CZ" dirty="0" err="1"/>
              <a:t>living</a:t>
            </a:r>
            <a:r>
              <a:rPr lang="cs-CZ" dirty="0"/>
              <a:t> on </a:t>
            </a:r>
            <a:r>
              <a:rPr lang="cs-CZ" dirty="0" err="1"/>
              <a:t>plants</a:t>
            </a:r>
            <a:r>
              <a:rPr lang="cs-CZ" dirty="0"/>
              <a:t>, </a:t>
            </a:r>
            <a:r>
              <a:rPr lang="cs-CZ" dirty="0" err="1"/>
              <a:t>animals</a:t>
            </a:r>
            <a:r>
              <a:rPr lang="cs-CZ" dirty="0"/>
              <a:t>, afinity to </a:t>
            </a:r>
            <a:r>
              <a:rPr lang="cs-CZ" dirty="0" err="1"/>
              <a:t>lymphatic</a:t>
            </a:r>
            <a:r>
              <a:rPr lang="cs-CZ" dirty="0"/>
              <a:t> </a:t>
            </a:r>
            <a:r>
              <a:rPr lang="cs-CZ" dirty="0" err="1"/>
              <a:t>system</a:t>
            </a:r>
            <a:r>
              <a:rPr lang="cs-CZ" dirty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 err="1"/>
              <a:t>Chromoblastomycosis</a:t>
            </a:r>
            <a:r>
              <a:rPr lang="cs-CZ" dirty="0"/>
              <a:t> </a:t>
            </a:r>
            <a:r>
              <a:rPr lang="cs-CZ" b="1" dirty="0">
                <a:solidFill>
                  <a:srgbClr val="92D050"/>
                </a:solidFill>
              </a:rPr>
              <a:t>(3)</a:t>
            </a:r>
            <a:r>
              <a:rPr lang="cs-CZ" dirty="0"/>
              <a:t> - </a:t>
            </a:r>
            <a:r>
              <a:rPr lang="cs-CZ" i="1" dirty="0" err="1"/>
              <a:t>Fonsecaea</a:t>
            </a:r>
            <a:r>
              <a:rPr lang="cs-CZ" i="1" dirty="0"/>
              <a:t> </a:t>
            </a:r>
            <a:r>
              <a:rPr lang="cs-CZ" i="1" dirty="0" err="1"/>
              <a:t>pedrosoi</a:t>
            </a:r>
            <a:r>
              <a:rPr lang="cs-CZ" i="1" dirty="0"/>
              <a:t>, </a:t>
            </a:r>
            <a:r>
              <a:rPr lang="cs-CZ" i="1" dirty="0" err="1"/>
              <a:t>Phialophora</a:t>
            </a:r>
            <a:r>
              <a:rPr lang="cs-CZ" i="1" dirty="0"/>
              <a:t> </a:t>
            </a:r>
            <a:r>
              <a:rPr lang="cs-CZ" i="1" dirty="0" err="1"/>
              <a:t>verrucosa</a:t>
            </a:r>
            <a:r>
              <a:rPr lang="cs-CZ" i="1" dirty="0"/>
              <a:t>, </a:t>
            </a:r>
            <a:r>
              <a:rPr lang="cs-CZ" i="1" dirty="0" err="1"/>
              <a:t>Cladosporium</a:t>
            </a:r>
            <a:r>
              <a:rPr lang="cs-CZ" i="1" dirty="0"/>
              <a:t> </a:t>
            </a:r>
            <a:r>
              <a:rPr lang="cs-CZ" i="1" dirty="0" err="1"/>
              <a:t>carrionii</a:t>
            </a:r>
            <a:endParaRPr lang="cs-CZ" dirty="0"/>
          </a:p>
          <a:p>
            <a:pPr marL="0" indent="0">
              <a:buNone/>
            </a:pPr>
            <a:endParaRPr lang="cs-CZ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678" y="1442439"/>
            <a:ext cx="233362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1" t="19677" r="9776" b="20968"/>
          <a:stretch/>
        </p:blipFill>
        <p:spPr bwMode="auto">
          <a:xfrm>
            <a:off x="9589678" y="3395063"/>
            <a:ext cx="2333625" cy="157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677" y="4906294"/>
            <a:ext cx="2333625" cy="158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9589678" y="2853813"/>
            <a:ext cx="490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92D050"/>
                </a:solidFill>
              </a:rPr>
              <a:t>(1)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9589678" y="4379959"/>
            <a:ext cx="490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92D050"/>
                </a:solidFill>
              </a:rPr>
              <a:t>(2)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9589678" y="5884296"/>
            <a:ext cx="554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92D050"/>
                </a:solidFill>
              </a:rPr>
              <a:t>(3)</a:t>
            </a:r>
            <a:r>
              <a:rPr lang="cs-CZ" dirty="0">
                <a:solidFill>
                  <a:srgbClr val="92D05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7360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D310EE-2054-4C01-994B-AF679996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4165580" cy="140053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92D050"/>
                </a:solidFill>
              </a:rPr>
              <a:t>FUNGI</a:t>
            </a:r>
          </a:p>
        </p:txBody>
      </p:sp>
      <p:sp>
        <p:nvSpPr>
          <p:cNvPr id="11" name="Freeform 23">
            <a:extLst>
              <a:ext uri="{FF2B5EF4-FFF2-40B4-BE49-F238E27FC236}">
                <a16:creationId xmlns:a16="http://schemas.microsoft.com/office/drawing/2014/main" id="{72742D7C-18EF-4DDC-B3B1-7D394C348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988C142E-CC9F-44B8-8D5D-31AAC6048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94BCDA-357F-41B2-B8DF-AE01C13BE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4411" y="0"/>
            <a:ext cx="60980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33AF04D-FEF5-47E7-B7E9-DB1F41014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6118" y="647699"/>
            <a:ext cx="4266055" cy="3242202"/>
          </a:xfrm>
          <a:prstGeom prst="rect">
            <a:avLst/>
          </a:prstGeom>
          <a:effectLst/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DFB004C-C794-45CE-846D-166C532D6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5F9F0F0-752D-456C-9D4A-7B5275FF2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3" y="2052918"/>
            <a:ext cx="4165146" cy="419548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cs-CZ" sz="1800" dirty="0" err="1"/>
              <a:t>eukaryotic</a:t>
            </a:r>
            <a:endParaRPr lang="cs-CZ" sz="18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cs-CZ" sz="1800" dirty="0" err="1"/>
              <a:t>heterotrophic</a:t>
            </a:r>
            <a:r>
              <a:rPr lang="cs-CZ" sz="1800" dirty="0"/>
              <a:t> (C source = </a:t>
            </a:r>
            <a:r>
              <a:rPr lang="cs-CZ" sz="1800" dirty="0" err="1"/>
              <a:t>organic</a:t>
            </a:r>
            <a:r>
              <a:rPr lang="cs-CZ" sz="1800" dirty="0"/>
              <a:t> </a:t>
            </a:r>
            <a:r>
              <a:rPr lang="cs-CZ" sz="1800" dirty="0" err="1"/>
              <a:t>compounds</a:t>
            </a:r>
            <a:r>
              <a:rPr lang="cs-CZ" sz="1800" dirty="0"/>
              <a:t>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cs-CZ" sz="1800" dirty="0" err="1"/>
              <a:t>osmophilic</a:t>
            </a:r>
            <a:endParaRPr lang="cs-CZ" sz="18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cs-CZ" sz="1800" dirty="0" err="1"/>
              <a:t>insolent</a:t>
            </a:r>
            <a:r>
              <a:rPr lang="cs-CZ" sz="1800" dirty="0"/>
              <a:t> </a:t>
            </a:r>
            <a:r>
              <a:rPr lang="cs-CZ" sz="1800" dirty="0" err="1"/>
              <a:t>organisms</a:t>
            </a:r>
            <a:endParaRPr lang="cs-CZ" sz="18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endParaRPr lang="cs-CZ" sz="14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endParaRPr lang="cs-CZ" sz="14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cs-CZ" sz="1400" dirty="0"/>
              <a:t>Cell </a:t>
            </a:r>
            <a:r>
              <a:rPr lang="cs-CZ" sz="1400" dirty="0" err="1"/>
              <a:t>wall</a:t>
            </a:r>
            <a:r>
              <a:rPr lang="cs-CZ" sz="1400" dirty="0"/>
              <a:t> </a:t>
            </a:r>
            <a:r>
              <a:rPr lang="cs-CZ" sz="1400" dirty="0" err="1"/>
              <a:t>contains</a:t>
            </a:r>
            <a:r>
              <a:rPr lang="cs-CZ" sz="1400" dirty="0"/>
              <a:t> chitin and </a:t>
            </a:r>
            <a:r>
              <a:rPr lang="el-GR" sz="1400" dirty="0"/>
              <a:t>β</a:t>
            </a:r>
            <a:r>
              <a:rPr lang="cs-CZ" sz="1400" dirty="0"/>
              <a:t>-</a:t>
            </a:r>
            <a:r>
              <a:rPr lang="cs-CZ" sz="1400" dirty="0" err="1"/>
              <a:t>glucans</a:t>
            </a:r>
            <a:endParaRPr lang="cs-CZ" sz="14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cs-CZ" sz="1400" dirty="0"/>
              <a:t>1-cell </a:t>
            </a:r>
            <a:r>
              <a:rPr lang="cs-CZ" sz="1400" dirty="0" err="1"/>
              <a:t>organisms</a:t>
            </a:r>
            <a:r>
              <a:rPr lang="cs-CZ" sz="1400" dirty="0"/>
              <a:t> x </a:t>
            </a:r>
            <a:r>
              <a:rPr lang="cs-CZ" sz="1400" dirty="0" err="1"/>
              <a:t>hyphal</a:t>
            </a:r>
            <a:r>
              <a:rPr lang="cs-CZ" sz="1400" dirty="0"/>
              <a:t> </a:t>
            </a:r>
            <a:r>
              <a:rPr lang="cs-CZ" sz="1400" dirty="0" err="1"/>
              <a:t>organisms</a:t>
            </a:r>
            <a:r>
              <a:rPr lang="cs-CZ" sz="1400" dirty="0"/>
              <a:t> x </a:t>
            </a:r>
            <a:r>
              <a:rPr lang="cs-CZ" sz="1400" dirty="0" err="1"/>
              <a:t>dimorphic</a:t>
            </a:r>
            <a:endParaRPr lang="cs-CZ" sz="1400" dirty="0"/>
          </a:p>
          <a:p>
            <a:pPr marL="0" indent="0">
              <a:lnSpc>
                <a:spcPct val="90000"/>
              </a:lnSpc>
              <a:buNone/>
            </a:pPr>
            <a:r>
              <a:rPr lang="cs-CZ" sz="1400" dirty="0"/>
              <a:t>	(</a:t>
            </a:r>
            <a:r>
              <a:rPr lang="cs-CZ" sz="1400" dirty="0" err="1"/>
              <a:t>Blastoconidia</a:t>
            </a:r>
            <a:r>
              <a:rPr lang="cs-CZ" sz="1400" dirty="0"/>
              <a:t> – mycelium– 	</a:t>
            </a:r>
            <a:r>
              <a:rPr lang="cs-CZ" sz="1400" dirty="0" err="1"/>
              <a:t>psedomycelium</a:t>
            </a:r>
            <a:r>
              <a:rPr lang="cs-CZ" sz="1400" dirty="0"/>
              <a:t> – </a:t>
            </a:r>
            <a:r>
              <a:rPr lang="cs-CZ" sz="1400" dirty="0" err="1"/>
              <a:t>conidia</a:t>
            </a:r>
            <a:r>
              <a:rPr lang="cs-CZ" sz="1400" dirty="0"/>
              <a:t>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cs-CZ" sz="1400" dirty="0" err="1"/>
              <a:t>Sexual</a:t>
            </a:r>
            <a:r>
              <a:rPr lang="cs-CZ" sz="1400" dirty="0"/>
              <a:t> x </a:t>
            </a:r>
            <a:r>
              <a:rPr lang="cs-CZ" sz="1400" dirty="0" err="1"/>
              <a:t>asexual</a:t>
            </a:r>
            <a:r>
              <a:rPr lang="cs-CZ" sz="1400" dirty="0"/>
              <a:t> </a:t>
            </a:r>
            <a:r>
              <a:rPr lang="cs-CZ" sz="1400" dirty="0" err="1"/>
              <a:t>reproduction</a:t>
            </a:r>
            <a:endParaRPr lang="cs-CZ" sz="1400" dirty="0"/>
          </a:p>
        </p:txBody>
      </p:sp>
      <p:pic>
        <p:nvPicPr>
          <p:cNvPr id="5" name="Picture 2" descr="Související obrázek">
            <a:hlinkClick r:id="rId3"/>
            <a:extLst>
              <a:ext uri="{FF2B5EF4-FFF2-40B4-BE49-F238E27FC236}">
                <a16:creationId xmlns:a16="http://schemas.microsoft.com/office/drawing/2014/main" id="{0A3C3945-4F6B-430B-BCB3-24AF2FD8F2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09" r="24668" b="29083"/>
          <a:stretch/>
        </p:blipFill>
        <p:spPr bwMode="auto">
          <a:xfrm>
            <a:off x="5945302" y="4251208"/>
            <a:ext cx="2873843" cy="183181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Výsledek obrázku pro septované mycelium basidiomycetes">
            <a:hlinkClick r:id="rId5"/>
            <a:extLst>
              <a:ext uri="{FF2B5EF4-FFF2-40B4-BE49-F238E27FC236}">
                <a16:creationId xmlns:a16="http://schemas.microsoft.com/office/drawing/2014/main" id="{08C52131-A76D-400C-B473-8D99F5A0CA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73"/>
          <a:stretch/>
        </p:blipFill>
        <p:spPr bwMode="auto">
          <a:xfrm>
            <a:off x="8916129" y="4251209"/>
            <a:ext cx="2627752" cy="18318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4BD7DB56-C077-43D9-9038-59AA143CAEA4}"/>
              </a:ext>
            </a:extLst>
          </p:cNvPr>
          <p:cNvSpPr txBox="1">
            <a:spLocks/>
          </p:cNvSpPr>
          <p:nvPr/>
        </p:nvSpPr>
        <p:spPr>
          <a:xfrm>
            <a:off x="6132008" y="6050161"/>
            <a:ext cx="3204048" cy="5959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cs-CZ" sz="1400" dirty="0" err="1">
                <a:solidFill>
                  <a:schemeClr val="bg1"/>
                </a:solidFill>
              </a:rPr>
              <a:t>Coenocytic</a:t>
            </a:r>
            <a:r>
              <a:rPr lang="cs-CZ" sz="1400" dirty="0">
                <a:solidFill>
                  <a:schemeClr val="bg1"/>
                </a:solidFill>
              </a:rPr>
              <a:t> mycelium – </a:t>
            </a:r>
            <a:r>
              <a:rPr lang="cs-CZ" sz="1400" dirty="0" err="1">
                <a:solidFill>
                  <a:schemeClr val="bg1"/>
                </a:solidFill>
              </a:rPr>
              <a:t>Zygomycetes</a:t>
            </a:r>
            <a:r>
              <a:rPr lang="cs-CZ" sz="1400" dirty="0">
                <a:solidFill>
                  <a:schemeClr val="bg1"/>
                </a:solidFill>
              </a:rPr>
              <a:t> (</a:t>
            </a:r>
            <a:r>
              <a:rPr lang="cs-CZ" sz="1400" dirty="0" err="1">
                <a:solidFill>
                  <a:schemeClr val="bg1"/>
                </a:solidFill>
              </a:rPr>
              <a:t>Mucorales</a:t>
            </a:r>
            <a:r>
              <a:rPr lang="cs-CZ" sz="14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006F6C18-0716-49C4-81AB-59AA206C04A4}"/>
              </a:ext>
            </a:extLst>
          </p:cNvPr>
          <p:cNvSpPr/>
          <p:nvPr/>
        </p:nvSpPr>
        <p:spPr>
          <a:xfrm>
            <a:off x="8933450" y="6050161"/>
            <a:ext cx="2627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err="1">
                <a:solidFill>
                  <a:schemeClr val="bg1"/>
                </a:solidFill>
              </a:rPr>
              <a:t>True</a:t>
            </a:r>
            <a:r>
              <a:rPr lang="cs-CZ" sz="1400" dirty="0">
                <a:solidFill>
                  <a:schemeClr val="bg1"/>
                </a:solidFill>
              </a:rPr>
              <a:t> mycelium </a:t>
            </a:r>
            <a:r>
              <a:rPr lang="cs-CZ" sz="1400" dirty="0" err="1">
                <a:solidFill>
                  <a:schemeClr val="bg1"/>
                </a:solidFill>
              </a:rPr>
              <a:t>of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Eumycetes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369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4FBC86-02C5-4199-A15F-CCEFBFED2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452718"/>
            <a:ext cx="3978790" cy="1400530"/>
          </a:xfrm>
        </p:spPr>
        <p:txBody>
          <a:bodyPr>
            <a:normAutofit/>
          </a:bodyPr>
          <a:lstStyle/>
          <a:p>
            <a:r>
              <a:rPr lang="cs-CZ" sz="3900" b="1" dirty="0">
                <a:solidFill>
                  <a:srgbClr val="92D050"/>
                </a:solidFill>
              </a:rPr>
              <a:t>Just a </a:t>
            </a:r>
            <a:r>
              <a:rPr lang="cs-CZ" sz="3900" b="1" dirty="0" err="1">
                <a:solidFill>
                  <a:srgbClr val="92D050"/>
                </a:solidFill>
              </a:rPr>
              <a:t>few</a:t>
            </a:r>
            <a:r>
              <a:rPr lang="cs-CZ" sz="3900" b="1" dirty="0">
                <a:solidFill>
                  <a:srgbClr val="92D050"/>
                </a:solidFill>
              </a:rPr>
              <a:t> </a:t>
            </a:r>
            <a:r>
              <a:rPr lang="cs-CZ" sz="3900" b="1" dirty="0" err="1">
                <a:solidFill>
                  <a:srgbClr val="92D050"/>
                </a:solidFill>
              </a:rPr>
              <a:t>fungi</a:t>
            </a:r>
            <a:r>
              <a:rPr lang="cs-CZ" sz="3900" b="1" dirty="0">
                <a:solidFill>
                  <a:srgbClr val="92D050"/>
                </a:solidFill>
              </a:rPr>
              <a:t> to </a:t>
            </a:r>
            <a:r>
              <a:rPr lang="cs-CZ" sz="3900" b="1" dirty="0" err="1">
                <a:solidFill>
                  <a:srgbClr val="92D050"/>
                </a:solidFill>
              </a:rPr>
              <a:t>remember</a:t>
            </a:r>
            <a:r>
              <a:rPr lang="cs-CZ" sz="3900" b="1" dirty="0">
                <a:solidFill>
                  <a:srgbClr val="92D050"/>
                </a:solidFill>
              </a:rPr>
              <a:t>..</a:t>
            </a:r>
          </a:p>
        </p:txBody>
      </p:sp>
      <p:pic>
        <p:nvPicPr>
          <p:cNvPr id="12" name="Zástupný symbol pro obsah 4" descr="Obsah obrázku interiér, jídlo, stůl&#10;&#10;Popis vygenerován s vysokou mírou spolehlivosti">
            <a:extLst>
              <a:ext uri="{FF2B5EF4-FFF2-40B4-BE49-F238E27FC236}">
                <a16:creationId xmlns:a16="http://schemas.microsoft.com/office/drawing/2014/main" id="{DA779147-0E10-475A-884A-6E4CE2254A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7" r="-1" b="-1"/>
          <a:stretch/>
        </p:blipFill>
        <p:spPr>
          <a:xfrm>
            <a:off x="5316658" y="10"/>
            <a:ext cx="6873804" cy="3428988"/>
          </a:xfrm>
          <a:prstGeom prst="rect">
            <a:avLst/>
          </a:prstGeom>
        </p:spPr>
      </p:pic>
      <p:pic>
        <p:nvPicPr>
          <p:cNvPr id="9" name="Obrázek 8" descr="Obsah obrázku houba&#10;&#10;Popis vygenerován s vysokou mírou spolehlivosti">
            <a:extLst>
              <a:ext uri="{FF2B5EF4-FFF2-40B4-BE49-F238E27FC236}">
                <a16:creationId xmlns:a16="http://schemas.microsoft.com/office/drawing/2014/main" id="{3AEBC988-85BD-4D75-A83F-500376A133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4" r="28906"/>
          <a:stretch/>
        </p:blipFill>
        <p:spPr>
          <a:xfrm>
            <a:off x="5316658" y="3428998"/>
            <a:ext cx="3436902" cy="342899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E134BF0-9B14-4133-88F3-1AFB4A5357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3" r="11827"/>
          <a:stretch/>
        </p:blipFill>
        <p:spPr>
          <a:xfrm>
            <a:off x="8753560" y="3428998"/>
            <a:ext cx="3436902" cy="3428996"/>
          </a:xfrm>
          <a:prstGeom prst="rect">
            <a:avLst/>
          </a:prstGeom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B56D88C9-3441-4EA4-B2F1-42FF6C6D7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623" y="2209520"/>
            <a:ext cx="4302991" cy="4195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dirty="0"/>
              <a:t>B) </a:t>
            </a:r>
            <a:r>
              <a:rPr lang="cs-CZ" sz="2800" dirty="0" err="1"/>
              <a:t>Systemic</a:t>
            </a:r>
            <a:r>
              <a:rPr lang="cs-CZ" sz="2800" dirty="0"/>
              <a:t> </a:t>
            </a:r>
            <a:r>
              <a:rPr lang="cs-CZ" sz="2800" dirty="0" err="1"/>
              <a:t>infections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381712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3DA457-9495-4620-8935-3E9AAC172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4165580" cy="14005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solidFill>
                  <a:srgbClr val="92D050"/>
                </a:solidFill>
              </a:rPr>
              <a:t>genus </a:t>
            </a:r>
            <a:r>
              <a:rPr lang="en-US" b="1" i="1" dirty="0">
                <a:solidFill>
                  <a:srgbClr val="92D050"/>
                </a:solidFill>
              </a:rPr>
              <a:t>ASPERGILLUS</a:t>
            </a:r>
          </a:p>
        </p:txBody>
      </p:sp>
      <p:sp>
        <p:nvSpPr>
          <p:cNvPr id="1028" name="Freeform 23">
            <a:extLst>
              <a:ext uri="{FF2B5EF4-FFF2-40B4-BE49-F238E27FC236}">
                <a16:creationId xmlns:a16="http://schemas.microsoft.com/office/drawing/2014/main" id="{4CBF4B90-A27B-4E6A-B288-303118BA6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Freeform 5">
            <a:extLst>
              <a:ext uri="{FF2B5EF4-FFF2-40B4-BE49-F238E27FC236}">
                <a16:creationId xmlns:a16="http://schemas.microsoft.com/office/drawing/2014/main" id="{58E9E699-6800-4DC9-BCF3-B502BFF3E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030" name="Rectangle 74">
            <a:extLst>
              <a:ext uri="{FF2B5EF4-FFF2-40B4-BE49-F238E27FC236}">
                <a16:creationId xmlns:a16="http://schemas.microsoft.com/office/drawing/2014/main" id="{3B4EC5F5-BB79-44F7-A0CE-B4E34CB433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4411" y="0"/>
            <a:ext cx="60980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Obrázek 12" descr="Obsah obrázku stůl, interiér&#10;&#10;Popis vygenerován s vysokou mírou spolehlivosti">
            <a:extLst>
              <a:ext uri="{FF2B5EF4-FFF2-40B4-BE49-F238E27FC236}">
                <a16:creationId xmlns:a16="http://schemas.microsoft.com/office/drawing/2014/main" id="{A98395EF-CE32-4254-A179-B9D8723C50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130" y="685248"/>
            <a:ext cx="2743751" cy="2743751"/>
          </a:xfrm>
          <a:prstGeom prst="rect">
            <a:avLst/>
          </a:prstGeom>
          <a:effectLst/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BC77A50A-7946-4C3E-A197-2F4ACE081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79AFD852-9B81-41AF-A4FB-F516C32EA86C}"/>
              </a:ext>
            </a:extLst>
          </p:cNvPr>
          <p:cNvSpPr txBox="1">
            <a:spLocks/>
          </p:cNvSpPr>
          <p:nvPr/>
        </p:nvSpPr>
        <p:spPr>
          <a:xfrm>
            <a:off x="453928" y="2052918"/>
            <a:ext cx="477228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 b="1" i="1" dirty="0"/>
              <a:t>A. fumigatus, A. </a:t>
            </a:r>
            <a:r>
              <a:rPr lang="en-US" b="1" i="1" dirty="0" err="1"/>
              <a:t>niger</a:t>
            </a:r>
            <a:r>
              <a:rPr lang="en-US" b="1" i="1" dirty="0"/>
              <a:t>, A. flavus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 err="1"/>
              <a:t>cosmopolitan</a:t>
            </a:r>
            <a:r>
              <a:rPr lang="cs-CZ" dirty="0"/>
              <a:t>, </a:t>
            </a:r>
            <a:r>
              <a:rPr lang="cs-CZ" dirty="0" err="1"/>
              <a:t>saprophytic</a:t>
            </a:r>
            <a:endParaRPr lang="cs-CZ" dirty="0"/>
          </a:p>
          <a:p>
            <a:pPr>
              <a:buFont typeface="Wingdings" panose="05000000000000000000" pitchFamily="2" charset="2"/>
              <a:buChar char="ü"/>
            </a:pPr>
            <a:r>
              <a:rPr lang="cs-CZ" dirty="0" err="1"/>
              <a:t>Causing</a:t>
            </a:r>
            <a:r>
              <a:rPr lang="cs-CZ" dirty="0"/>
              <a:t> </a:t>
            </a:r>
            <a:r>
              <a:rPr lang="cs-CZ" dirty="0" err="1"/>
              <a:t>intoxication</a:t>
            </a:r>
            <a:r>
              <a:rPr lang="cs-CZ" dirty="0"/>
              <a:t> (</a:t>
            </a:r>
            <a:r>
              <a:rPr lang="cs-CZ" dirty="0" err="1"/>
              <a:t>aflatoxins</a:t>
            </a:r>
            <a:r>
              <a:rPr lang="cs-CZ" dirty="0"/>
              <a:t> – </a:t>
            </a:r>
            <a:r>
              <a:rPr lang="cs-CZ" dirty="0" err="1"/>
              <a:t>hepatotoxic</a:t>
            </a:r>
            <a:r>
              <a:rPr lang="cs-CZ" dirty="0"/>
              <a:t>, </a:t>
            </a:r>
            <a:r>
              <a:rPr lang="cs-CZ" dirty="0" err="1"/>
              <a:t>cancerogenic</a:t>
            </a:r>
            <a:r>
              <a:rPr lang="cs-CZ" dirty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 err="1"/>
              <a:t>Causing</a:t>
            </a:r>
            <a:r>
              <a:rPr lang="cs-CZ" dirty="0"/>
              <a:t> </a:t>
            </a:r>
            <a:r>
              <a:rPr lang="cs-CZ" dirty="0" err="1"/>
              <a:t>oportunistic</a:t>
            </a:r>
            <a:r>
              <a:rPr lang="cs-CZ" dirty="0"/>
              <a:t> </a:t>
            </a:r>
            <a:r>
              <a:rPr lang="cs-CZ" dirty="0" err="1"/>
              <a:t>infections</a:t>
            </a:r>
            <a:r>
              <a:rPr lang="cs-CZ" dirty="0"/>
              <a:t> - </a:t>
            </a:r>
            <a:r>
              <a:rPr lang="cs-CZ" dirty="0" err="1"/>
              <a:t>aspergillosis</a:t>
            </a:r>
            <a:r>
              <a:rPr lang="cs-CZ" dirty="0"/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 err="1"/>
              <a:t>Infections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respiratory</a:t>
            </a:r>
            <a:r>
              <a:rPr lang="cs-CZ" dirty="0"/>
              <a:t> </a:t>
            </a:r>
            <a:r>
              <a:rPr lang="cs-CZ" dirty="0" err="1"/>
              <a:t>tract</a:t>
            </a:r>
            <a:r>
              <a:rPr lang="cs-CZ" dirty="0"/>
              <a:t> (</a:t>
            </a:r>
            <a:r>
              <a:rPr lang="cs-CZ" dirty="0" err="1"/>
              <a:t>aspergilom</a:t>
            </a:r>
            <a:r>
              <a:rPr lang="cs-CZ" dirty="0"/>
              <a:t>, </a:t>
            </a:r>
            <a:r>
              <a:rPr lang="cs-CZ" dirty="0" err="1"/>
              <a:t>pneumonia</a:t>
            </a:r>
            <a:r>
              <a:rPr lang="cs-CZ" dirty="0"/>
              <a:t>, </a:t>
            </a:r>
            <a:r>
              <a:rPr lang="cs-CZ" dirty="0" err="1"/>
              <a:t>bronchopneumonia</a:t>
            </a:r>
            <a:r>
              <a:rPr lang="cs-CZ" dirty="0"/>
              <a:t>), otitis, CNS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Výsledek obrázku pro aspergillus niger">
            <a:hlinkClick r:id="rId4"/>
            <a:extLst>
              <a:ext uri="{FF2B5EF4-FFF2-40B4-BE49-F238E27FC236}">
                <a16:creationId xmlns:a16="http://schemas.microsoft.com/office/drawing/2014/main" id="{3D7025CD-D221-455D-9725-86CE50C3B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50" y="786604"/>
            <a:ext cx="2847410" cy="262775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 descr="Obsah obrázku zvíře, bezobratlí&#10;&#10;Popis vygenerován s velmi vysokou mírou spolehlivosti">
            <a:extLst>
              <a:ext uri="{FF2B5EF4-FFF2-40B4-BE49-F238E27FC236}">
                <a16:creationId xmlns:a16="http://schemas.microsoft.com/office/drawing/2014/main" id="{A66886AE-A956-4194-9546-91885934F2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366" y="3705129"/>
            <a:ext cx="2846794" cy="2213382"/>
          </a:xfrm>
          <a:prstGeom prst="rect">
            <a:avLst/>
          </a:prstGeom>
          <a:effectLst/>
        </p:spPr>
      </p:pic>
      <p:pic>
        <p:nvPicPr>
          <p:cNvPr id="9" name="Zástupný symbol pro obsah 8" descr="Obsah obrázku hudba&#10;&#10;Popis vygenerován s vysokou mírou spolehlivosti">
            <a:extLst>
              <a:ext uri="{FF2B5EF4-FFF2-40B4-BE49-F238E27FC236}">
                <a16:creationId xmlns:a16="http://schemas.microsoft.com/office/drawing/2014/main" id="{9B7C7614-75E0-4E37-A4CC-ADF5B6486B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9" r="7497" b="-1"/>
          <a:stretch/>
        </p:blipFill>
        <p:spPr>
          <a:xfrm>
            <a:off x="8916129" y="3705128"/>
            <a:ext cx="2627752" cy="2383687"/>
          </a:xfrm>
          <a:prstGeom prst="rect">
            <a:avLst/>
          </a:prstGeom>
          <a:effectLst/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AC3A66D3-45E3-4AB3-96BA-70F5BC8EE7F9}"/>
              </a:ext>
            </a:extLst>
          </p:cNvPr>
          <p:cNvSpPr/>
          <p:nvPr/>
        </p:nvSpPr>
        <p:spPr>
          <a:xfrm>
            <a:off x="6686950" y="6203725"/>
            <a:ext cx="1047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A. </a:t>
            </a:r>
            <a:r>
              <a:rPr lang="en-US" i="1" dirty="0" err="1">
                <a:solidFill>
                  <a:schemeClr val="bg1"/>
                </a:solidFill>
              </a:rPr>
              <a:t>niger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5F5E5A8B-5BF3-4529-B296-DB44B3FAC5FC}"/>
              </a:ext>
            </a:extLst>
          </p:cNvPr>
          <p:cNvSpPr/>
          <p:nvPr/>
        </p:nvSpPr>
        <p:spPr>
          <a:xfrm>
            <a:off x="9438763" y="6203725"/>
            <a:ext cx="1582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A. fumigatus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0296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Freeform 23">
            <a:extLst>
              <a:ext uri="{FF2B5EF4-FFF2-40B4-BE49-F238E27FC236}">
                <a16:creationId xmlns:a16="http://schemas.microsoft.com/office/drawing/2014/main" id="{4CBF4B90-A27B-4E6A-B288-303118BA6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Freeform 5">
            <a:extLst>
              <a:ext uri="{FF2B5EF4-FFF2-40B4-BE49-F238E27FC236}">
                <a16:creationId xmlns:a16="http://schemas.microsoft.com/office/drawing/2014/main" id="{58E9E699-6800-4DC9-BCF3-B502BFF3E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030" name="Rectangle 74">
            <a:extLst>
              <a:ext uri="{FF2B5EF4-FFF2-40B4-BE49-F238E27FC236}">
                <a16:creationId xmlns:a16="http://schemas.microsoft.com/office/drawing/2014/main" id="{3B4EC5F5-BB79-44F7-A0CE-B4E34CB433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4411" y="0"/>
            <a:ext cx="60980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C77A50A-7946-4C3E-A197-2F4ACE081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16C08BD-9DFF-4A5C-B0BC-75864598ED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765"/>
          <a:stretch/>
        </p:blipFill>
        <p:spPr>
          <a:xfrm>
            <a:off x="5623496" y="348896"/>
            <a:ext cx="3519949" cy="308010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6D50B8DA-F44B-4694-9F70-FE12D25AF2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6" t="4761" r="3692" b="18125"/>
          <a:stretch/>
        </p:blipFill>
        <p:spPr>
          <a:xfrm>
            <a:off x="8535933" y="2652036"/>
            <a:ext cx="3197184" cy="2115210"/>
          </a:xfrm>
          <a:prstGeom prst="rect">
            <a:avLst/>
          </a:prstGeom>
        </p:spPr>
      </p:pic>
      <p:sp>
        <p:nvSpPr>
          <p:cNvPr id="19" name="Obdélník 18"/>
          <p:cNvSpPr/>
          <p:nvPr/>
        </p:nvSpPr>
        <p:spPr>
          <a:xfrm>
            <a:off x="9564483" y="1539860"/>
            <a:ext cx="24417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err="1">
                <a:solidFill>
                  <a:schemeClr val="bg1"/>
                </a:solidFill>
                <a:ea typeface="+mj-ea"/>
                <a:cs typeface="+mj-cs"/>
              </a:rPr>
              <a:t>Aspergillosis</a:t>
            </a:r>
            <a:r>
              <a:rPr lang="cs-CZ" sz="1400" dirty="0">
                <a:solidFill>
                  <a:schemeClr val="bg1"/>
                </a:solidFill>
                <a:ea typeface="+mj-ea"/>
                <a:cs typeface="+mj-cs"/>
              </a:rPr>
              <a:t>:</a:t>
            </a:r>
          </a:p>
          <a:p>
            <a:r>
              <a:rPr lang="cs-CZ" sz="1400" dirty="0" err="1">
                <a:solidFill>
                  <a:schemeClr val="bg1"/>
                </a:solidFill>
                <a:ea typeface="+mj-ea"/>
                <a:cs typeface="+mj-cs"/>
              </a:rPr>
              <a:t>angioinvasive</a:t>
            </a:r>
            <a:r>
              <a:rPr lang="cs-CZ" sz="1400" dirty="0">
                <a:solidFill>
                  <a:schemeClr val="bg1"/>
                </a:solidFill>
                <a:ea typeface="+mj-ea"/>
                <a:cs typeface="+mj-cs"/>
              </a:rPr>
              <a:t> </a:t>
            </a:r>
            <a:r>
              <a:rPr lang="cs-CZ" sz="1400" dirty="0" err="1">
                <a:solidFill>
                  <a:schemeClr val="bg1"/>
                </a:solidFill>
                <a:ea typeface="+mj-ea"/>
                <a:cs typeface="+mj-cs"/>
              </a:rPr>
              <a:t>tracheobronchitis</a:t>
            </a:r>
            <a:r>
              <a:rPr lang="cs-CZ" sz="1400" dirty="0">
                <a:solidFill>
                  <a:schemeClr val="bg1"/>
                </a:solidFill>
                <a:ea typeface="+mj-ea"/>
                <a:cs typeface="+mj-cs"/>
              </a:rPr>
              <a:t>,</a:t>
            </a:r>
          </a:p>
          <a:p>
            <a:r>
              <a:rPr lang="cs-CZ" sz="1400" dirty="0" err="1">
                <a:solidFill>
                  <a:schemeClr val="bg1"/>
                </a:solidFill>
                <a:ea typeface="+mj-ea"/>
                <a:cs typeface="+mj-cs"/>
              </a:rPr>
              <a:t>aspergilom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EF19A8-829A-4E8F-B218-65DE5A03D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568" y="290113"/>
            <a:ext cx="4853651" cy="4195481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dirty="0" err="1"/>
              <a:t>Factors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pathogenicity</a:t>
            </a:r>
            <a:r>
              <a:rPr lang="cs-CZ" dirty="0"/>
              <a:t>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 err="1"/>
              <a:t>Angioinvasivity</a:t>
            </a:r>
            <a:endParaRPr lang="cs-CZ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Toxin </a:t>
            </a:r>
            <a:r>
              <a:rPr lang="cs-CZ" dirty="0" err="1"/>
              <a:t>secretion</a:t>
            </a:r>
            <a:r>
              <a:rPr lang="cs-CZ" dirty="0"/>
              <a:t>  </a:t>
            </a:r>
          </a:p>
          <a:p>
            <a:pPr marL="457200" lvl="1" indent="0">
              <a:buNone/>
            </a:pPr>
            <a:r>
              <a:rPr lang="cs-CZ" dirty="0" err="1"/>
              <a:t>toxins</a:t>
            </a:r>
            <a:r>
              <a:rPr lang="cs-CZ" dirty="0"/>
              <a:t> are not </a:t>
            </a:r>
            <a:r>
              <a:rPr lang="cs-CZ" dirty="0" err="1"/>
              <a:t>produced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angioinvasive</a:t>
            </a:r>
            <a:r>
              <a:rPr lang="cs-CZ" dirty="0"/>
              <a:t> </a:t>
            </a:r>
            <a:r>
              <a:rPr lang="cs-CZ" dirty="0" err="1"/>
              <a:t>growth</a:t>
            </a:r>
            <a:endParaRPr lang="cs-CZ" dirty="0"/>
          </a:p>
          <a:p>
            <a:pPr marL="400050">
              <a:buFont typeface="Wingdings" panose="05000000000000000000" pitchFamily="2" charset="2"/>
              <a:buChar char="Ø"/>
            </a:pPr>
            <a:r>
              <a:rPr lang="cs-CZ" dirty="0"/>
              <a:t>Source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infection</a:t>
            </a:r>
            <a:r>
              <a:rPr lang="cs-CZ" dirty="0"/>
              <a:t>:</a:t>
            </a:r>
          </a:p>
          <a:p>
            <a:pPr marL="800100" lvl="1">
              <a:buFont typeface="Wingdings" panose="05000000000000000000" pitchFamily="2" charset="2"/>
              <a:buChar char="Ø"/>
            </a:pPr>
            <a:r>
              <a:rPr lang="cs-CZ" dirty="0" err="1"/>
              <a:t>Inhalation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spores</a:t>
            </a:r>
            <a:endParaRPr lang="cs-CZ" dirty="0"/>
          </a:p>
          <a:p>
            <a:pPr lvl="1">
              <a:buFont typeface="Wingdings" panose="05000000000000000000" pitchFamily="2" charset="2"/>
              <a:buChar char="Ø"/>
            </a:pPr>
            <a:endParaRPr lang="cs-CZ" dirty="0"/>
          </a:p>
        </p:txBody>
      </p:sp>
      <p:pic>
        <p:nvPicPr>
          <p:cNvPr id="10" name="Obrázek 9" descr="Obsah obrázku text, mapa&#10;&#10;Popis vygenerován s velmi vysokou mírou spolehlivosti">
            <a:extLst>
              <a:ext uri="{FF2B5EF4-FFF2-40B4-BE49-F238E27FC236}">
                <a16:creationId xmlns:a16="http://schemas.microsoft.com/office/drawing/2014/main" id="{F65C8C00-B2DB-4DD1-8690-F6D6F6649F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112" y="3709639"/>
            <a:ext cx="5449471" cy="296996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184606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Freeform 23">
            <a:extLst>
              <a:ext uri="{FF2B5EF4-FFF2-40B4-BE49-F238E27FC236}">
                <a16:creationId xmlns:a16="http://schemas.microsoft.com/office/drawing/2014/main" id="{4CBF4B90-A27B-4E6A-B288-303118BA6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Freeform 5">
            <a:extLst>
              <a:ext uri="{FF2B5EF4-FFF2-40B4-BE49-F238E27FC236}">
                <a16:creationId xmlns:a16="http://schemas.microsoft.com/office/drawing/2014/main" id="{58E9E699-6800-4DC9-BCF3-B502BFF3E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030" name="Rectangle 74">
            <a:extLst>
              <a:ext uri="{FF2B5EF4-FFF2-40B4-BE49-F238E27FC236}">
                <a16:creationId xmlns:a16="http://schemas.microsoft.com/office/drawing/2014/main" id="{3B4EC5F5-BB79-44F7-A0CE-B4E34CB433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4411" y="0"/>
            <a:ext cx="60980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C77A50A-7946-4C3E-A197-2F4ACE081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79AFD852-9B81-41AF-A4FB-F516C32EA86C}"/>
              </a:ext>
            </a:extLst>
          </p:cNvPr>
          <p:cNvSpPr txBox="1">
            <a:spLocks/>
          </p:cNvSpPr>
          <p:nvPr/>
        </p:nvSpPr>
        <p:spPr>
          <a:xfrm>
            <a:off x="453928" y="2052918"/>
            <a:ext cx="4772284" cy="419548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cs-CZ" b="1" i="1" u="sng" dirty="0" err="1">
                <a:solidFill>
                  <a:schemeClr val="tx2"/>
                </a:solidFill>
              </a:rPr>
              <a:t>Mucorales</a:t>
            </a:r>
            <a:r>
              <a:rPr lang="cs-CZ" b="1" i="1" u="sng" dirty="0">
                <a:solidFill>
                  <a:schemeClr val="tx2"/>
                </a:solidFill>
              </a:rPr>
              <a:t>:</a:t>
            </a:r>
            <a:r>
              <a:rPr lang="cs-CZ" b="1" dirty="0">
                <a:solidFill>
                  <a:schemeClr val="tx2"/>
                </a:solidFill>
              </a:rPr>
              <a:t> </a:t>
            </a:r>
            <a:r>
              <a:rPr lang="cs-CZ" b="1" i="1" dirty="0" err="1">
                <a:solidFill>
                  <a:schemeClr val="tx2"/>
                </a:solidFill>
              </a:rPr>
              <a:t>Mucor</a:t>
            </a:r>
            <a:r>
              <a:rPr lang="cs-CZ" b="1" i="1" dirty="0">
                <a:solidFill>
                  <a:schemeClr val="tx2"/>
                </a:solidFill>
              </a:rPr>
              <a:t>, </a:t>
            </a:r>
            <a:r>
              <a:rPr lang="cs-CZ" b="1" i="1" dirty="0" err="1">
                <a:solidFill>
                  <a:schemeClr val="tx2"/>
                </a:solidFill>
              </a:rPr>
              <a:t>Rhizomucor</a:t>
            </a:r>
            <a:r>
              <a:rPr lang="cs-CZ" b="1" i="1" dirty="0">
                <a:solidFill>
                  <a:schemeClr val="tx2"/>
                </a:solidFill>
              </a:rPr>
              <a:t>, </a:t>
            </a:r>
            <a:r>
              <a:rPr lang="cs-CZ" b="1" i="1" dirty="0" err="1">
                <a:solidFill>
                  <a:schemeClr val="tx2"/>
                </a:solidFill>
              </a:rPr>
              <a:t>Absidia</a:t>
            </a:r>
            <a:r>
              <a:rPr lang="cs-CZ" b="1" i="1" dirty="0">
                <a:solidFill>
                  <a:schemeClr val="tx2"/>
                </a:solidFill>
              </a:rPr>
              <a:t>, </a:t>
            </a:r>
            <a:r>
              <a:rPr lang="cs-CZ" b="1" i="1" dirty="0" err="1">
                <a:solidFill>
                  <a:schemeClr val="tx2"/>
                </a:solidFill>
              </a:rPr>
              <a:t>Rhizopus</a:t>
            </a:r>
            <a:r>
              <a:rPr lang="cs-CZ" b="1" i="1" dirty="0">
                <a:solidFill>
                  <a:schemeClr val="tx2"/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 err="1"/>
              <a:t>cosmopolitan</a:t>
            </a:r>
            <a:r>
              <a:rPr lang="cs-CZ" dirty="0"/>
              <a:t>, </a:t>
            </a:r>
            <a:r>
              <a:rPr lang="cs-CZ" dirty="0" err="1"/>
              <a:t>saprophytic</a:t>
            </a:r>
            <a:endParaRPr lang="cs-CZ" dirty="0"/>
          </a:p>
          <a:p>
            <a:pPr>
              <a:buFont typeface="Wingdings" panose="05000000000000000000" pitchFamily="2" charset="2"/>
              <a:buChar char="ü"/>
            </a:pPr>
            <a:r>
              <a:rPr lang="cs-CZ" dirty="0" err="1"/>
              <a:t>Local</a:t>
            </a:r>
            <a:r>
              <a:rPr lang="cs-CZ" dirty="0"/>
              <a:t> </a:t>
            </a:r>
            <a:r>
              <a:rPr lang="cs-CZ" dirty="0" err="1"/>
              <a:t>infection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wounds</a:t>
            </a:r>
            <a:r>
              <a:rPr lang="cs-CZ" dirty="0"/>
              <a:t>, otitis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 err="1"/>
              <a:t>Systemic</a:t>
            </a:r>
            <a:r>
              <a:rPr lang="cs-CZ" dirty="0"/>
              <a:t> </a:t>
            </a:r>
            <a:r>
              <a:rPr lang="cs-CZ" dirty="0" err="1"/>
              <a:t>infection</a:t>
            </a:r>
            <a:r>
              <a:rPr lang="cs-CZ" dirty="0"/>
              <a:t> – </a:t>
            </a:r>
            <a:r>
              <a:rPr lang="cs-CZ" dirty="0" err="1"/>
              <a:t>orofacialis</a:t>
            </a:r>
            <a:r>
              <a:rPr lang="cs-CZ" dirty="0"/>
              <a:t>, </a:t>
            </a:r>
            <a:r>
              <a:rPr lang="cs-CZ" dirty="0" err="1"/>
              <a:t>rhinocerebralis</a:t>
            </a:r>
            <a:r>
              <a:rPr lang="cs-CZ" dirty="0"/>
              <a:t>, </a:t>
            </a:r>
            <a:r>
              <a:rPr lang="cs-CZ" dirty="0" err="1"/>
              <a:t>lungs</a:t>
            </a:r>
            <a:r>
              <a:rPr lang="cs-CZ" dirty="0"/>
              <a:t>, GIT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cs-CZ" dirty="0"/>
              <a:t>Diabetes  </a:t>
            </a:r>
            <a:r>
              <a:rPr lang="cs-CZ" dirty="0" err="1"/>
              <a:t>mellitus</a:t>
            </a:r>
            <a:r>
              <a:rPr lang="cs-CZ" dirty="0"/>
              <a:t> – </a:t>
            </a:r>
            <a:r>
              <a:rPr lang="cs-CZ" dirty="0" err="1"/>
              <a:t>rhinocerebralis</a:t>
            </a:r>
            <a:endParaRPr lang="cs-CZ" dirty="0"/>
          </a:p>
          <a:p>
            <a:pPr lvl="2">
              <a:buFont typeface="Wingdings" panose="05000000000000000000" pitchFamily="2" charset="2"/>
              <a:buChar char="ü"/>
            </a:pPr>
            <a:r>
              <a:rPr lang="cs-CZ" dirty="0" err="1"/>
              <a:t>Leukemia</a:t>
            </a:r>
            <a:r>
              <a:rPr lang="cs-CZ" dirty="0"/>
              <a:t> - </a:t>
            </a:r>
            <a:r>
              <a:rPr lang="cs-CZ" dirty="0" err="1"/>
              <a:t>lungs</a:t>
            </a:r>
            <a:endParaRPr lang="cs-CZ" dirty="0"/>
          </a:p>
          <a:p>
            <a:pPr>
              <a:buFont typeface="Wingdings" panose="05000000000000000000" pitchFamily="2" charset="2"/>
              <a:buChar char="ü"/>
            </a:pPr>
            <a:r>
              <a:rPr lang="cs-CZ" dirty="0" err="1"/>
              <a:t>Angioinvasive</a:t>
            </a:r>
            <a:r>
              <a:rPr lang="cs-CZ" dirty="0"/>
              <a:t>, </a:t>
            </a:r>
            <a:r>
              <a:rPr lang="cs-CZ" dirty="0" err="1"/>
              <a:t>causing</a:t>
            </a:r>
            <a:r>
              <a:rPr lang="cs-CZ" dirty="0"/>
              <a:t> </a:t>
            </a:r>
            <a:r>
              <a:rPr lang="cs-CZ" dirty="0" err="1"/>
              <a:t>trombosis</a:t>
            </a:r>
            <a:r>
              <a:rPr lang="cs-CZ" dirty="0"/>
              <a:t> – </a:t>
            </a:r>
            <a:r>
              <a:rPr lang="cs-CZ" dirty="0" err="1"/>
              <a:t>necrosis</a:t>
            </a:r>
            <a:r>
              <a:rPr lang="cs-CZ" dirty="0"/>
              <a:t> – fast and </a:t>
            </a:r>
            <a:r>
              <a:rPr lang="cs-CZ" dirty="0" err="1"/>
              <a:t>agressive</a:t>
            </a:r>
            <a:endParaRPr lang="cs-CZ" dirty="0"/>
          </a:p>
          <a:p>
            <a:pPr>
              <a:buFont typeface="Wingdings" panose="05000000000000000000" pitchFamily="2" charset="2"/>
              <a:buChar char="ü"/>
            </a:pPr>
            <a:r>
              <a:rPr lang="cs-CZ" dirty="0" err="1"/>
              <a:t>High</a:t>
            </a:r>
            <a:r>
              <a:rPr lang="cs-CZ" dirty="0"/>
              <a:t> mortality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/>
              <a:t>Risk </a:t>
            </a:r>
            <a:r>
              <a:rPr lang="cs-CZ" dirty="0" err="1"/>
              <a:t>factor</a:t>
            </a:r>
            <a:r>
              <a:rPr lang="cs-CZ" dirty="0"/>
              <a:t> – </a:t>
            </a:r>
            <a:r>
              <a:rPr lang="cs-CZ" dirty="0" err="1"/>
              <a:t>immunosupresion</a:t>
            </a:r>
            <a:endParaRPr lang="cs-CZ" dirty="0"/>
          </a:p>
          <a:p>
            <a:pPr>
              <a:buFont typeface="Wingdings" panose="05000000000000000000" pitchFamily="2" charset="2"/>
              <a:buChar char="ü"/>
            </a:pPr>
            <a:r>
              <a:rPr lang="cs-CZ" dirty="0" err="1"/>
              <a:t>Therapy</a:t>
            </a:r>
            <a:r>
              <a:rPr lang="cs-CZ" dirty="0"/>
              <a:t> – POSA, </a:t>
            </a:r>
            <a:r>
              <a:rPr lang="cs-CZ" dirty="0" err="1"/>
              <a:t>AmpB</a:t>
            </a:r>
            <a:r>
              <a:rPr lang="cs-CZ" dirty="0"/>
              <a:t> +  </a:t>
            </a:r>
            <a:r>
              <a:rPr lang="cs-CZ" dirty="0" err="1"/>
              <a:t>drastic</a:t>
            </a:r>
            <a:r>
              <a:rPr lang="cs-CZ" dirty="0"/>
              <a:t> </a:t>
            </a:r>
            <a:r>
              <a:rPr lang="cs-CZ" dirty="0" err="1"/>
              <a:t>surgery</a:t>
            </a:r>
            <a:r>
              <a:rPr lang="cs-CZ" dirty="0"/>
              <a:t>!!</a:t>
            </a: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B24A70CA-4088-48AC-8771-8D2C3705C0BA}"/>
              </a:ext>
            </a:extLst>
          </p:cNvPr>
          <p:cNvSpPr txBox="1">
            <a:spLocks/>
          </p:cNvSpPr>
          <p:nvPr/>
        </p:nvSpPr>
        <p:spPr>
          <a:xfrm>
            <a:off x="190509" y="237073"/>
            <a:ext cx="5083248" cy="13621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4000" b="1" dirty="0">
                <a:solidFill>
                  <a:srgbClr val="92D050"/>
                </a:solidFill>
              </a:rPr>
              <a:t>div. ZYGOMYCOTA</a:t>
            </a:r>
            <a:br>
              <a:rPr lang="cs-CZ" sz="4000" b="1" dirty="0">
                <a:solidFill>
                  <a:srgbClr val="92D050"/>
                </a:solidFill>
              </a:rPr>
            </a:br>
            <a:r>
              <a:rPr lang="cs-CZ" sz="4000" b="1" dirty="0" err="1">
                <a:solidFill>
                  <a:srgbClr val="92D050"/>
                </a:solidFill>
              </a:rPr>
              <a:t>Mucormycosis</a:t>
            </a:r>
            <a:endParaRPr lang="cs-CZ" sz="4000" dirty="0">
              <a:solidFill>
                <a:srgbClr val="92D050"/>
              </a:solidFill>
            </a:endParaRP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F8D9FDAA-8CF0-4869-9D21-A9A935483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4052" y="237073"/>
            <a:ext cx="3513845" cy="2631992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5EE25B0A-47BC-4E4F-BC61-A25C11F16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4052" y="3077664"/>
            <a:ext cx="4519984" cy="3170735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7114075C-DAC9-4FC9-8C31-7C75F0ACEAB0}"/>
              </a:ext>
            </a:extLst>
          </p:cNvPr>
          <p:cNvSpPr/>
          <p:nvPr/>
        </p:nvSpPr>
        <p:spPr>
          <a:xfrm>
            <a:off x="7502074" y="2526736"/>
            <a:ext cx="1088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b="1" i="1" dirty="0" err="1">
                <a:solidFill>
                  <a:schemeClr val="bg1"/>
                </a:solidFill>
              </a:rPr>
              <a:t>Rhizopus</a:t>
            </a:r>
            <a:r>
              <a:rPr lang="cs-CZ" sz="1200" b="1" i="1" dirty="0">
                <a:solidFill>
                  <a:schemeClr val="bg1"/>
                </a:solidFill>
              </a:rPr>
              <a:t> </a:t>
            </a:r>
            <a:r>
              <a:rPr lang="cs-CZ" sz="1200" b="1" i="1" dirty="0" err="1">
                <a:solidFill>
                  <a:schemeClr val="bg1"/>
                </a:solidFill>
              </a:rPr>
              <a:t>sp</a:t>
            </a:r>
            <a:r>
              <a:rPr lang="cs-CZ" sz="1200" b="1" i="1" dirty="0">
                <a:solidFill>
                  <a:schemeClr val="bg1"/>
                </a:solidFill>
              </a:rPr>
              <a:t>.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7064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Freeform 23">
            <a:extLst>
              <a:ext uri="{FF2B5EF4-FFF2-40B4-BE49-F238E27FC236}">
                <a16:creationId xmlns:a16="http://schemas.microsoft.com/office/drawing/2014/main" id="{4CBF4B90-A27B-4E6A-B288-303118BA6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Freeform 5">
            <a:extLst>
              <a:ext uri="{FF2B5EF4-FFF2-40B4-BE49-F238E27FC236}">
                <a16:creationId xmlns:a16="http://schemas.microsoft.com/office/drawing/2014/main" id="{58E9E699-6800-4DC9-BCF3-B502BFF3E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030" name="Rectangle 74">
            <a:extLst>
              <a:ext uri="{FF2B5EF4-FFF2-40B4-BE49-F238E27FC236}">
                <a16:creationId xmlns:a16="http://schemas.microsoft.com/office/drawing/2014/main" id="{3B4EC5F5-BB79-44F7-A0CE-B4E34CB433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4411" y="0"/>
            <a:ext cx="60980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C77A50A-7946-4C3E-A197-2F4ACE081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332" y="3609260"/>
            <a:ext cx="4635193" cy="222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7AA37FF-7586-4CB4-AB4C-D0616DC52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0155" y="496575"/>
            <a:ext cx="4635193" cy="3112685"/>
          </a:xfrm>
          <a:prstGeom prst="rect">
            <a:avLst/>
          </a:prstGeom>
        </p:spPr>
      </p:pic>
      <p:sp>
        <p:nvSpPr>
          <p:cNvPr id="12" name="Nadpis 1"/>
          <p:cNvSpPr>
            <a:spLocks noGrp="1"/>
          </p:cNvSpPr>
          <p:nvPr>
            <p:ph type="title"/>
          </p:nvPr>
        </p:nvSpPr>
        <p:spPr>
          <a:xfrm>
            <a:off x="291658" y="305234"/>
            <a:ext cx="9404723" cy="1400530"/>
          </a:xfrm>
        </p:spPr>
        <p:txBody>
          <a:bodyPr/>
          <a:lstStyle/>
          <a:p>
            <a:r>
              <a:rPr lang="cs-CZ" b="1" dirty="0" err="1">
                <a:solidFill>
                  <a:srgbClr val="92D050"/>
                </a:solidFill>
              </a:rPr>
              <a:t>Yeasts</a:t>
            </a:r>
            <a:r>
              <a:rPr lang="cs-CZ" b="1" dirty="0">
                <a:solidFill>
                  <a:srgbClr val="92D050"/>
                </a:solidFill>
              </a:rPr>
              <a:t> - </a:t>
            </a:r>
            <a:r>
              <a:rPr lang="cs-CZ" b="1" i="1" dirty="0" err="1">
                <a:solidFill>
                  <a:srgbClr val="92D050"/>
                </a:solidFill>
              </a:rPr>
              <a:t>Candida</a:t>
            </a:r>
            <a:endParaRPr lang="cs-CZ" b="1" i="1" dirty="0">
              <a:solidFill>
                <a:srgbClr val="92D050"/>
              </a:solidFill>
            </a:endParaRPr>
          </a:p>
        </p:txBody>
      </p:sp>
      <p:sp>
        <p:nvSpPr>
          <p:cNvPr id="13" name="Zástupný symbol pro obsah 2"/>
          <p:cNvSpPr>
            <a:spLocks noGrp="1"/>
          </p:cNvSpPr>
          <p:nvPr>
            <p:ph idx="1"/>
          </p:nvPr>
        </p:nvSpPr>
        <p:spPr>
          <a:xfrm>
            <a:off x="177491" y="1143000"/>
            <a:ext cx="5096265" cy="4195481"/>
          </a:xfrm>
        </p:spPr>
        <p:txBody>
          <a:bodyPr/>
          <a:lstStyle/>
          <a:p>
            <a:r>
              <a:rPr lang="cs-CZ" dirty="0"/>
              <a:t>Species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b="1" i="1" dirty="0" err="1"/>
              <a:t>Candida</a:t>
            </a:r>
            <a:r>
              <a:rPr lang="cs-CZ" dirty="0"/>
              <a:t> </a:t>
            </a:r>
            <a:r>
              <a:rPr lang="cs-CZ" dirty="0" err="1"/>
              <a:t>belong</a:t>
            </a:r>
            <a:r>
              <a:rPr lang="cs-CZ" dirty="0"/>
              <a:t> to </a:t>
            </a:r>
            <a:r>
              <a:rPr lang="cs-CZ" dirty="0" err="1"/>
              <a:t>normal</a:t>
            </a:r>
            <a:r>
              <a:rPr lang="cs-CZ" dirty="0"/>
              <a:t> </a:t>
            </a:r>
            <a:r>
              <a:rPr lang="cs-CZ" dirty="0" err="1"/>
              <a:t>human</a:t>
            </a:r>
            <a:r>
              <a:rPr lang="cs-CZ" dirty="0"/>
              <a:t> </a:t>
            </a:r>
            <a:r>
              <a:rPr lang="cs-CZ" dirty="0" err="1"/>
              <a:t>microbiom</a:t>
            </a:r>
            <a:r>
              <a:rPr lang="cs-CZ" dirty="0"/>
              <a:t> – skin, GIT, vagina</a:t>
            </a:r>
          </a:p>
          <a:p>
            <a:r>
              <a:rPr lang="cs-CZ" dirty="0" err="1"/>
              <a:t>Dimorphic</a:t>
            </a:r>
            <a:r>
              <a:rPr lang="cs-CZ" dirty="0"/>
              <a:t>: 	</a:t>
            </a:r>
          </a:p>
          <a:p>
            <a:pPr marL="0" indent="0">
              <a:buNone/>
            </a:pPr>
            <a:r>
              <a:rPr lang="cs-CZ" dirty="0"/>
              <a:t>25°C </a:t>
            </a:r>
            <a:r>
              <a:rPr lang="cs-CZ" dirty="0" err="1"/>
              <a:t>yeast</a:t>
            </a:r>
            <a:r>
              <a:rPr lang="cs-CZ" dirty="0"/>
              <a:t> </a:t>
            </a:r>
            <a:r>
              <a:rPr lang="cs-CZ" dirty="0" err="1"/>
              <a:t>form</a:t>
            </a:r>
            <a:r>
              <a:rPr lang="cs-CZ" dirty="0"/>
              <a:t> – </a:t>
            </a:r>
            <a:r>
              <a:rPr lang="cs-CZ" dirty="0" err="1"/>
              <a:t>colonization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/>
              <a:t>37°C </a:t>
            </a:r>
            <a:r>
              <a:rPr lang="cs-CZ" dirty="0" err="1"/>
              <a:t>hyphal</a:t>
            </a:r>
            <a:r>
              <a:rPr lang="cs-CZ" dirty="0"/>
              <a:t> </a:t>
            </a:r>
            <a:r>
              <a:rPr lang="cs-CZ" dirty="0" err="1"/>
              <a:t>form</a:t>
            </a:r>
            <a:r>
              <a:rPr lang="cs-CZ" dirty="0"/>
              <a:t> - </a:t>
            </a:r>
            <a:r>
              <a:rPr lang="cs-CZ" dirty="0" err="1"/>
              <a:t>pathogenic</a:t>
            </a:r>
            <a:endParaRPr lang="cs-CZ" dirty="0"/>
          </a:p>
        </p:txBody>
      </p:sp>
      <p:sp>
        <p:nvSpPr>
          <p:cNvPr id="15" name="Zástupný symbol pro obsah 2">
            <a:extLst>
              <a:ext uri="{FF2B5EF4-FFF2-40B4-BE49-F238E27FC236}">
                <a16:creationId xmlns:a16="http://schemas.microsoft.com/office/drawing/2014/main" id="{B0EB897A-7068-44DC-B4CD-F90BD8D3861E}"/>
              </a:ext>
            </a:extLst>
          </p:cNvPr>
          <p:cNvSpPr txBox="1">
            <a:spLocks/>
          </p:cNvSpPr>
          <p:nvPr/>
        </p:nvSpPr>
        <p:spPr>
          <a:xfrm>
            <a:off x="117987" y="3917311"/>
            <a:ext cx="4396339" cy="2411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1600" b="1" i="1" dirty="0">
                <a:solidFill>
                  <a:schemeClr val="tx2"/>
                </a:solidFill>
              </a:rPr>
              <a:t>C. </a:t>
            </a:r>
            <a:r>
              <a:rPr lang="cs-CZ" sz="1600" b="1" i="1" dirty="0" err="1">
                <a:solidFill>
                  <a:schemeClr val="tx2"/>
                </a:solidFill>
              </a:rPr>
              <a:t>albicans</a:t>
            </a:r>
            <a:endParaRPr lang="cs-CZ" sz="1600" b="1" i="1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1600" i="1" dirty="0">
                <a:solidFill>
                  <a:schemeClr val="tx2"/>
                </a:solidFill>
              </a:rPr>
              <a:t>C. </a:t>
            </a:r>
            <a:r>
              <a:rPr lang="cs-CZ" sz="1600" i="1" dirty="0" err="1">
                <a:solidFill>
                  <a:schemeClr val="tx2"/>
                </a:solidFill>
              </a:rPr>
              <a:t>tropicalis</a:t>
            </a:r>
            <a:endParaRPr lang="cs-CZ" sz="1600" i="1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1600" i="1" dirty="0">
                <a:solidFill>
                  <a:schemeClr val="tx2"/>
                </a:solidFill>
              </a:rPr>
              <a:t>C. </a:t>
            </a:r>
            <a:r>
              <a:rPr lang="cs-CZ" sz="1600" i="1" dirty="0" err="1">
                <a:solidFill>
                  <a:schemeClr val="tx2"/>
                </a:solidFill>
              </a:rPr>
              <a:t>glabrata</a:t>
            </a:r>
            <a:endParaRPr lang="cs-CZ" sz="1600" i="1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1600" i="1" dirty="0">
                <a:solidFill>
                  <a:schemeClr val="tx2"/>
                </a:solidFill>
              </a:rPr>
              <a:t>C. </a:t>
            </a:r>
            <a:r>
              <a:rPr lang="cs-CZ" sz="1600" i="1" dirty="0" err="1">
                <a:solidFill>
                  <a:schemeClr val="tx2"/>
                </a:solidFill>
              </a:rPr>
              <a:t>krusei</a:t>
            </a:r>
            <a:endParaRPr lang="cs-CZ" sz="1600" i="1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1600" i="1" dirty="0">
                <a:solidFill>
                  <a:schemeClr val="tx2"/>
                </a:solidFill>
              </a:rPr>
              <a:t>C. </a:t>
            </a:r>
            <a:r>
              <a:rPr lang="cs-CZ" sz="1600" i="1" dirty="0" err="1">
                <a:solidFill>
                  <a:schemeClr val="tx2"/>
                </a:solidFill>
              </a:rPr>
              <a:t>parapsilosis</a:t>
            </a:r>
            <a:endParaRPr lang="cs-CZ" sz="1600" i="1" dirty="0">
              <a:solidFill>
                <a:schemeClr val="tx2"/>
              </a:solidFill>
            </a:endParaRPr>
          </a:p>
        </p:txBody>
      </p:sp>
      <p:sp>
        <p:nvSpPr>
          <p:cNvPr id="16" name="Zástupný symbol pro obsah 3">
            <a:extLst>
              <a:ext uri="{FF2B5EF4-FFF2-40B4-BE49-F238E27FC236}">
                <a16:creationId xmlns:a16="http://schemas.microsoft.com/office/drawing/2014/main" id="{37670AB9-30E2-4E2F-A9E7-549602A3AC86}"/>
              </a:ext>
            </a:extLst>
          </p:cNvPr>
          <p:cNvSpPr txBox="1">
            <a:spLocks/>
          </p:cNvSpPr>
          <p:nvPr/>
        </p:nvSpPr>
        <p:spPr>
          <a:xfrm>
            <a:off x="2405685" y="3896803"/>
            <a:ext cx="4396341" cy="236842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1600" i="1" dirty="0">
                <a:solidFill>
                  <a:schemeClr val="tx2"/>
                </a:solidFill>
              </a:rPr>
              <a:t>C. </a:t>
            </a:r>
            <a:r>
              <a:rPr lang="cs-CZ" sz="1600" i="1" dirty="0" err="1">
                <a:solidFill>
                  <a:schemeClr val="tx2"/>
                </a:solidFill>
              </a:rPr>
              <a:t>kefyr</a:t>
            </a:r>
            <a:endParaRPr lang="cs-CZ" sz="1600" i="1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1600" i="1" dirty="0">
                <a:solidFill>
                  <a:schemeClr val="tx2"/>
                </a:solidFill>
              </a:rPr>
              <a:t>C. </a:t>
            </a:r>
            <a:r>
              <a:rPr lang="cs-CZ" sz="1600" i="1" dirty="0" err="1">
                <a:solidFill>
                  <a:schemeClr val="tx2"/>
                </a:solidFill>
              </a:rPr>
              <a:t>lusitaniae</a:t>
            </a:r>
            <a:endParaRPr lang="cs-CZ" sz="1600" i="1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1600" i="1" dirty="0" err="1">
                <a:solidFill>
                  <a:schemeClr val="tx2"/>
                </a:solidFill>
              </a:rPr>
              <a:t>C.guilliermondii</a:t>
            </a:r>
            <a:endParaRPr lang="cs-CZ" sz="1600" i="1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1600" i="1" dirty="0">
                <a:solidFill>
                  <a:schemeClr val="tx2"/>
                </a:solidFill>
              </a:rPr>
              <a:t>C. </a:t>
            </a:r>
            <a:r>
              <a:rPr lang="cs-CZ" sz="1600" i="1" dirty="0" err="1">
                <a:solidFill>
                  <a:schemeClr val="tx2"/>
                </a:solidFill>
              </a:rPr>
              <a:t>dubliniensis</a:t>
            </a:r>
            <a:endParaRPr lang="cs-CZ" sz="1600" i="1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1600" i="1" dirty="0">
                <a:solidFill>
                  <a:schemeClr val="tx2"/>
                </a:solidFill>
              </a:rPr>
              <a:t>C. </a:t>
            </a:r>
            <a:r>
              <a:rPr lang="cs-CZ" sz="1600" i="1" dirty="0" err="1">
                <a:solidFill>
                  <a:schemeClr val="tx2"/>
                </a:solidFill>
              </a:rPr>
              <a:t>zeylanoides</a:t>
            </a:r>
            <a:endParaRPr lang="cs-CZ" sz="1600" i="1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</a:pP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1635883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6A5FD7-69B6-41B6-89AC-8CF50921F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552" y="509206"/>
            <a:ext cx="9628632" cy="1362113"/>
          </a:xfrm>
        </p:spPr>
        <p:txBody>
          <a:bodyPr>
            <a:normAutofit/>
          </a:bodyPr>
          <a:lstStyle/>
          <a:p>
            <a:r>
              <a:rPr lang="cs-CZ" sz="4000" b="1" i="1" dirty="0" err="1">
                <a:solidFill>
                  <a:srgbClr val="92D050"/>
                </a:solidFill>
              </a:rPr>
              <a:t>Candida</a:t>
            </a:r>
            <a:r>
              <a:rPr lang="cs-CZ" sz="4000" b="1" dirty="0">
                <a:solidFill>
                  <a:srgbClr val="92D050"/>
                </a:solidFill>
              </a:rPr>
              <a:t> - </a:t>
            </a:r>
            <a:r>
              <a:rPr lang="cs-CZ" sz="4000" b="1" dirty="0" err="1">
                <a:solidFill>
                  <a:srgbClr val="92D050"/>
                </a:solidFill>
              </a:rPr>
              <a:t>infections</a:t>
            </a:r>
            <a:endParaRPr lang="cs-CZ" sz="4000" b="1" dirty="0">
              <a:solidFill>
                <a:srgbClr val="92D05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1690118-0E4D-4BFC-81CC-49091F734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728" y="2562435"/>
            <a:ext cx="10911840" cy="4857750"/>
          </a:xfrm>
        </p:spPr>
        <p:txBody>
          <a:bodyPr>
            <a:normAutofit/>
          </a:bodyPr>
          <a:lstStyle/>
          <a:p>
            <a:r>
              <a:rPr lang="cs-CZ" sz="2400" b="1" u="sng" dirty="0">
                <a:solidFill>
                  <a:schemeClr val="tx2"/>
                </a:solidFill>
              </a:rPr>
              <a:t>Skin + </a:t>
            </a:r>
            <a:r>
              <a:rPr lang="cs-CZ" sz="2400" b="1" u="sng" dirty="0" err="1">
                <a:solidFill>
                  <a:schemeClr val="tx2"/>
                </a:solidFill>
              </a:rPr>
              <a:t>onychomycosis</a:t>
            </a:r>
            <a:r>
              <a:rPr lang="cs-CZ" sz="2400" b="1" u="sng" dirty="0">
                <a:solidFill>
                  <a:schemeClr val="tx2"/>
                </a:solidFill>
              </a:rPr>
              <a:t> </a:t>
            </a:r>
            <a:r>
              <a:rPr lang="cs-CZ" sz="2400" dirty="0">
                <a:solidFill>
                  <a:schemeClr val="tx2"/>
                </a:solidFill>
              </a:rPr>
              <a:t>– </a:t>
            </a:r>
            <a:r>
              <a:rPr lang="cs-CZ" sz="2400" dirty="0" err="1">
                <a:solidFill>
                  <a:schemeClr val="tx2"/>
                </a:solidFill>
              </a:rPr>
              <a:t>local</a:t>
            </a:r>
            <a:r>
              <a:rPr lang="cs-CZ" sz="2400" dirty="0">
                <a:solidFill>
                  <a:schemeClr val="tx2"/>
                </a:solidFill>
              </a:rPr>
              <a:t> </a:t>
            </a:r>
            <a:r>
              <a:rPr lang="cs-CZ" sz="2400" dirty="0" err="1">
                <a:solidFill>
                  <a:schemeClr val="tx2"/>
                </a:solidFill>
              </a:rPr>
              <a:t>infections</a:t>
            </a:r>
            <a:endParaRPr lang="cs-CZ" sz="2400" b="1" u="sng" dirty="0">
              <a:solidFill>
                <a:schemeClr val="tx2"/>
              </a:solidFill>
            </a:endParaRPr>
          </a:p>
          <a:p>
            <a:r>
              <a:rPr lang="cs-CZ" sz="2400" b="1" u="sng" dirty="0" err="1">
                <a:solidFill>
                  <a:schemeClr val="tx2"/>
                </a:solidFill>
              </a:rPr>
              <a:t>Mucous</a:t>
            </a:r>
            <a:r>
              <a:rPr lang="cs-CZ" sz="2400" b="1" u="sng" dirty="0">
                <a:solidFill>
                  <a:schemeClr val="tx2"/>
                </a:solidFill>
              </a:rPr>
              <a:t> </a:t>
            </a:r>
            <a:r>
              <a:rPr lang="cs-CZ" sz="2400" b="1" u="sng" dirty="0" err="1">
                <a:solidFill>
                  <a:schemeClr val="tx2"/>
                </a:solidFill>
              </a:rPr>
              <a:t>membranes</a:t>
            </a:r>
            <a:r>
              <a:rPr lang="cs-CZ" sz="2400" b="1" u="sng" dirty="0">
                <a:solidFill>
                  <a:schemeClr val="tx2"/>
                </a:solidFill>
              </a:rPr>
              <a:t> </a:t>
            </a:r>
            <a:r>
              <a:rPr lang="cs-CZ" sz="2400" dirty="0">
                <a:solidFill>
                  <a:schemeClr val="tx2"/>
                </a:solidFill>
              </a:rPr>
              <a:t>– </a:t>
            </a:r>
            <a:r>
              <a:rPr lang="cs-CZ" sz="2400" dirty="0" err="1">
                <a:solidFill>
                  <a:schemeClr val="tx2"/>
                </a:solidFill>
              </a:rPr>
              <a:t>local</a:t>
            </a:r>
            <a:r>
              <a:rPr lang="cs-CZ" sz="2400" dirty="0">
                <a:solidFill>
                  <a:schemeClr val="tx2"/>
                </a:solidFill>
              </a:rPr>
              <a:t> </a:t>
            </a:r>
            <a:r>
              <a:rPr lang="cs-CZ" sz="2400" dirty="0" err="1">
                <a:solidFill>
                  <a:schemeClr val="tx2"/>
                </a:solidFill>
              </a:rPr>
              <a:t>infections</a:t>
            </a:r>
            <a:endParaRPr lang="cs-CZ" sz="2400" u="sng" dirty="0">
              <a:solidFill>
                <a:schemeClr val="tx2"/>
              </a:solidFill>
            </a:endParaRPr>
          </a:p>
          <a:p>
            <a:pPr>
              <a:buNone/>
            </a:pPr>
            <a:r>
              <a:rPr lang="cs-CZ" sz="2400" dirty="0">
                <a:solidFill>
                  <a:schemeClr val="tx2"/>
                </a:solidFill>
              </a:rPr>
              <a:t>	</a:t>
            </a:r>
            <a:r>
              <a:rPr lang="cs-CZ" sz="2400" dirty="0" err="1">
                <a:solidFill>
                  <a:schemeClr val="tx2"/>
                </a:solidFill>
              </a:rPr>
              <a:t>oropharyng</a:t>
            </a:r>
            <a:r>
              <a:rPr lang="cs-CZ" sz="2400" dirty="0">
                <a:solidFill>
                  <a:schemeClr val="tx2"/>
                </a:solidFill>
              </a:rPr>
              <a:t> (diabetes </a:t>
            </a:r>
            <a:r>
              <a:rPr lang="cs-CZ" sz="2400" dirty="0" err="1">
                <a:solidFill>
                  <a:schemeClr val="tx2"/>
                </a:solidFill>
              </a:rPr>
              <a:t>mellitus</a:t>
            </a:r>
            <a:r>
              <a:rPr lang="cs-CZ" sz="2400" dirty="0">
                <a:solidFill>
                  <a:schemeClr val="tx2"/>
                </a:solidFill>
              </a:rPr>
              <a:t>), </a:t>
            </a:r>
            <a:r>
              <a:rPr lang="cs-CZ" sz="2400" dirty="0" err="1">
                <a:solidFill>
                  <a:schemeClr val="tx2"/>
                </a:solidFill>
              </a:rPr>
              <a:t>esophagus</a:t>
            </a:r>
            <a:r>
              <a:rPr lang="cs-CZ" sz="2400" dirty="0">
                <a:solidFill>
                  <a:schemeClr val="tx2"/>
                </a:solidFill>
              </a:rPr>
              <a:t>, vagina, </a:t>
            </a:r>
            <a:r>
              <a:rPr lang="cs-CZ" sz="2400" dirty="0" err="1">
                <a:solidFill>
                  <a:schemeClr val="tx2"/>
                </a:solidFill>
              </a:rPr>
              <a:t>urinary</a:t>
            </a:r>
            <a:r>
              <a:rPr lang="cs-CZ" sz="2400" dirty="0">
                <a:solidFill>
                  <a:schemeClr val="tx2"/>
                </a:solidFill>
              </a:rPr>
              <a:t> </a:t>
            </a:r>
            <a:r>
              <a:rPr lang="cs-CZ" sz="2400" dirty="0" err="1">
                <a:solidFill>
                  <a:schemeClr val="tx2"/>
                </a:solidFill>
              </a:rPr>
              <a:t>tract</a:t>
            </a:r>
            <a:endParaRPr lang="cs-CZ" sz="2400" dirty="0">
              <a:solidFill>
                <a:schemeClr val="tx2"/>
              </a:solidFill>
            </a:endParaRPr>
          </a:p>
          <a:p>
            <a:r>
              <a:rPr lang="cs-CZ" sz="2400" b="1" u="sng" dirty="0" err="1">
                <a:solidFill>
                  <a:schemeClr val="tx2"/>
                </a:solidFill>
              </a:rPr>
              <a:t>Organs</a:t>
            </a:r>
            <a:r>
              <a:rPr lang="cs-CZ" sz="2400" b="1" u="sng" dirty="0">
                <a:solidFill>
                  <a:schemeClr val="tx2"/>
                </a:solidFill>
              </a:rPr>
              <a:t> – </a:t>
            </a:r>
            <a:r>
              <a:rPr lang="cs-CZ" sz="2400" b="1" u="sng" dirty="0" err="1">
                <a:solidFill>
                  <a:schemeClr val="tx2"/>
                </a:solidFill>
              </a:rPr>
              <a:t>systemic</a:t>
            </a:r>
            <a:r>
              <a:rPr lang="cs-CZ" sz="2400" b="1" u="sng" dirty="0">
                <a:solidFill>
                  <a:schemeClr val="tx2"/>
                </a:solidFill>
              </a:rPr>
              <a:t> </a:t>
            </a:r>
            <a:r>
              <a:rPr lang="cs-CZ" sz="2400" b="1" u="sng" dirty="0" err="1">
                <a:solidFill>
                  <a:schemeClr val="tx2"/>
                </a:solidFill>
              </a:rPr>
              <a:t>infections</a:t>
            </a:r>
            <a:endParaRPr lang="cs-CZ" sz="2400" b="1" u="sng" dirty="0">
              <a:solidFill>
                <a:schemeClr val="tx2"/>
              </a:solidFill>
            </a:endParaRPr>
          </a:p>
          <a:p>
            <a:pPr>
              <a:buNone/>
            </a:pPr>
            <a:r>
              <a:rPr lang="cs-CZ" sz="2400" dirty="0">
                <a:solidFill>
                  <a:schemeClr val="tx2"/>
                </a:solidFill>
              </a:rPr>
              <a:t>	</a:t>
            </a:r>
            <a:r>
              <a:rPr lang="cs-CZ" sz="2400" dirty="0" err="1">
                <a:solidFill>
                  <a:schemeClr val="tx2"/>
                </a:solidFill>
              </a:rPr>
              <a:t>bronchopulmonary</a:t>
            </a:r>
            <a:r>
              <a:rPr lang="cs-CZ" sz="2400" dirty="0">
                <a:solidFill>
                  <a:schemeClr val="tx2"/>
                </a:solidFill>
              </a:rPr>
              <a:t> </a:t>
            </a:r>
            <a:r>
              <a:rPr lang="cs-CZ" sz="2400" dirty="0" err="1">
                <a:solidFill>
                  <a:schemeClr val="tx2"/>
                </a:solidFill>
              </a:rPr>
              <a:t>infection</a:t>
            </a:r>
            <a:r>
              <a:rPr lang="cs-CZ" sz="2400" dirty="0">
                <a:solidFill>
                  <a:schemeClr val="tx2"/>
                </a:solidFill>
              </a:rPr>
              <a:t>, </a:t>
            </a:r>
            <a:r>
              <a:rPr lang="cs-CZ" sz="2400" dirty="0" err="1">
                <a:solidFill>
                  <a:schemeClr val="tx2"/>
                </a:solidFill>
              </a:rPr>
              <a:t>kidneys</a:t>
            </a:r>
            <a:r>
              <a:rPr lang="cs-CZ" sz="2400" dirty="0">
                <a:solidFill>
                  <a:schemeClr val="tx2"/>
                </a:solidFill>
              </a:rPr>
              <a:t>, brain – meningitis,  </a:t>
            </a:r>
            <a:r>
              <a:rPr lang="cs-CZ" sz="2400" dirty="0" err="1">
                <a:solidFill>
                  <a:schemeClr val="tx2"/>
                </a:solidFill>
              </a:rPr>
              <a:t>endocarditis</a:t>
            </a:r>
            <a:r>
              <a:rPr lang="cs-CZ" sz="2400" dirty="0">
                <a:solidFill>
                  <a:schemeClr val="tx2"/>
                </a:solidFill>
              </a:rPr>
              <a:t>, </a:t>
            </a:r>
          </a:p>
          <a:p>
            <a:pPr>
              <a:buNone/>
            </a:pPr>
            <a:r>
              <a:rPr lang="cs-CZ" sz="2400" dirty="0">
                <a:solidFill>
                  <a:schemeClr val="tx2"/>
                </a:solidFill>
              </a:rPr>
              <a:t>    </a:t>
            </a:r>
            <a:r>
              <a:rPr lang="cs-CZ" sz="2400" dirty="0" err="1">
                <a:solidFill>
                  <a:schemeClr val="tx2"/>
                </a:solidFill>
              </a:rPr>
              <a:t>abdominal</a:t>
            </a:r>
            <a:r>
              <a:rPr lang="cs-CZ" sz="2400" dirty="0">
                <a:solidFill>
                  <a:schemeClr val="tx2"/>
                </a:solidFill>
              </a:rPr>
              <a:t> </a:t>
            </a:r>
            <a:r>
              <a:rPr lang="cs-CZ" sz="2400" dirty="0" err="1">
                <a:solidFill>
                  <a:schemeClr val="tx2"/>
                </a:solidFill>
              </a:rPr>
              <a:t>infections</a:t>
            </a:r>
            <a:r>
              <a:rPr lang="cs-CZ" sz="2400" dirty="0">
                <a:solidFill>
                  <a:schemeClr val="tx2"/>
                </a:solidFill>
              </a:rPr>
              <a:t>, osteomyelitis ..</a:t>
            </a:r>
          </a:p>
          <a:p>
            <a:r>
              <a:rPr lang="cs-CZ" sz="2400" b="1" u="sng" dirty="0" err="1">
                <a:solidFill>
                  <a:schemeClr val="tx2"/>
                </a:solidFill>
              </a:rPr>
              <a:t>Candidemia</a:t>
            </a:r>
            <a:r>
              <a:rPr lang="cs-CZ" sz="2400" b="1" u="sng" dirty="0">
                <a:solidFill>
                  <a:schemeClr val="tx2"/>
                </a:solidFill>
              </a:rPr>
              <a:t> </a:t>
            </a:r>
            <a:r>
              <a:rPr lang="cs-CZ" sz="2400" u="sng" dirty="0">
                <a:solidFill>
                  <a:schemeClr val="tx2"/>
                </a:solidFill>
              </a:rPr>
              <a:t>(</a:t>
            </a:r>
            <a:r>
              <a:rPr lang="cs-CZ" sz="2400" i="1" u="sng" dirty="0" err="1">
                <a:solidFill>
                  <a:schemeClr val="tx2"/>
                </a:solidFill>
              </a:rPr>
              <a:t>Candida</a:t>
            </a:r>
            <a:r>
              <a:rPr lang="cs-CZ" sz="2400" u="sng" dirty="0">
                <a:solidFill>
                  <a:schemeClr val="tx2"/>
                </a:solidFill>
              </a:rPr>
              <a:t> in </a:t>
            </a:r>
            <a:r>
              <a:rPr lang="cs-CZ" sz="2400" u="sng" dirty="0" err="1">
                <a:solidFill>
                  <a:schemeClr val="tx2"/>
                </a:solidFill>
              </a:rPr>
              <a:t>blood</a:t>
            </a:r>
            <a:r>
              <a:rPr lang="cs-CZ" sz="2400" u="sng" dirty="0">
                <a:solidFill>
                  <a:schemeClr val="tx2"/>
                </a:solidFill>
              </a:rPr>
              <a:t>) </a:t>
            </a:r>
            <a:r>
              <a:rPr lang="cs-CZ" sz="2400" dirty="0">
                <a:solidFill>
                  <a:schemeClr val="tx2"/>
                </a:solidFill>
              </a:rPr>
              <a:t>– </a:t>
            </a:r>
            <a:r>
              <a:rPr lang="cs-CZ" sz="2400" dirty="0" err="1">
                <a:solidFill>
                  <a:schemeClr val="tx2"/>
                </a:solidFill>
              </a:rPr>
              <a:t>dissemination</a:t>
            </a:r>
            <a:r>
              <a:rPr lang="cs-CZ" sz="2400" dirty="0">
                <a:solidFill>
                  <a:schemeClr val="tx2"/>
                </a:solidFill>
              </a:rPr>
              <a:t> </a:t>
            </a:r>
            <a:r>
              <a:rPr lang="cs-CZ" sz="2400" dirty="0" err="1">
                <a:solidFill>
                  <a:schemeClr val="tx2"/>
                </a:solidFill>
              </a:rPr>
              <a:t>of</a:t>
            </a:r>
            <a:r>
              <a:rPr lang="cs-CZ" sz="2400" dirty="0">
                <a:solidFill>
                  <a:schemeClr val="tx2"/>
                </a:solidFill>
              </a:rPr>
              <a:t> </a:t>
            </a:r>
            <a:r>
              <a:rPr lang="cs-CZ" sz="2400" dirty="0" err="1">
                <a:solidFill>
                  <a:schemeClr val="tx2"/>
                </a:solidFill>
              </a:rPr>
              <a:t>infection</a:t>
            </a:r>
            <a:r>
              <a:rPr lang="cs-CZ" sz="2400" dirty="0">
                <a:solidFill>
                  <a:schemeClr val="tx2"/>
                </a:solidFill>
              </a:rPr>
              <a:t>, </a:t>
            </a:r>
            <a:r>
              <a:rPr lang="cs-CZ" sz="2400" dirty="0" err="1">
                <a:solidFill>
                  <a:schemeClr val="tx2"/>
                </a:solidFill>
              </a:rPr>
              <a:t>sepsis</a:t>
            </a:r>
            <a:endParaRPr lang="cs-CZ" sz="24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tx2"/>
                </a:solidFill>
              </a:rPr>
              <a:t>    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4BAB564-4CB7-4496-B7EE-12A76DBA8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1181" y="800310"/>
            <a:ext cx="2590800" cy="176212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DC3C236-470C-4339-9C94-20B65EC18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093" y="431600"/>
            <a:ext cx="2505075" cy="173355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39213" y="1511510"/>
            <a:ext cx="6017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Source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infection</a:t>
            </a:r>
            <a:r>
              <a:rPr lang="cs-CZ" dirty="0"/>
              <a:t> = </a:t>
            </a:r>
            <a:r>
              <a:rPr lang="cs-CZ" dirty="0" err="1"/>
              <a:t>endogennous</a:t>
            </a:r>
            <a:r>
              <a:rPr lang="cs-CZ" dirty="0"/>
              <a:t> </a:t>
            </a:r>
            <a:r>
              <a:rPr lang="cs-CZ" dirty="0" err="1"/>
              <a:t>infections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23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 err="1">
                <a:solidFill>
                  <a:schemeClr val="accent3"/>
                </a:solidFill>
              </a:rPr>
              <a:t>Candida</a:t>
            </a:r>
            <a:r>
              <a:rPr lang="cs-CZ" b="1" dirty="0">
                <a:solidFill>
                  <a:schemeClr val="accent3"/>
                </a:solidFill>
              </a:rPr>
              <a:t> - epidemiology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6651" y="1713705"/>
            <a:ext cx="8946541" cy="4195481"/>
          </a:xfrm>
        </p:spPr>
        <p:txBody>
          <a:bodyPr>
            <a:normAutofit lnSpcReduction="10000"/>
          </a:bodyPr>
          <a:lstStyle/>
          <a:p>
            <a:r>
              <a:rPr lang="cs-CZ" dirty="0"/>
              <a:t>97%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infections</a:t>
            </a:r>
            <a:r>
              <a:rPr lang="cs-CZ" dirty="0"/>
              <a:t> – </a:t>
            </a:r>
            <a:r>
              <a:rPr lang="cs-CZ" dirty="0" err="1"/>
              <a:t>caused</a:t>
            </a:r>
            <a:r>
              <a:rPr lang="cs-CZ" dirty="0"/>
              <a:t> by </a:t>
            </a:r>
            <a:r>
              <a:rPr lang="cs-CZ" i="1" dirty="0" err="1"/>
              <a:t>C.albicans+C.glabrata+C.parapsilosis+C.krusei+C.tropicalis</a:t>
            </a:r>
            <a:endParaRPr lang="cs-CZ" i="1" dirty="0"/>
          </a:p>
          <a:p>
            <a:r>
              <a:rPr lang="cs-CZ" dirty="0" err="1"/>
              <a:t>Decrease</a:t>
            </a:r>
            <a:r>
              <a:rPr lang="cs-CZ" dirty="0"/>
              <a:t> in </a:t>
            </a:r>
            <a:r>
              <a:rPr lang="cs-CZ" i="1" dirty="0" err="1"/>
              <a:t>C.albicans</a:t>
            </a:r>
            <a:r>
              <a:rPr lang="cs-CZ" dirty="0"/>
              <a:t> </a:t>
            </a:r>
            <a:r>
              <a:rPr lang="cs-CZ" dirty="0" err="1"/>
              <a:t>incidency</a:t>
            </a:r>
            <a:r>
              <a:rPr lang="cs-CZ" dirty="0"/>
              <a:t> x </a:t>
            </a:r>
            <a:r>
              <a:rPr lang="cs-CZ" dirty="0" err="1"/>
              <a:t>increase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incidency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non-</a:t>
            </a:r>
            <a:r>
              <a:rPr lang="cs-CZ" dirty="0" err="1"/>
              <a:t>albicans</a:t>
            </a:r>
            <a:r>
              <a:rPr lang="cs-CZ" dirty="0"/>
              <a:t> </a:t>
            </a:r>
            <a:r>
              <a:rPr lang="cs-CZ" dirty="0" err="1"/>
              <a:t>strains</a:t>
            </a:r>
            <a:r>
              <a:rPr lang="cs-CZ" dirty="0"/>
              <a:t> (40-55%)</a:t>
            </a:r>
          </a:p>
          <a:p>
            <a:endParaRPr lang="cs-CZ" dirty="0"/>
          </a:p>
          <a:p>
            <a:r>
              <a:rPr lang="cs-CZ" i="1" dirty="0" err="1"/>
              <a:t>C.tropicalis</a:t>
            </a:r>
            <a:r>
              <a:rPr lang="cs-CZ" i="1" dirty="0"/>
              <a:t> </a:t>
            </a:r>
            <a:r>
              <a:rPr lang="cs-CZ" dirty="0"/>
              <a:t>– </a:t>
            </a:r>
            <a:r>
              <a:rPr lang="cs-CZ" dirty="0" err="1"/>
              <a:t>neutropenic</a:t>
            </a:r>
            <a:r>
              <a:rPr lang="cs-CZ" dirty="0"/>
              <a:t> </a:t>
            </a:r>
            <a:r>
              <a:rPr lang="cs-CZ" dirty="0" err="1"/>
              <a:t>patients</a:t>
            </a:r>
            <a:endParaRPr lang="cs-CZ" dirty="0"/>
          </a:p>
          <a:p>
            <a:r>
              <a:rPr lang="cs-CZ" i="1" dirty="0" err="1"/>
              <a:t>C.glabrata</a:t>
            </a:r>
            <a:r>
              <a:rPr lang="cs-CZ" i="1" dirty="0"/>
              <a:t>, </a:t>
            </a:r>
            <a:r>
              <a:rPr lang="cs-CZ" i="1" dirty="0" err="1"/>
              <a:t>C.krusei</a:t>
            </a:r>
            <a:r>
              <a:rPr lang="cs-CZ" i="1" dirty="0"/>
              <a:t> </a:t>
            </a:r>
            <a:r>
              <a:rPr lang="cs-CZ" dirty="0"/>
              <a:t>– </a:t>
            </a:r>
            <a:r>
              <a:rPr lang="cs-CZ" dirty="0" err="1"/>
              <a:t>after</a:t>
            </a:r>
            <a:r>
              <a:rPr lang="cs-CZ" dirty="0"/>
              <a:t> </a:t>
            </a:r>
            <a:r>
              <a:rPr lang="cs-CZ" dirty="0" err="1"/>
              <a:t>profylactic</a:t>
            </a:r>
            <a:r>
              <a:rPr lang="cs-CZ" dirty="0"/>
              <a:t> </a:t>
            </a:r>
            <a:r>
              <a:rPr lang="cs-CZ" dirty="0" err="1"/>
              <a:t>treatment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FLU (</a:t>
            </a:r>
            <a:r>
              <a:rPr lang="cs-CZ" dirty="0" err="1"/>
              <a:t>haematooncology</a:t>
            </a:r>
            <a:r>
              <a:rPr lang="cs-CZ" dirty="0"/>
              <a:t>)</a:t>
            </a:r>
          </a:p>
          <a:p>
            <a:r>
              <a:rPr lang="cs-CZ" i="1" dirty="0" err="1"/>
              <a:t>C.parapsilosis</a:t>
            </a:r>
            <a:r>
              <a:rPr lang="cs-CZ" dirty="0"/>
              <a:t> – </a:t>
            </a:r>
            <a:r>
              <a:rPr lang="cs-CZ" dirty="0" err="1"/>
              <a:t>newborn</a:t>
            </a:r>
            <a:r>
              <a:rPr lang="cs-CZ" dirty="0"/>
              <a:t> </a:t>
            </a:r>
            <a:r>
              <a:rPr lang="cs-CZ" dirty="0" err="1"/>
              <a:t>babies</a:t>
            </a:r>
            <a:endParaRPr lang="cs-CZ" dirty="0"/>
          </a:p>
          <a:p>
            <a:r>
              <a:rPr lang="cs-CZ" i="1" dirty="0" err="1"/>
              <a:t>C.lusitaniae</a:t>
            </a:r>
            <a:r>
              <a:rPr lang="cs-CZ" dirty="0"/>
              <a:t> – </a:t>
            </a:r>
            <a:r>
              <a:rPr lang="cs-CZ" dirty="0" err="1"/>
              <a:t>after</a:t>
            </a:r>
            <a:r>
              <a:rPr lang="cs-CZ" dirty="0"/>
              <a:t> polyene </a:t>
            </a:r>
            <a:r>
              <a:rPr lang="cs-CZ" dirty="0" err="1"/>
              <a:t>treatment</a:t>
            </a:r>
            <a:endParaRPr lang="cs-CZ" dirty="0"/>
          </a:p>
          <a:p>
            <a:r>
              <a:rPr lang="cs-CZ" i="1" dirty="0" err="1"/>
              <a:t>C.krusei</a:t>
            </a:r>
            <a:r>
              <a:rPr lang="cs-CZ" dirty="0"/>
              <a:t> – </a:t>
            </a:r>
            <a:r>
              <a:rPr lang="cs-CZ" dirty="0" err="1"/>
              <a:t>high</a:t>
            </a:r>
            <a:r>
              <a:rPr lang="cs-CZ" dirty="0"/>
              <a:t> mortality (57%)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7CE7026-1E39-4A16-9278-3C9F751B3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6151" y="4315645"/>
            <a:ext cx="4622610" cy="243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4479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Freeform 23">
            <a:extLst>
              <a:ext uri="{FF2B5EF4-FFF2-40B4-BE49-F238E27FC236}">
                <a16:creationId xmlns:a16="http://schemas.microsoft.com/office/drawing/2014/main" id="{4CBF4B90-A27B-4E6A-B288-303118BA6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Freeform 5">
            <a:extLst>
              <a:ext uri="{FF2B5EF4-FFF2-40B4-BE49-F238E27FC236}">
                <a16:creationId xmlns:a16="http://schemas.microsoft.com/office/drawing/2014/main" id="{58E9E699-6800-4DC9-BCF3-B502BFF3E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030" name="Rectangle 74">
            <a:extLst>
              <a:ext uri="{FF2B5EF4-FFF2-40B4-BE49-F238E27FC236}">
                <a16:creationId xmlns:a16="http://schemas.microsoft.com/office/drawing/2014/main" id="{3B4EC5F5-BB79-44F7-A0CE-B4E34CB433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4411" y="0"/>
            <a:ext cx="60980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C77A50A-7946-4C3E-A197-2F4ACE081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8E7E3961-7180-4DCC-9C64-1A63A5A85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9577" y="2033753"/>
            <a:ext cx="5969188" cy="304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Zástupný symbol pro obsah 2"/>
          <p:cNvSpPr>
            <a:spLocks noGrp="1"/>
          </p:cNvSpPr>
          <p:nvPr>
            <p:ph idx="1"/>
          </p:nvPr>
        </p:nvSpPr>
        <p:spPr>
          <a:xfrm>
            <a:off x="837843" y="1611900"/>
            <a:ext cx="4008694" cy="4195481"/>
          </a:xfrm>
        </p:spPr>
        <p:txBody>
          <a:bodyPr/>
          <a:lstStyle/>
          <a:p>
            <a:r>
              <a:rPr lang="cs-CZ" i="1" dirty="0" err="1">
                <a:solidFill>
                  <a:schemeClr val="tx2"/>
                </a:solidFill>
              </a:rPr>
              <a:t>Candida</a:t>
            </a:r>
            <a:r>
              <a:rPr lang="cs-CZ" dirty="0">
                <a:solidFill>
                  <a:schemeClr val="tx2"/>
                </a:solidFill>
              </a:rPr>
              <a:t> = </a:t>
            </a:r>
            <a:r>
              <a:rPr lang="cs-CZ" dirty="0" err="1">
                <a:solidFill>
                  <a:schemeClr val="tx2"/>
                </a:solidFill>
              </a:rPr>
              <a:t>Nr</a:t>
            </a:r>
            <a:r>
              <a:rPr lang="cs-CZ" dirty="0">
                <a:solidFill>
                  <a:schemeClr val="tx2"/>
                </a:solidFill>
              </a:rPr>
              <a:t>. 4 </a:t>
            </a:r>
            <a:r>
              <a:rPr lang="cs-CZ" dirty="0" err="1">
                <a:solidFill>
                  <a:schemeClr val="tx2"/>
                </a:solidFill>
              </a:rPr>
              <a:t>among</a:t>
            </a:r>
            <a:r>
              <a:rPr lang="cs-CZ" dirty="0">
                <a:solidFill>
                  <a:schemeClr val="tx2"/>
                </a:solidFill>
              </a:rPr>
              <a:t> </a:t>
            </a:r>
            <a:r>
              <a:rPr lang="cs-CZ" dirty="0" err="1">
                <a:solidFill>
                  <a:schemeClr val="tx2"/>
                </a:solidFill>
              </a:rPr>
              <a:t>the</a:t>
            </a:r>
            <a:r>
              <a:rPr lang="cs-CZ" dirty="0">
                <a:solidFill>
                  <a:schemeClr val="tx2"/>
                </a:solidFill>
              </a:rPr>
              <a:t> most </a:t>
            </a:r>
            <a:r>
              <a:rPr lang="cs-CZ" dirty="0" err="1">
                <a:solidFill>
                  <a:schemeClr val="tx2"/>
                </a:solidFill>
              </a:rPr>
              <a:t>common</a:t>
            </a:r>
            <a:r>
              <a:rPr lang="cs-CZ" dirty="0">
                <a:solidFill>
                  <a:schemeClr val="tx2"/>
                </a:solidFill>
              </a:rPr>
              <a:t> </a:t>
            </a:r>
            <a:r>
              <a:rPr lang="cs-CZ" dirty="0" err="1">
                <a:solidFill>
                  <a:schemeClr val="tx2"/>
                </a:solidFill>
              </a:rPr>
              <a:t>infects</a:t>
            </a:r>
            <a:r>
              <a:rPr lang="cs-CZ" dirty="0">
                <a:solidFill>
                  <a:schemeClr val="tx2"/>
                </a:solidFill>
              </a:rPr>
              <a:t> </a:t>
            </a:r>
            <a:r>
              <a:rPr lang="cs-CZ" dirty="0" err="1">
                <a:solidFill>
                  <a:schemeClr val="tx2"/>
                </a:solidFill>
              </a:rPr>
              <a:t>of</a:t>
            </a:r>
            <a:r>
              <a:rPr lang="cs-CZ" dirty="0">
                <a:solidFill>
                  <a:schemeClr val="tx2"/>
                </a:solidFill>
              </a:rPr>
              <a:t> </a:t>
            </a:r>
            <a:r>
              <a:rPr lang="cs-CZ" dirty="0" err="1">
                <a:solidFill>
                  <a:schemeClr val="tx2"/>
                </a:solidFill>
              </a:rPr>
              <a:t>blood</a:t>
            </a:r>
            <a:endParaRPr lang="cs-CZ" dirty="0">
              <a:solidFill>
                <a:schemeClr val="tx2"/>
              </a:solidFill>
            </a:endParaRPr>
          </a:p>
          <a:p>
            <a:r>
              <a:rPr lang="cs-CZ" dirty="0" err="1">
                <a:solidFill>
                  <a:schemeClr val="tx2"/>
                </a:solidFill>
              </a:rPr>
              <a:t>The</a:t>
            </a:r>
            <a:r>
              <a:rPr lang="cs-CZ" dirty="0">
                <a:solidFill>
                  <a:schemeClr val="tx2"/>
                </a:solidFill>
              </a:rPr>
              <a:t> </a:t>
            </a:r>
            <a:r>
              <a:rPr lang="cs-CZ" dirty="0" err="1">
                <a:solidFill>
                  <a:schemeClr val="tx2"/>
                </a:solidFill>
              </a:rPr>
              <a:t>highest</a:t>
            </a:r>
            <a:r>
              <a:rPr lang="cs-CZ" dirty="0">
                <a:solidFill>
                  <a:schemeClr val="tx2"/>
                </a:solidFill>
              </a:rPr>
              <a:t> mortality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31709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458628-6C16-4DE7-B442-8F138FBA2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dirty="0" err="1">
                <a:solidFill>
                  <a:srgbClr val="92D050"/>
                </a:solidFill>
              </a:rPr>
              <a:t>Candida-infection</a:t>
            </a:r>
            <a:r>
              <a:rPr lang="cs-CZ" sz="4000" b="1" dirty="0">
                <a:solidFill>
                  <a:srgbClr val="92D050"/>
                </a:solidFill>
              </a:rPr>
              <a:t> </a:t>
            </a:r>
            <a:r>
              <a:rPr lang="cs-CZ" sz="4000" b="1" dirty="0" err="1">
                <a:solidFill>
                  <a:srgbClr val="92D050"/>
                </a:solidFill>
              </a:rPr>
              <a:t>of</a:t>
            </a:r>
            <a:r>
              <a:rPr lang="cs-CZ" sz="4000" b="1" dirty="0">
                <a:solidFill>
                  <a:srgbClr val="92D050"/>
                </a:solidFill>
              </a:rPr>
              <a:t> </a:t>
            </a:r>
            <a:r>
              <a:rPr lang="cs-CZ" sz="4000" b="1" dirty="0" err="1">
                <a:solidFill>
                  <a:srgbClr val="92D050"/>
                </a:solidFill>
              </a:rPr>
              <a:t>newborns</a:t>
            </a:r>
            <a:endParaRPr lang="cs-CZ" sz="4000" dirty="0">
              <a:solidFill>
                <a:srgbClr val="92D050"/>
              </a:solidFill>
            </a:endParaRPr>
          </a:p>
        </p:txBody>
      </p:sp>
      <p:pic>
        <p:nvPicPr>
          <p:cNvPr id="4" name="Picture 2" descr="C:\Users\100567\Pictures\Přednášky\220px-Thrush2010.jpg">
            <a:extLst>
              <a:ext uri="{FF2B5EF4-FFF2-40B4-BE49-F238E27FC236}">
                <a16:creationId xmlns:a16="http://schemas.microsoft.com/office/drawing/2014/main" id="{761A78D0-1212-4796-9673-203BDC3CAF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083183" y="1713425"/>
            <a:ext cx="3978739" cy="4195762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6740012" y="2462981"/>
            <a:ext cx="49259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Risk </a:t>
            </a:r>
            <a:r>
              <a:rPr lang="cs-CZ" dirty="0" err="1"/>
              <a:t>factors</a:t>
            </a:r>
            <a:r>
              <a:rPr lang="cs-CZ" dirty="0"/>
              <a:t>:</a:t>
            </a:r>
          </a:p>
          <a:p>
            <a:r>
              <a:rPr lang="cs-CZ" dirty="0"/>
              <a:t>	</a:t>
            </a:r>
            <a:r>
              <a:rPr lang="cs-CZ" dirty="0" err="1"/>
              <a:t>Low</a:t>
            </a:r>
            <a:r>
              <a:rPr lang="cs-CZ" dirty="0"/>
              <a:t> </a:t>
            </a:r>
            <a:r>
              <a:rPr lang="cs-CZ" dirty="0" err="1"/>
              <a:t>weight</a:t>
            </a:r>
            <a:endParaRPr lang="cs-CZ" dirty="0"/>
          </a:p>
          <a:p>
            <a:r>
              <a:rPr lang="cs-CZ" dirty="0"/>
              <a:t>	</a:t>
            </a:r>
            <a:r>
              <a:rPr lang="cs-CZ" dirty="0" err="1"/>
              <a:t>Low</a:t>
            </a:r>
            <a:r>
              <a:rPr lang="cs-CZ" dirty="0"/>
              <a:t> </a:t>
            </a:r>
            <a:r>
              <a:rPr lang="cs-CZ" dirty="0" err="1"/>
              <a:t>gestational</a:t>
            </a:r>
            <a:r>
              <a:rPr lang="cs-CZ" dirty="0"/>
              <a:t> </a:t>
            </a:r>
            <a:r>
              <a:rPr lang="cs-CZ" dirty="0" err="1"/>
              <a:t>age</a:t>
            </a:r>
            <a:endParaRPr lang="cs-CZ" dirty="0"/>
          </a:p>
          <a:p>
            <a:r>
              <a:rPr lang="cs-CZ" dirty="0"/>
              <a:t>	</a:t>
            </a:r>
            <a:r>
              <a:rPr lang="cs-CZ" dirty="0" err="1"/>
              <a:t>Hospitalization</a:t>
            </a:r>
            <a:r>
              <a:rPr lang="cs-CZ" dirty="0"/>
              <a:t> – </a:t>
            </a:r>
            <a:r>
              <a:rPr lang="cs-CZ" dirty="0" err="1"/>
              <a:t>intensive</a:t>
            </a:r>
            <a:r>
              <a:rPr lang="cs-CZ" dirty="0"/>
              <a:t> care </a:t>
            </a:r>
            <a:r>
              <a:rPr lang="cs-CZ" dirty="0" err="1"/>
              <a:t>units</a:t>
            </a:r>
            <a:endParaRPr lang="cs-CZ" dirty="0"/>
          </a:p>
          <a:p>
            <a:endParaRPr lang="cs-CZ" dirty="0"/>
          </a:p>
          <a:p>
            <a:r>
              <a:rPr lang="cs-CZ" dirty="0"/>
              <a:t>Source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infection</a:t>
            </a:r>
            <a:r>
              <a:rPr lang="cs-CZ" dirty="0"/>
              <a:t>:</a:t>
            </a:r>
          </a:p>
          <a:p>
            <a:r>
              <a:rPr lang="cs-CZ" dirty="0"/>
              <a:t>	</a:t>
            </a:r>
            <a:r>
              <a:rPr lang="cs-CZ" dirty="0" err="1"/>
              <a:t>mother</a:t>
            </a:r>
            <a:endParaRPr lang="cs-CZ" dirty="0"/>
          </a:p>
          <a:p>
            <a:r>
              <a:rPr lang="cs-CZ" dirty="0"/>
              <a:t>	</a:t>
            </a:r>
            <a:r>
              <a:rPr lang="cs-CZ" dirty="0" err="1"/>
              <a:t>hands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hospital</a:t>
            </a:r>
            <a:r>
              <a:rPr lang="cs-CZ" dirty="0"/>
              <a:t> </a:t>
            </a:r>
            <a:r>
              <a:rPr lang="cs-CZ" dirty="0" err="1"/>
              <a:t>staff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671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E572E6-E125-4A08-87A0-16082343D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575" y="865672"/>
            <a:ext cx="9404723" cy="1400530"/>
          </a:xfrm>
          <a:noFill/>
        </p:spPr>
        <p:txBody>
          <a:bodyPr>
            <a:normAutofit fontScale="90000"/>
          </a:bodyPr>
          <a:lstStyle/>
          <a:p>
            <a:r>
              <a:rPr lang="cs-CZ" sz="2800" b="1" dirty="0">
                <a:solidFill>
                  <a:srgbClr val="92D050"/>
                </a:solidFill>
              </a:rPr>
              <a:t>SOOR</a:t>
            </a:r>
            <a:br>
              <a:rPr lang="cs-CZ" sz="2800" b="1" dirty="0">
                <a:solidFill>
                  <a:srgbClr val="92D050"/>
                </a:solidFill>
              </a:rPr>
            </a:br>
            <a:r>
              <a:rPr lang="cs-CZ" sz="2800" dirty="0">
                <a:solidFill>
                  <a:schemeClr val="tx1"/>
                </a:solidFill>
              </a:rPr>
              <a:t>2 </a:t>
            </a:r>
            <a:r>
              <a:rPr lang="cs-CZ" sz="2800" dirty="0" err="1">
                <a:solidFill>
                  <a:schemeClr val="tx1"/>
                </a:solidFill>
              </a:rPr>
              <a:t>weeks</a:t>
            </a: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 err="1">
                <a:solidFill>
                  <a:schemeClr val="tx1"/>
                </a:solidFill>
              </a:rPr>
              <a:t>after</a:t>
            </a: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 err="1">
                <a:solidFill>
                  <a:schemeClr val="tx1"/>
                </a:solidFill>
              </a:rPr>
              <a:t>birth</a:t>
            </a:r>
            <a:br>
              <a:rPr lang="cs-CZ" sz="2800" dirty="0">
                <a:solidFill>
                  <a:schemeClr val="tx1"/>
                </a:solidFill>
              </a:rPr>
            </a:br>
            <a:r>
              <a:rPr lang="cs-CZ" sz="2800" dirty="0" err="1">
                <a:solidFill>
                  <a:schemeClr val="tx1"/>
                </a:solidFill>
              </a:rPr>
              <a:t>white</a:t>
            </a: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 err="1">
                <a:solidFill>
                  <a:schemeClr val="tx1"/>
                </a:solidFill>
              </a:rPr>
              <a:t>plaques</a:t>
            </a:r>
            <a:r>
              <a:rPr lang="cs-CZ" sz="2800" dirty="0">
                <a:solidFill>
                  <a:schemeClr val="tx1"/>
                </a:solidFill>
              </a:rPr>
              <a:t> on </a:t>
            </a:r>
            <a:r>
              <a:rPr lang="cs-CZ" sz="2800" dirty="0" err="1">
                <a:solidFill>
                  <a:schemeClr val="tx1"/>
                </a:solidFill>
              </a:rPr>
              <a:t>tongue</a:t>
            </a:r>
            <a:r>
              <a:rPr lang="cs-CZ" sz="2800" dirty="0">
                <a:solidFill>
                  <a:schemeClr val="tx1"/>
                </a:solidFill>
              </a:rPr>
              <a:t>, in oral </a:t>
            </a:r>
            <a:r>
              <a:rPr lang="cs-CZ" sz="2800" dirty="0" err="1">
                <a:solidFill>
                  <a:schemeClr val="tx1"/>
                </a:solidFill>
              </a:rPr>
              <a:t>cavity</a:t>
            </a:r>
            <a:r>
              <a:rPr lang="cs-CZ" sz="2800" dirty="0">
                <a:solidFill>
                  <a:schemeClr val="tx1"/>
                </a:solidFill>
              </a:rPr>
              <a:t> – </a:t>
            </a:r>
            <a:r>
              <a:rPr lang="cs-CZ" sz="2800" dirty="0" err="1">
                <a:solidFill>
                  <a:schemeClr val="tx1"/>
                </a:solidFill>
              </a:rPr>
              <a:t>cannot</a:t>
            </a: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 err="1">
                <a:solidFill>
                  <a:schemeClr val="tx1"/>
                </a:solidFill>
              </a:rPr>
              <a:t>be</a:t>
            </a: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 err="1">
                <a:solidFill>
                  <a:schemeClr val="tx1"/>
                </a:solidFill>
              </a:rPr>
              <a:t>easily</a:t>
            </a: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 err="1">
                <a:solidFill>
                  <a:schemeClr val="tx1"/>
                </a:solidFill>
              </a:rPr>
              <a:t>removed</a:t>
            </a:r>
            <a:r>
              <a:rPr lang="cs-CZ" sz="2800" dirty="0">
                <a:solidFill>
                  <a:schemeClr val="tx1"/>
                </a:solidFill>
              </a:rPr>
              <a:t> – </a:t>
            </a:r>
            <a:r>
              <a:rPr lang="cs-CZ" sz="2800" dirty="0" err="1">
                <a:solidFill>
                  <a:schemeClr val="tx1"/>
                </a:solidFill>
              </a:rPr>
              <a:t>pain</a:t>
            </a: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 err="1">
                <a:solidFill>
                  <a:schemeClr val="tx1"/>
                </a:solidFill>
              </a:rPr>
              <a:t>while</a:t>
            </a: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 err="1">
                <a:solidFill>
                  <a:schemeClr val="tx1"/>
                </a:solidFill>
              </a:rPr>
              <a:t>sucking</a:t>
            </a:r>
            <a:br>
              <a:rPr lang="cs-CZ" sz="2800" dirty="0">
                <a:solidFill>
                  <a:schemeClr val="tx1"/>
                </a:solidFill>
              </a:rPr>
            </a:br>
            <a:r>
              <a:rPr lang="cs-CZ" sz="2800" dirty="0" err="1">
                <a:solidFill>
                  <a:schemeClr val="tx1"/>
                </a:solidFill>
              </a:rPr>
              <a:t>can</a:t>
            </a: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 err="1">
                <a:solidFill>
                  <a:schemeClr val="tx1"/>
                </a:solidFill>
              </a:rPr>
              <a:t>disseminate</a:t>
            </a: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 err="1">
                <a:solidFill>
                  <a:schemeClr val="tx1"/>
                </a:solidFill>
              </a:rPr>
              <a:t>further</a:t>
            </a: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 err="1">
                <a:solidFill>
                  <a:schemeClr val="tx1"/>
                </a:solidFill>
              </a:rPr>
              <a:t>into</a:t>
            </a:r>
            <a:r>
              <a:rPr lang="cs-CZ" sz="2800" dirty="0">
                <a:solidFill>
                  <a:schemeClr val="tx1"/>
                </a:solidFill>
              </a:rPr>
              <a:t> GIT</a:t>
            </a:r>
            <a:br>
              <a:rPr lang="cs-CZ" sz="2800" dirty="0">
                <a:solidFill>
                  <a:schemeClr val="tx1"/>
                </a:solidFill>
              </a:rPr>
            </a:br>
            <a:r>
              <a:rPr lang="cs-CZ" sz="2800" dirty="0">
                <a:solidFill>
                  <a:schemeClr val="tx1"/>
                </a:solidFill>
              </a:rPr>
              <a:t>CNS – </a:t>
            </a:r>
            <a:r>
              <a:rPr lang="cs-CZ" sz="2800" b="1" dirty="0">
                <a:solidFill>
                  <a:srgbClr val="92D050"/>
                </a:solidFill>
              </a:rPr>
              <a:t>meningitis</a:t>
            </a:r>
            <a:br>
              <a:rPr lang="cs-CZ" sz="2800" dirty="0">
                <a:solidFill>
                  <a:schemeClr val="tx1"/>
                </a:solidFill>
              </a:rPr>
            </a:br>
            <a:r>
              <a:rPr lang="cs-CZ" sz="2800" b="1" dirty="0" err="1">
                <a:solidFill>
                  <a:srgbClr val="92D050"/>
                </a:solidFill>
              </a:rPr>
              <a:t>endocarditis</a:t>
            </a:r>
            <a:br>
              <a:rPr lang="cs-CZ" sz="2800" b="1" dirty="0">
                <a:solidFill>
                  <a:srgbClr val="92D050"/>
                </a:solidFill>
              </a:rPr>
            </a:br>
            <a:br>
              <a:rPr lang="cs-CZ" sz="2800" b="1" dirty="0">
                <a:solidFill>
                  <a:srgbClr val="92D050"/>
                </a:solidFill>
              </a:rPr>
            </a:br>
            <a:r>
              <a:rPr lang="cs-CZ" sz="2800" dirty="0" err="1">
                <a:solidFill>
                  <a:schemeClr val="tx1"/>
                </a:solidFill>
              </a:rPr>
              <a:t>marker</a:t>
            </a: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 err="1">
                <a:solidFill>
                  <a:schemeClr val="tx1"/>
                </a:solidFill>
              </a:rPr>
              <a:t>of</a:t>
            </a: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 err="1">
                <a:solidFill>
                  <a:schemeClr val="tx1"/>
                </a:solidFill>
              </a:rPr>
              <a:t>sepsis</a:t>
            </a:r>
            <a:r>
              <a:rPr lang="cs-CZ" sz="2800" dirty="0">
                <a:solidFill>
                  <a:schemeClr val="tx1"/>
                </a:solidFill>
              </a:rPr>
              <a:t> = </a:t>
            </a:r>
            <a:r>
              <a:rPr lang="cs-CZ" sz="2800" dirty="0" err="1">
                <a:solidFill>
                  <a:schemeClr val="tx1"/>
                </a:solidFill>
              </a:rPr>
              <a:t>interleukin</a:t>
            </a:r>
            <a:br>
              <a:rPr lang="cs-CZ" sz="2800" dirty="0">
                <a:solidFill>
                  <a:schemeClr val="tx1"/>
                </a:solidFill>
              </a:rPr>
            </a:br>
            <a:r>
              <a:rPr lang="cs-CZ" sz="2800" dirty="0" err="1">
                <a:solidFill>
                  <a:schemeClr val="tx1"/>
                </a:solidFill>
              </a:rPr>
              <a:t>therapy</a:t>
            </a:r>
            <a:r>
              <a:rPr lang="cs-CZ" sz="2800" dirty="0">
                <a:solidFill>
                  <a:schemeClr val="tx1"/>
                </a:solidFill>
              </a:rPr>
              <a:t>: </a:t>
            </a:r>
            <a:r>
              <a:rPr lang="cs-CZ" sz="2800" dirty="0" err="1">
                <a:solidFill>
                  <a:schemeClr val="tx1"/>
                </a:solidFill>
              </a:rPr>
              <a:t>liposomal</a:t>
            </a: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 err="1">
                <a:solidFill>
                  <a:schemeClr val="tx1"/>
                </a:solidFill>
              </a:rPr>
              <a:t>Amphothericin</a:t>
            </a:r>
            <a:r>
              <a:rPr lang="cs-CZ" sz="2800" dirty="0">
                <a:solidFill>
                  <a:schemeClr val="tx1"/>
                </a:solidFill>
              </a:rPr>
              <a:t> B, </a:t>
            </a:r>
            <a:r>
              <a:rPr lang="cs-CZ" sz="2800" dirty="0" err="1">
                <a:solidFill>
                  <a:schemeClr val="tx1"/>
                </a:solidFill>
              </a:rPr>
              <a:t>fluconazole</a:t>
            </a:r>
            <a:br>
              <a:rPr lang="cs-CZ" sz="2800" dirty="0">
                <a:solidFill>
                  <a:schemeClr val="tx1"/>
                </a:solidFill>
              </a:rPr>
            </a:br>
            <a:r>
              <a:rPr lang="cs-CZ" sz="2800" dirty="0">
                <a:solidFill>
                  <a:schemeClr val="tx1"/>
                </a:solidFill>
              </a:rPr>
              <a:t>			</a:t>
            </a:r>
            <a:r>
              <a:rPr lang="cs-CZ" sz="2800" dirty="0" err="1">
                <a:solidFill>
                  <a:schemeClr val="tx1"/>
                </a:solidFill>
              </a:rPr>
              <a:t>micafungin</a:t>
            </a:r>
            <a:r>
              <a:rPr lang="cs-CZ" sz="2800" dirty="0">
                <a:solidFill>
                  <a:schemeClr val="tx1"/>
                </a:solidFill>
              </a:rPr>
              <a:t> – </a:t>
            </a:r>
            <a:r>
              <a:rPr lang="cs-CZ" sz="2800" dirty="0" err="1">
                <a:solidFill>
                  <a:schemeClr val="tx1"/>
                </a:solidFill>
              </a:rPr>
              <a:t>low</a:t>
            </a: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 err="1">
                <a:solidFill>
                  <a:schemeClr val="tx1"/>
                </a:solidFill>
              </a:rPr>
              <a:t>doses</a:t>
            </a:r>
            <a:br>
              <a:rPr lang="cs-CZ" sz="2800" dirty="0">
                <a:solidFill>
                  <a:schemeClr val="tx1"/>
                </a:solidFill>
              </a:rPr>
            </a:br>
            <a:r>
              <a:rPr lang="cs-CZ" sz="2800" dirty="0">
                <a:solidFill>
                  <a:schemeClr val="tx1"/>
                </a:solidFill>
              </a:rPr>
              <a:t>			</a:t>
            </a:r>
            <a:r>
              <a:rPr lang="cs-CZ" sz="2800" dirty="0" err="1">
                <a:solidFill>
                  <a:schemeClr val="tx1"/>
                </a:solidFill>
              </a:rPr>
              <a:t>depending</a:t>
            </a:r>
            <a:r>
              <a:rPr lang="cs-CZ" sz="2800" dirty="0">
                <a:solidFill>
                  <a:schemeClr val="tx1"/>
                </a:solidFill>
              </a:rPr>
              <a:t> on </a:t>
            </a:r>
            <a:r>
              <a:rPr lang="cs-CZ" sz="2800" dirty="0" err="1">
                <a:solidFill>
                  <a:schemeClr val="tx1"/>
                </a:solidFill>
              </a:rPr>
              <a:t>the</a:t>
            </a: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 err="1">
                <a:solidFill>
                  <a:schemeClr val="tx1"/>
                </a:solidFill>
              </a:rPr>
              <a:t>gestation</a:t>
            </a: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 err="1">
                <a:solidFill>
                  <a:schemeClr val="tx1"/>
                </a:solidFill>
              </a:rPr>
              <a:t>age</a:t>
            </a:r>
            <a:br>
              <a:rPr lang="cs-CZ" sz="2800" dirty="0">
                <a:solidFill>
                  <a:schemeClr val="tx1"/>
                </a:solidFill>
              </a:rPr>
            </a:br>
            <a:endParaRPr lang="cs-CZ" sz="28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8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539C65-6306-4569-B262-2328BB2A9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455" y="631513"/>
            <a:ext cx="7427690" cy="1400530"/>
          </a:xfrm>
        </p:spPr>
        <p:txBody>
          <a:bodyPr>
            <a:normAutofit/>
          </a:bodyPr>
          <a:lstStyle/>
          <a:p>
            <a:r>
              <a:rPr lang="cs-CZ" sz="4000" b="1" dirty="0" err="1">
                <a:solidFill>
                  <a:srgbClr val="92D050"/>
                </a:solidFill>
              </a:rPr>
              <a:t>Taxonomic</a:t>
            </a:r>
            <a:r>
              <a:rPr lang="cs-CZ" sz="4000" b="1" dirty="0">
                <a:solidFill>
                  <a:srgbClr val="92D050"/>
                </a:solidFill>
              </a:rPr>
              <a:t> </a:t>
            </a:r>
            <a:r>
              <a:rPr lang="cs-CZ" sz="4000" b="1" dirty="0" err="1">
                <a:solidFill>
                  <a:srgbClr val="92D050"/>
                </a:solidFill>
              </a:rPr>
              <a:t>classification</a:t>
            </a:r>
            <a:endParaRPr lang="cs-CZ" sz="4000" b="1" dirty="0">
              <a:solidFill>
                <a:srgbClr val="92D050"/>
              </a:solidFill>
            </a:endParaRPr>
          </a:p>
        </p:txBody>
      </p:sp>
      <p:graphicFrame>
        <p:nvGraphicFramePr>
          <p:cNvPr id="7" name="Zástupný obsah 6">
            <a:extLst>
              <a:ext uri="{FF2B5EF4-FFF2-40B4-BE49-F238E27FC236}">
                <a16:creationId xmlns:a16="http://schemas.microsoft.com/office/drawing/2014/main" id="{A550CCDD-5B17-4597-AB1A-9A9F493848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493206"/>
              </p:ext>
            </p:extLst>
          </p:nvPr>
        </p:nvGraphicFramePr>
        <p:xfrm>
          <a:off x="1802655" y="2078833"/>
          <a:ext cx="8055719" cy="33305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Obdélník 13">
            <a:extLst>
              <a:ext uri="{FF2B5EF4-FFF2-40B4-BE49-F238E27FC236}">
                <a16:creationId xmlns:a16="http://schemas.microsoft.com/office/drawing/2014/main" id="{1BCC3F90-93B9-422B-B34A-FE93D83B9F62}"/>
              </a:ext>
            </a:extLst>
          </p:cNvPr>
          <p:cNvSpPr/>
          <p:nvPr/>
        </p:nvSpPr>
        <p:spPr>
          <a:xfrm>
            <a:off x="1207176" y="577988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err="1"/>
              <a:t>Estimated</a:t>
            </a:r>
            <a:r>
              <a:rPr lang="cs-CZ" dirty="0"/>
              <a:t> </a:t>
            </a:r>
            <a:r>
              <a:rPr lang="cs-CZ" dirty="0" err="1"/>
              <a:t>number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species	 	1 500 000</a:t>
            </a:r>
          </a:p>
          <a:p>
            <a:pPr>
              <a:buNone/>
            </a:pPr>
            <a:r>
              <a:rPr lang="cs-CZ" dirty="0" err="1"/>
              <a:t>Known</a:t>
            </a:r>
            <a:r>
              <a:rPr lang="cs-CZ" dirty="0"/>
              <a:t> species 					120 000 = 10%</a:t>
            </a:r>
          </a:p>
        </p:txBody>
      </p:sp>
    </p:spTree>
    <p:extLst>
      <p:ext uri="{BB962C8B-B14F-4D97-AF65-F5344CB8AC3E}">
        <p14:creationId xmlns:p14="http://schemas.microsoft.com/office/powerpoint/2010/main" val="296327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 err="1">
                <a:solidFill>
                  <a:srgbClr val="92D050"/>
                </a:solidFill>
              </a:rPr>
              <a:t>Cryptococci</a:t>
            </a:r>
            <a:endParaRPr lang="cs-CZ" b="1" i="1" dirty="0">
              <a:solidFill>
                <a:srgbClr val="92D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78848" y="1580971"/>
            <a:ext cx="5503966" cy="1604681"/>
          </a:xfrm>
        </p:spPr>
        <p:txBody>
          <a:bodyPr/>
          <a:lstStyle/>
          <a:p>
            <a:r>
              <a:rPr lang="cs-CZ" b="1" i="1" dirty="0" err="1"/>
              <a:t>Cryptococcus</a:t>
            </a:r>
            <a:r>
              <a:rPr lang="cs-CZ" b="1" i="1" dirty="0"/>
              <a:t> </a:t>
            </a:r>
            <a:r>
              <a:rPr lang="cs-CZ" b="1" i="1" dirty="0" err="1"/>
              <a:t>neoformans</a:t>
            </a:r>
            <a:r>
              <a:rPr lang="cs-CZ" b="1" i="1" dirty="0"/>
              <a:t> </a:t>
            </a:r>
            <a:r>
              <a:rPr lang="cs-CZ" dirty="0"/>
              <a:t>– </a:t>
            </a:r>
            <a:r>
              <a:rPr lang="cs-CZ" dirty="0" err="1"/>
              <a:t>infection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immunodeficient</a:t>
            </a:r>
            <a:r>
              <a:rPr lang="cs-CZ" dirty="0"/>
              <a:t> </a:t>
            </a:r>
            <a:r>
              <a:rPr lang="cs-CZ" dirty="0" err="1"/>
              <a:t>people</a:t>
            </a:r>
            <a:r>
              <a:rPr lang="cs-CZ" dirty="0"/>
              <a:t> (HIV+)</a:t>
            </a:r>
          </a:p>
          <a:p>
            <a:r>
              <a:rPr lang="cs-CZ" i="1" dirty="0"/>
              <a:t>C. </a:t>
            </a:r>
            <a:r>
              <a:rPr lang="cs-CZ" i="1" dirty="0" err="1"/>
              <a:t>gattii</a:t>
            </a:r>
            <a:r>
              <a:rPr lang="cs-CZ" i="1" dirty="0"/>
              <a:t> </a:t>
            </a:r>
            <a:r>
              <a:rPr lang="cs-CZ" dirty="0"/>
              <a:t>– </a:t>
            </a:r>
            <a:r>
              <a:rPr lang="cs-CZ" dirty="0" err="1"/>
              <a:t>subtropical</a:t>
            </a:r>
            <a:r>
              <a:rPr lang="cs-CZ" dirty="0"/>
              <a:t>/ </a:t>
            </a:r>
            <a:r>
              <a:rPr lang="cs-CZ" dirty="0" err="1"/>
              <a:t>tropical</a:t>
            </a:r>
            <a:r>
              <a:rPr lang="cs-CZ" dirty="0"/>
              <a:t> </a:t>
            </a:r>
            <a:r>
              <a:rPr lang="cs-CZ" dirty="0" err="1"/>
              <a:t>areas</a:t>
            </a:r>
            <a:r>
              <a:rPr lang="cs-CZ" dirty="0"/>
              <a:t>, </a:t>
            </a:r>
            <a:r>
              <a:rPr lang="cs-CZ" dirty="0" err="1"/>
              <a:t>infections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immunosuficient</a:t>
            </a:r>
            <a:r>
              <a:rPr lang="cs-CZ" dirty="0"/>
              <a:t> </a:t>
            </a:r>
            <a:r>
              <a:rPr lang="cs-CZ" dirty="0" err="1"/>
              <a:t>people</a:t>
            </a:r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560440" y="3458931"/>
            <a:ext cx="6754760" cy="23076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cs-CZ" dirty="0" err="1"/>
              <a:t>Basidiomycetous</a:t>
            </a:r>
            <a:r>
              <a:rPr lang="cs-CZ" dirty="0"/>
              <a:t>, cell </a:t>
            </a:r>
            <a:r>
              <a:rPr lang="cs-CZ" dirty="0" err="1"/>
              <a:t>capsule</a:t>
            </a:r>
            <a:r>
              <a:rPr lang="cs-CZ" dirty="0"/>
              <a:t> </a:t>
            </a:r>
            <a:r>
              <a:rPr lang="cs-CZ" dirty="0" err="1"/>
              <a:t>consisting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polysaccharides</a:t>
            </a:r>
            <a:endParaRPr lang="cs-CZ" dirty="0"/>
          </a:p>
          <a:p>
            <a:r>
              <a:rPr lang="cs-CZ" dirty="0" err="1"/>
              <a:t>Fungal</a:t>
            </a:r>
            <a:r>
              <a:rPr lang="cs-CZ" dirty="0"/>
              <a:t> </a:t>
            </a:r>
            <a:r>
              <a:rPr lang="cs-CZ" dirty="0" err="1"/>
              <a:t>spores</a:t>
            </a:r>
            <a:r>
              <a:rPr lang="cs-CZ" dirty="0"/>
              <a:t> </a:t>
            </a:r>
            <a:r>
              <a:rPr lang="cs-CZ" dirty="0" err="1"/>
              <a:t>present</a:t>
            </a:r>
            <a:r>
              <a:rPr lang="cs-CZ" dirty="0"/>
              <a:t> in </a:t>
            </a:r>
            <a:r>
              <a:rPr lang="cs-CZ" dirty="0" err="1"/>
              <a:t>pigeon</a:t>
            </a:r>
            <a:r>
              <a:rPr lang="cs-CZ" dirty="0"/>
              <a:t> </a:t>
            </a:r>
            <a:r>
              <a:rPr lang="cs-CZ" dirty="0" err="1"/>
              <a:t>droppings</a:t>
            </a:r>
            <a:r>
              <a:rPr lang="cs-CZ" dirty="0"/>
              <a:t>, </a:t>
            </a:r>
            <a:r>
              <a:rPr lang="cs-CZ" dirty="0" err="1"/>
              <a:t>soil</a:t>
            </a:r>
            <a:endParaRPr lang="cs-CZ" dirty="0"/>
          </a:p>
          <a:p>
            <a:r>
              <a:rPr lang="cs-CZ" dirty="0" err="1"/>
              <a:t>Infection</a:t>
            </a:r>
            <a:r>
              <a:rPr lang="cs-CZ" dirty="0"/>
              <a:t>: </a:t>
            </a:r>
            <a:r>
              <a:rPr lang="cs-CZ" dirty="0" err="1"/>
              <a:t>inhalation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spores</a:t>
            </a:r>
            <a:r>
              <a:rPr lang="cs-CZ" dirty="0"/>
              <a:t> – </a:t>
            </a:r>
            <a:r>
              <a:rPr lang="cs-CZ" dirty="0" err="1"/>
              <a:t>lungs</a:t>
            </a:r>
            <a:r>
              <a:rPr lang="cs-CZ" dirty="0"/>
              <a:t> – </a:t>
            </a:r>
            <a:r>
              <a:rPr lang="cs-CZ" dirty="0" err="1"/>
              <a:t>blood</a:t>
            </a:r>
            <a:r>
              <a:rPr lang="cs-CZ" dirty="0"/>
              <a:t> </a:t>
            </a:r>
            <a:r>
              <a:rPr lang="cs-CZ" dirty="0" err="1"/>
              <a:t>dissemination</a:t>
            </a:r>
            <a:r>
              <a:rPr lang="cs-CZ" dirty="0"/>
              <a:t> – CNS</a:t>
            </a:r>
          </a:p>
          <a:p>
            <a:r>
              <a:rPr lang="cs-CZ" dirty="0" err="1"/>
              <a:t>First</a:t>
            </a:r>
            <a:r>
              <a:rPr lang="cs-CZ" dirty="0"/>
              <a:t> </a:t>
            </a:r>
            <a:r>
              <a:rPr lang="cs-CZ" dirty="0" err="1"/>
              <a:t>signs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infection</a:t>
            </a:r>
            <a:r>
              <a:rPr lang="cs-CZ" dirty="0"/>
              <a:t> </a:t>
            </a:r>
            <a:r>
              <a:rPr lang="cs-CZ" dirty="0" err="1"/>
              <a:t>first</a:t>
            </a:r>
            <a:r>
              <a:rPr lang="cs-CZ" dirty="0"/>
              <a:t> in CNS – </a:t>
            </a:r>
            <a:r>
              <a:rPr lang="cs-CZ" dirty="0" err="1"/>
              <a:t>meningitsi</a:t>
            </a:r>
            <a:r>
              <a:rPr lang="cs-CZ" dirty="0"/>
              <a:t>, </a:t>
            </a:r>
            <a:r>
              <a:rPr lang="cs-CZ" dirty="0" err="1"/>
              <a:t>cysts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790F469-90DD-43CF-9388-D61A73F46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7395" y="1661257"/>
            <a:ext cx="3490010" cy="239845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69BA5BA-CE82-452C-AB19-FE43382D6F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2"/>
          <a:stretch/>
        </p:blipFill>
        <p:spPr>
          <a:xfrm>
            <a:off x="7707395" y="4059711"/>
            <a:ext cx="3490010" cy="225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015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Freeform 23">
            <a:extLst>
              <a:ext uri="{FF2B5EF4-FFF2-40B4-BE49-F238E27FC236}">
                <a16:creationId xmlns:a16="http://schemas.microsoft.com/office/drawing/2014/main" id="{4CBF4B90-A27B-4E6A-B288-303118BA6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Freeform 5">
            <a:extLst>
              <a:ext uri="{FF2B5EF4-FFF2-40B4-BE49-F238E27FC236}">
                <a16:creationId xmlns:a16="http://schemas.microsoft.com/office/drawing/2014/main" id="{58E9E699-6800-4DC9-BCF3-B502BFF3E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030" name="Rectangle 74">
            <a:extLst>
              <a:ext uri="{FF2B5EF4-FFF2-40B4-BE49-F238E27FC236}">
                <a16:creationId xmlns:a16="http://schemas.microsoft.com/office/drawing/2014/main" id="{3B4EC5F5-BB79-44F7-A0CE-B4E34CB433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4411" y="0"/>
            <a:ext cx="60980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C77A50A-7946-4C3E-A197-2F4ACE081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Nadpis 1"/>
          <p:cNvSpPr txBox="1">
            <a:spLocks/>
          </p:cNvSpPr>
          <p:nvPr/>
        </p:nvSpPr>
        <p:spPr>
          <a:xfrm>
            <a:off x="291658" y="439976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b="1" i="1" dirty="0" err="1">
                <a:solidFill>
                  <a:srgbClr val="92D050"/>
                </a:solidFill>
              </a:rPr>
              <a:t>Endemic</a:t>
            </a:r>
            <a:r>
              <a:rPr lang="cs-CZ" b="1" i="1" dirty="0">
                <a:solidFill>
                  <a:srgbClr val="92D050"/>
                </a:solidFill>
              </a:rPr>
              <a:t> </a:t>
            </a:r>
            <a:r>
              <a:rPr lang="cs-CZ" b="1" i="1" dirty="0" err="1">
                <a:solidFill>
                  <a:srgbClr val="92D050"/>
                </a:solidFill>
              </a:rPr>
              <a:t>fungi</a:t>
            </a:r>
            <a:endParaRPr lang="cs-CZ" b="1" i="1" dirty="0">
              <a:solidFill>
                <a:srgbClr val="92D05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1" y="2403527"/>
            <a:ext cx="5686425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55935" y="1983048"/>
            <a:ext cx="47512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cs-CZ" dirty="0" err="1"/>
              <a:t>Dimorphic</a:t>
            </a:r>
            <a:r>
              <a:rPr lang="cs-CZ" dirty="0"/>
              <a:t> </a:t>
            </a:r>
            <a:r>
              <a:rPr lang="cs-CZ" dirty="0" err="1"/>
              <a:t>fungi</a:t>
            </a:r>
            <a:r>
              <a:rPr lang="cs-CZ" dirty="0"/>
              <a:t>:</a:t>
            </a:r>
          </a:p>
          <a:p>
            <a:pPr>
              <a:buNone/>
            </a:pPr>
            <a:r>
              <a:rPr lang="cs-CZ" dirty="0"/>
              <a:t>30°C – </a:t>
            </a:r>
            <a:r>
              <a:rPr lang="cs-CZ" dirty="0" err="1"/>
              <a:t>hyphal</a:t>
            </a:r>
            <a:r>
              <a:rPr lang="cs-CZ" dirty="0"/>
              <a:t> </a:t>
            </a:r>
            <a:r>
              <a:rPr lang="cs-CZ" dirty="0" err="1"/>
              <a:t>growth</a:t>
            </a:r>
            <a:r>
              <a:rPr lang="cs-CZ" dirty="0"/>
              <a:t> - </a:t>
            </a:r>
            <a:r>
              <a:rPr lang="cs-CZ" dirty="0" err="1"/>
              <a:t>saprotrophic</a:t>
            </a:r>
            <a:r>
              <a:rPr lang="cs-CZ" dirty="0"/>
              <a:t> – point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entry</a:t>
            </a:r>
            <a:r>
              <a:rPr lang="cs-CZ" dirty="0"/>
              <a:t>: </a:t>
            </a:r>
            <a:r>
              <a:rPr lang="cs-CZ" dirty="0" err="1"/>
              <a:t>inhalation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spores</a:t>
            </a:r>
            <a:r>
              <a:rPr lang="cs-CZ" dirty="0"/>
              <a:t> - </a:t>
            </a:r>
            <a:r>
              <a:rPr lang="cs-CZ" dirty="0" err="1"/>
              <a:t>arthrospores</a:t>
            </a:r>
            <a:r>
              <a:rPr lang="cs-CZ" dirty="0"/>
              <a:t>, skin </a:t>
            </a:r>
            <a:r>
              <a:rPr lang="cs-CZ" dirty="0" err="1"/>
              <a:t>wounds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35 – 37°C – </a:t>
            </a:r>
            <a:r>
              <a:rPr lang="cs-CZ" dirty="0" err="1"/>
              <a:t>yeast</a:t>
            </a:r>
            <a:r>
              <a:rPr lang="cs-CZ" dirty="0"/>
              <a:t> </a:t>
            </a:r>
            <a:r>
              <a:rPr lang="cs-CZ" dirty="0" err="1"/>
              <a:t>form</a:t>
            </a:r>
            <a:r>
              <a:rPr lang="cs-CZ" dirty="0"/>
              <a:t>- </a:t>
            </a:r>
            <a:r>
              <a:rPr lang="cs-CZ" dirty="0" err="1"/>
              <a:t>parasitic</a:t>
            </a:r>
            <a:r>
              <a:rPr lang="cs-CZ" dirty="0"/>
              <a:t> – </a:t>
            </a:r>
            <a:r>
              <a:rPr lang="cs-CZ" dirty="0" err="1"/>
              <a:t>systemic</a:t>
            </a:r>
            <a:r>
              <a:rPr lang="cs-CZ" dirty="0"/>
              <a:t> </a:t>
            </a:r>
            <a:r>
              <a:rPr lang="cs-CZ" dirty="0" err="1"/>
              <a:t>infections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„</a:t>
            </a:r>
            <a:r>
              <a:rPr lang="cs-CZ" dirty="0" err="1"/>
              <a:t>endemic</a:t>
            </a:r>
            <a:r>
              <a:rPr lang="cs-CZ" dirty="0"/>
              <a:t> </a:t>
            </a:r>
            <a:r>
              <a:rPr lang="cs-CZ" dirty="0" err="1"/>
              <a:t>fungi</a:t>
            </a:r>
            <a:r>
              <a:rPr lang="cs-CZ" dirty="0"/>
              <a:t>“ – </a:t>
            </a:r>
            <a:r>
              <a:rPr lang="cs-CZ" dirty="0" err="1"/>
              <a:t>rare</a:t>
            </a:r>
            <a:r>
              <a:rPr lang="cs-CZ" dirty="0"/>
              <a:t> </a:t>
            </a:r>
            <a:r>
              <a:rPr lang="cs-CZ" dirty="0" err="1"/>
              <a:t>infections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BSL3 – </a:t>
            </a:r>
            <a:r>
              <a:rPr lang="cs-CZ" dirty="0" err="1"/>
              <a:t>high</a:t>
            </a:r>
            <a:r>
              <a:rPr lang="cs-CZ" dirty="0"/>
              <a:t> risk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infection</a:t>
            </a: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7061204C-271A-401D-BCBD-A16E5969B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9882" y="665063"/>
            <a:ext cx="2330227" cy="1317985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7524995" y="1675270"/>
            <a:ext cx="17703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>
                <a:solidFill>
                  <a:schemeClr val="bg1"/>
                </a:solidFill>
              </a:rPr>
              <a:t>arthrospores</a:t>
            </a:r>
            <a:endParaRPr lang="cs-CZ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4015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857A6A3-C6E9-4E80-90D4-FB36ABEED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752" y="1342401"/>
            <a:ext cx="5659321" cy="1713239"/>
          </a:xfrm>
        </p:spPr>
        <p:txBody>
          <a:bodyPr/>
          <a:lstStyle/>
          <a:p>
            <a:pPr>
              <a:spcBef>
                <a:spcPts val="0"/>
              </a:spcBef>
              <a:buNone/>
            </a:pPr>
            <a:r>
              <a:rPr lang="cs-CZ" b="1" i="1" dirty="0" err="1"/>
              <a:t>Blastomyces</a:t>
            </a:r>
            <a:r>
              <a:rPr lang="cs-CZ" b="1" i="1" dirty="0"/>
              <a:t> </a:t>
            </a:r>
            <a:r>
              <a:rPr lang="cs-CZ" b="1" i="1" dirty="0" err="1"/>
              <a:t>dermatitidis</a:t>
            </a:r>
            <a:endParaRPr lang="cs-CZ" b="1" i="1" dirty="0"/>
          </a:p>
          <a:p>
            <a:pPr>
              <a:spcBef>
                <a:spcPts val="0"/>
              </a:spcBef>
              <a:buNone/>
            </a:pPr>
            <a:r>
              <a:rPr lang="cs-CZ" dirty="0" err="1"/>
              <a:t>endemic</a:t>
            </a:r>
            <a:r>
              <a:rPr lang="cs-CZ" dirty="0"/>
              <a:t> in </a:t>
            </a:r>
            <a:r>
              <a:rPr lang="cs-CZ" dirty="0" err="1"/>
              <a:t>North</a:t>
            </a:r>
            <a:r>
              <a:rPr lang="cs-CZ" dirty="0"/>
              <a:t> America</a:t>
            </a:r>
          </a:p>
          <a:p>
            <a:pPr>
              <a:spcBef>
                <a:spcPts val="0"/>
              </a:spcBef>
              <a:buNone/>
            </a:pPr>
            <a:r>
              <a:rPr lang="cs-CZ" dirty="0" err="1"/>
              <a:t>Pulmonary</a:t>
            </a:r>
            <a:r>
              <a:rPr lang="cs-CZ" dirty="0"/>
              <a:t> </a:t>
            </a:r>
            <a:r>
              <a:rPr lang="cs-CZ" dirty="0" err="1"/>
              <a:t>infections</a:t>
            </a:r>
            <a:endParaRPr lang="cs-CZ" dirty="0"/>
          </a:p>
          <a:p>
            <a:pPr>
              <a:spcBef>
                <a:spcPts val="0"/>
              </a:spcBef>
              <a:buNone/>
            </a:pPr>
            <a:r>
              <a:rPr lang="cs-CZ" dirty="0" err="1"/>
              <a:t>Immunodeficit</a:t>
            </a:r>
            <a:r>
              <a:rPr lang="cs-CZ" dirty="0"/>
              <a:t> - </a:t>
            </a:r>
            <a:r>
              <a:rPr lang="cs-CZ" dirty="0" err="1"/>
              <a:t>dissemination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A7600B0-2836-4EC2-B892-ADBA742198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42"/>
          <a:stretch/>
        </p:blipFill>
        <p:spPr>
          <a:xfrm>
            <a:off x="4406444" y="624728"/>
            <a:ext cx="3225674" cy="3616755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401536" y="624728"/>
            <a:ext cx="28376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800" b="1" dirty="0" err="1">
                <a:solidFill>
                  <a:prstClr val="white"/>
                </a:solidFill>
                <a:ea typeface="+mj-ea"/>
                <a:cs typeface="+mj-cs"/>
              </a:rPr>
              <a:t>Blastomyces</a:t>
            </a: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401536" y="3454305"/>
            <a:ext cx="29658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800" b="1" dirty="0" err="1">
                <a:solidFill>
                  <a:prstClr val="white"/>
                </a:solidFill>
                <a:ea typeface="+mj-ea"/>
                <a:cs typeface="+mj-cs"/>
              </a:rPr>
              <a:t>Coccidioides</a:t>
            </a:r>
            <a:endParaRPr lang="cs-CZ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7857A6A3-C6E9-4E80-90D4-FB36ABEEDC90}"/>
              </a:ext>
            </a:extLst>
          </p:cNvPr>
          <p:cNvSpPr txBox="1">
            <a:spLocks/>
          </p:cNvSpPr>
          <p:nvPr/>
        </p:nvSpPr>
        <p:spPr>
          <a:xfrm>
            <a:off x="595778" y="4119150"/>
            <a:ext cx="5659321" cy="1713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spcBef>
                <a:spcPts val="0"/>
              </a:spcBef>
              <a:buFont typeface="Wingdings 3" charset="2"/>
              <a:buNone/>
            </a:pPr>
            <a:r>
              <a:rPr lang="cs-CZ" b="1" i="1" dirty="0" err="1"/>
              <a:t>C.immitis</a:t>
            </a:r>
            <a:endParaRPr lang="cs-CZ" b="1" i="1" dirty="0"/>
          </a:p>
          <a:p>
            <a:pPr>
              <a:spcBef>
                <a:spcPts val="0"/>
              </a:spcBef>
              <a:buFont typeface="Wingdings 3" charset="2"/>
              <a:buNone/>
            </a:pPr>
            <a:r>
              <a:rPr lang="cs-CZ" dirty="0" err="1"/>
              <a:t>endemic</a:t>
            </a:r>
            <a:r>
              <a:rPr lang="cs-CZ" dirty="0"/>
              <a:t> in </a:t>
            </a:r>
            <a:r>
              <a:rPr lang="cs-CZ" dirty="0" err="1"/>
              <a:t>South</a:t>
            </a:r>
            <a:r>
              <a:rPr lang="cs-CZ" dirty="0"/>
              <a:t>/</a:t>
            </a:r>
            <a:r>
              <a:rPr lang="cs-CZ" dirty="0" err="1"/>
              <a:t>Southwest</a:t>
            </a:r>
            <a:r>
              <a:rPr lang="cs-CZ" dirty="0"/>
              <a:t> USA</a:t>
            </a:r>
          </a:p>
          <a:p>
            <a:pPr>
              <a:spcBef>
                <a:spcPts val="0"/>
              </a:spcBef>
              <a:buNone/>
            </a:pPr>
            <a:r>
              <a:rPr lang="cs-CZ" dirty="0" err="1"/>
              <a:t>Immunodeficit</a:t>
            </a:r>
            <a:r>
              <a:rPr lang="cs-CZ" dirty="0"/>
              <a:t> - </a:t>
            </a:r>
            <a:r>
              <a:rPr lang="cs-CZ" dirty="0" err="1"/>
              <a:t>pulmonary</a:t>
            </a:r>
            <a:r>
              <a:rPr lang="cs-CZ" dirty="0"/>
              <a:t> </a:t>
            </a:r>
            <a:r>
              <a:rPr lang="cs-CZ" dirty="0" err="1"/>
              <a:t>infections</a:t>
            </a:r>
            <a:endParaRPr lang="cs-CZ" dirty="0"/>
          </a:p>
          <a:p>
            <a:pPr>
              <a:spcBef>
                <a:spcPts val="0"/>
              </a:spcBef>
              <a:buFont typeface="Wingdings 3" charset="2"/>
              <a:buNone/>
            </a:pPr>
            <a:r>
              <a:rPr lang="cs-CZ" dirty="0" err="1"/>
              <a:t>Rare</a:t>
            </a:r>
            <a:r>
              <a:rPr lang="cs-CZ" dirty="0"/>
              <a:t> </a:t>
            </a:r>
            <a:r>
              <a:rPr lang="cs-CZ" dirty="0" err="1"/>
              <a:t>dissemination</a:t>
            </a:r>
            <a:endParaRPr lang="cs-CZ" dirty="0"/>
          </a:p>
        </p:txBody>
      </p:sp>
      <p:sp>
        <p:nvSpPr>
          <p:cNvPr id="11" name="Obdélník 10"/>
          <p:cNvSpPr/>
          <p:nvPr/>
        </p:nvSpPr>
        <p:spPr>
          <a:xfrm>
            <a:off x="5406018" y="5004617"/>
            <a:ext cx="37048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800" b="1" dirty="0" err="1">
                <a:solidFill>
                  <a:prstClr val="white"/>
                </a:solidFill>
                <a:ea typeface="+mj-ea"/>
                <a:cs typeface="+mj-cs"/>
              </a:rPr>
              <a:t>Paracoccidioides</a:t>
            </a:r>
            <a:endParaRPr lang="cs-CZ" dirty="0"/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7857A6A3-C6E9-4E80-90D4-FB36ABEEDC90}"/>
              </a:ext>
            </a:extLst>
          </p:cNvPr>
          <p:cNvSpPr txBox="1">
            <a:spLocks/>
          </p:cNvSpPr>
          <p:nvPr/>
        </p:nvSpPr>
        <p:spPr>
          <a:xfrm>
            <a:off x="5842155" y="5527300"/>
            <a:ext cx="5659321" cy="1713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spcBef>
                <a:spcPts val="0"/>
              </a:spcBef>
              <a:buFont typeface="Wingdings 3" charset="2"/>
              <a:buNone/>
            </a:pPr>
            <a:r>
              <a:rPr lang="cs-CZ" b="1" i="1" dirty="0" err="1"/>
              <a:t>P.brasiliensis</a:t>
            </a:r>
            <a:endParaRPr lang="cs-CZ" b="1" i="1" dirty="0"/>
          </a:p>
          <a:p>
            <a:pPr>
              <a:spcBef>
                <a:spcPts val="0"/>
              </a:spcBef>
              <a:buFont typeface="Wingdings 3" charset="2"/>
              <a:buNone/>
            </a:pPr>
            <a:r>
              <a:rPr lang="cs-CZ" dirty="0" err="1"/>
              <a:t>endemic</a:t>
            </a:r>
            <a:r>
              <a:rPr lang="cs-CZ" dirty="0"/>
              <a:t> in </a:t>
            </a:r>
            <a:r>
              <a:rPr lang="cs-CZ" dirty="0" err="1"/>
              <a:t>South</a:t>
            </a:r>
            <a:r>
              <a:rPr lang="cs-CZ" dirty="0"/>
              <a:t>/</a:t>
            </a:r>
            <a:r>
              <a:rPr lang="cs-CZ" dirty="0" err="1"/>
              <a:t>Middle</a:t>
            </a:r>
            <a:r>
              <a:rPr lang="cs-CZ" dirty="0"/>
              <a:t> America</a:t>
            </a:r>
          </a:p>
          <a:p>
            <a:pPr>
              <a:spcBef>
                <a:spcPts val="0"/>
              </a:spcBef>
              <a:buNone/>
            </a:pPr>
            <a:r>
              <a:rPr lang="cs-CZ" dirty="0" err="1"/>
              <a:t>pulmonary</a:t>
            </a:r>
            <a:r>
              <a:rPr lang="cs-CZ" dirty="0"/>
              <a:t> </a:t>
            </a:r>
            <a:r>
              <a:rPr lang="cs-CZ" dirty="0" err="1"/>
              <a:t>infections+dissemination</a:t>
            </a:r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33E034FD-B880-4F28-A6C6-26FEDC3BBD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82" t="23814" r="33251" b="27718"/>
          <a:stretch/>
        </p:blipFill>
        <p:spPr>
          <a:xfrm>
            <a:off x="10427110" y="5087381"/>
            <a:ext cx="1605335" cy="1405750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7796616" y="1285834"/>
            <a:ext cx="27671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800" b="1" dirty="0" err="1">
                <a:solidFill>
                  <a:prstClr val="white"/>
                </a:solidFill>
                <a:ea typeface="+mj-ea"/>
                <a:cs typeface="+mj-cs"/>
              </a:rPr>
              <a:t>Histoplasma</a:t>
            </a:r>
            <a:endParaRPr lang="cs-CZ" dirty="0"/>
          </a:p>
        </p:txBody>
      </p:sp>
      <p:sp>
        <p:nvSpPr>
          <p:cNvPr id="15" name="Zástupný symbol pro obsah 2">
            <a:extLst>
              <a:ext uri="{FF2B5EF4-FFF2-40B4-BE49-F238E27FC236}">
                <a16:creationId xmlns:a16="http://schemas.microsoft.com/office/drawing/2014/main" id="{7857A6A3-C6E9-4E80-90D4-FB36ABEEDC90}"/>
              </a:ext>
            </a:extLst>
          </p:cNvPr>
          <p:cNvSpPr txBox="1">
            <a:spLocks/>
          </p:cNvSpPr>
          <p:nvPr/>
        </p:nvSpPr>
        <p:spPr>
          <a:xfrm>
            <a:off x="7865077" y="1884692"/>
            <a:ext cx="3963129" cy="1713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spcBef>
                <a:spcPts val="0"/>
              </a:spcBef>
              <a:buFont typeface="Wingdings 3" charset="2"/>
              <a:buNone/>
            </a:pPr>
            <a:r>
              <a:rPr lang="cs-CZ" b="1" i="1" dirty="0" err="1"/>
              <a:t>H.capsulatum</a:t>
            </a:r>
            <a:endParaRPr lang="cs-CZ" b="1" i="1" dirty="0"/>
          </a:p>
          <a:p>
            <a:pPr>
              <a:spcBef>
                <a:spcPts val="0"/>
              </a:spcBef>
              <a:buFont typeface="Wingdings 3" charset="2"/>
              <a:buNone/>
            </a:pPr>
            <a:r>
              <a:rPr lang="cs-CZ" dirty="0" err="1"/>
              <a:t>Endemic</a:t>
            </a:r>
            <a:r>
              <a:rPr lang="cs-CZ" dirty="0"/>
              <a:t>-big </a:t>
            </a:r>
            <a:r>
              <a:rPr lang="cs-CZ" dirty="0" err="1"/>
              <a:t>rivers</a:t>
            </a:r>
            <a:r>
              <a:rPr lang="cs-CZ" dirty="0"/>
              <a:t> in USA</a:t>
            </a:r>
          </a:p>
        </p:txBody>
      </p:sp>
      <p:pic>
        <p:nvPicPr>
          <p:cNvPr id="7170" name="Picture 2" descr="Výsledek obrázku pro histoplasma capsulatum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565" y="2667916"/>
            <a:ext cx="1718235" cy="119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77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AF06CA-79A5-4AB3-8472-8432BC694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i="1" dirty="0">
                <a:solidFill>
                  <a:srgbClr val="92D050"/>
                </a:solidFill>
              </a:rPr>
              <a:t>PNEUMOCYSTIS JIROVECII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9A3CCDD-7DDB-43E7-B0BB-31ACF7D9D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444" y="1674892"/>
            <a:ext cx="7604911" cy="4673597"/>
          </a:xfrm>
        </p:spPr>
        <p:txBody>
          <a:bodyPr/>
          <a:lstStyle/>
          <a:p>
            <a:r>
              <a:rPr lang="cs-CZ" sz="2800" dirty="0" err="1"/>
              <a:t>Known</a:t>
            </a:r>
            <a:r>
              <a:rPr lang="cs-CZ" sz="2800" dirty="0"/>
              <a:t> </a:t>
            </a:r>
            <a:r>
              <a:rPr lang="cs-CZ" sz="2800" dirty="0" err="1"/>
              <a:t>since</a:t>
            </a:r>
            <a:r>
              <a:rPr lang="cs-CZ" sz="2800" dirty="0"/>
              <a:t> 1951: </a:t>
            </a:r>
            <a:r>
              <a:rPr lang="cs-CZ" sz="2800" dirty="0" err="1"/>
              <a:t>found</a:t>
            </a:r>
            <a:r>
              <a:rPr lang="cs-CZ" sz="2800" dirty="0"/>
              <a:t> in </a:t>
            </a:r>
            <a:r>
              <a:rPr lang="cs-CZ" sz="2800" dirty="0" err="1"/>
              <a:t>lungs</a:t>
            </a:r>
            <a:r>
              <a:rPr lang="cs-CZ" sz="2800" dirty="0"/>
              <a:t>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childern</a:t>
            </a:r>
            <a:r>
              <a:rPr lang="cs-CZ" sz="2800" dirty="0"/>
              <a:t> </a:t>
            </a:r>
            <a:r>
              <a:rPr lang="cs-CZ" sz="2800" dirty="0" err="1"/>
              <a:t>with</a:t>
            </a:r>
            <a:r>
              <a:rPr lang="cs-CZ" sz="2800" dirty="0"/>
              <a:t> </a:t>
            </a:r>
            <a:r>
              <a:rPr lang="cs-CZ" sz="2800" dirty="0" err="1"/>
              <a:t>pneumonia</a:t>
            </a:r>
            <a:endParaRPr lang="cs-CZ" sz="2800" dirty="0"/>
          </a:p>
          <a:p>
            <a:r>
              <a:rPr lang="cs-CZ" sz="2800" dirty="0" err="1"/>
              <a:t>Formerly</a:t>
            </a:r>
            <a:r>
              <a:rPr lang="cs-CZ" sz="2800" dirty="0"/>
              <a:t>: Protozoa - </a:t>
            </a:r>
            <a:r>
              <a:rPr lang="cs-CZ" sz="2800" dirty="0" err="1"/>
              <a:t>Now:Ascomycetes</a:t>
            </a:r>
            <a:endParaRPr lang="cs-CZ" sz="2800" dirty="0"/>
          </a:p>
          <a:p>
            <a:r>
              <a:rPr lang="cs-CZ" sz="2800" dirty="0" err="1"/>
              <a:t>Cosmopolitan</a:t>
            </a:r>
            <a:r>
              <a:rPr lang="cs-CZ" sz="2800" dirty="0"/>
              <a:t>, </a:t>
            </a:r>
            <a:r>
              <a:rPr lang="cs-CZ" sz="2800" dirty="0" err="1"/>
              <a:t>infection</a:t>
            </a:r>
            <a:r>
              <a:rPr lang="cs-CZ" sz="2800" dirty="0"/>
              <a:t> – air</a:t>
            </a:r>
          </a:p>
          <a:p>
            <a:r>
              <a:rPr lang="cs-CZ" sz="2800" dirty="0" err="1"/>
              <a:t>Causing</a:t>
            </a:r>
            <a:r>
              <a:rPr lang="cs-CZ" sz="2800" dirty="0"/>
              <a:t> </a:t>
            </a:r>
            <a:r>
              <a:rPr lang="cs-CZ" sz="2800" dirty="0" err="1"/>
              <a:t>pneumonia</a:t>
            </a:r>
            <a:endParaRPr lang="cs-CZ" sz="2800" dirty="0"/>
          </a:p>
          <a:p>
            <a:pPr marL="0" indent="0">
              <a:buNone/>
            </a:pPr>
            <a:r>
              <a:rPr lang="cs-CZ" sz="2800" dirty="0"/>
              <a:t>Risk </a:t>
            </a:r>
            <a:r>
              <a:rPr lang="cs-CZ" sz="2800" dirty="0" err="1"/>
              <a:t>factors</a:t>
            </a:r>
            <a:r>
              <a:rPr lang="cs-CZ" sz="2800" dirty="0"/>
              <a:t>: </a:t>
            </a:r>
            <a:r>
              <a:rPr lang="cs-CZ" sz="2800" dirty="0" err="1"/>
              <a:t>immunodeficites</a:t>
            </a:r>
            <a:r>
              <a:rPr lang="cs-CZ" sz="2800" dirty="0"/>
              <a:t>, </a:t>
            </a:r>
            <a:r>
              <a:rPr lang="cs-CZ" sz="2800" dirty="0" err="1"/>
              <a:t>transplantations</a:t>
            </a:r>
            <a:r>
              <a:rPr lang="cs-CZ" sz="2800" dirty="0"/>
              <a:t>, </a:t>
            </a:r>
            <a:r>
              <a:rPr lang="cs-CZ" sz="2800" dirty="0" err="1"/>
              <a:t>premature</a:t>
            </a:r>
            <a:r>
              <a:rPr lang="cs-CZ" sz="2800" dirty="0"/>
              <a:t> </a:t>
            </a:r>
            <a:r>
              <a:rPr lang="cs-CZ" sz="2800" dirty="0" err="1"/>
              <a:t>newborns</a:t>
            </a:r>
            <a:endParaRPr lang="cs-CZ" sz="2800" dirty="0"/>
          </a:p>
          <a:p>
            <a:pPr marL="0" indent="0">
              <a:buNone/>
            </a:pPr>
            <a:r>
              <a:rPr lang="cs-CZ" sz="2800" dirty="0" err="1"/>
              <a:t>Therapy</a:t>
            </a:r>
            <a:r>
              <a:rPr lang="cs-CZ" sz="2800" dirty="0"/>
              <a:t>: </a:t>
            </a:r>
            <a:r>
              <a:rPr lang="cs-CZ" sz="2800" dirty="0" err="1"/>
              <a:t>cotrimoxazol</a:t>
            </a:r>
            <a:r>
              <a:rPr lang="cs-CZ" sz="2800" dirty="0"/>
              <a:t>, </a:t>
            </a:r>
            <a:r>
              <a:rPr lang="cs-CZ" sz="2800" dirty="0" err="1"/>
              <a:t>pentamidin</a:t>
            </a:r>
            <a:endParaRPr lang="cs-CZ" sz="28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" r="14759"/>
          <a:stretch/>
        </p:blipFill>
        <p:spPr bwMode="auto">
          <a:xfrm>
            <a:off x="8480322" y="1269078"/>
            <a:ext cx="2861187" cy="252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48C678F-ABF3-4266-ADE6-3ACB73612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0321" y="3828497"/>
            <a:ext cx="2861187" cy="284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33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/>
              <a:t>P. </a:t>
            </a:r>
            <a:r>
              <a:rPr lang="cs-CZ" i="1" dirty="0" err="1"/>
              <a:t>jirovecii</a:t>
            </a:r>
            <a:r>
              <a:rPr lang="cs-CZ" i="1" dirty="0"/>
              <a:t> </a:t>
            </a:r>
            <a:r>
              <a:rPr lang="cs-CZ" dirty="0"/>
              <a:t>– </a:t>
            </a:r>
            <a:r>
              <a:rPr lang="cs-CZ" dirty="0" err="1"/>
              <a:t>life</a:t>
            </a:r>
            <a:r>
              <a:rPr lang="cs-CZ" dirty="0"/>
              <a:t> </a:t>
            </a:r>
            <a:r>
              <a:rPr lang="cs-CZ" dirty="0" err="1"/>
              <a:t>cycle</a:t>
            </a:r>
            <a:endParaRPr lang="cs-CZ" dirty="0"/>
          </a:p>
        </p:txBody>
      </p:sp>
      <p:pic>
        <p:nvPicPr>
          <p:cNvPr id="12290" name="Picture 2" descr="Výsledek obrázku pro pneumocystis jirovecii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432" y="1385785"/>
            <a:ext cx="6372634" cy="478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24464" y="2034966"/>
            <a:ext cx="464574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 err="1"/>
              <a:t>Life</a:t>
            </a:r>
            <a:r>
              <a:rPr lang="cs-CZ" sz="2000" dirty="0"/>
              <a:t> </a:t>
            </a:r>
            <a:r>
              <a:rPr lang="cs-CZ" sz="2000" dirty="0" err="1"/>
              <a:t>cycle</a:t>
            </a:r>
            <a:r>
              <a:rPr lang="cs-CZ" sz="2000" dirty="0"/>
              <a:t> – </a:t>
            </a:r>
            <a:r>
              <a:rPr lang="cs-CZ" sz="2000" dirty="0" err="1"/>
              <a:t>fully</a:t>
            </a:r>
            <a:r>
              <a:rPr lang="cs-CZ" sz="2000" dirty="0"/>
              <a:t> not </a:t>
            </a:r>
            <a:r>
              <a:rPr lang="cs-CZ" sz="2000" dirty="0" err="1"/>
              <a:t>known</a:t>
            </a:r>
            <a:r>
              <a:rPr lang="cs-CZ" sz="2000" dirty="0"/>
              <a:t>, </a:t>
            </a:r>
            <a:r>
              <a:rPr lang="cs-CZ" sz="2000" dirty="0" err="1"/>
              <a:t>impossible</a:t>
            </a:r>
            <a:r>
              <a:rPr lang="cs-CZ" sz="2000" dirty="0"/>
              <a:t> to </a:t>
            </a:r>
            <a:r>
              <a:rPr lang="cs-CZ" sz="2000" dirty="0" err="1"/>
              <a:t>cultivate</a:t>
            </a: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 err="1"/>
              <a:t>Diagnostics</a:t>
            </a:r>
            <a:endParaRPr lang="cs-CZ" sz="2000" dirty="0"/>
          </a:p>
          <a:p>
            <a:r>
              <a:rPr lang="cs-CZ" sz="2000" dirty="0"/>
              <a:t>X-</a:t>
            </a:r>
            <a:r>
              <a:rPr lang="cs-CZ" sz="2000" dirty="0" err="1"/>
              <a:t>ray</a:t>
            </a:r>
            <a:endParaRPr lang="cs-CZ" sz="2000" dirty="0"/>
          </a:p>
          <a:p>
            <a:r>
              <a:rPr lang="cs-CZ" sz="2000" dirty="0" err="1"/>
              <a:t>Microscopy</a:t>
            </a:r>
            <a:r>
              <a:rPr lang="cs-CZ" sz="2000" dirty="0"/>
              <a:t> – </a:t>
            </a:r>
            <a:r>
              <a:rPr lang="cs-CZ" sz="2000" dirty="0" err="1"/>
              <a:t>detection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cysts</a:t>
            </a:r>
            <a:r>
              <a:rPr lang="cs-CZ" sz="2000" dirty="0"/>
              <a:t>/</a:t>
            </a:r>
            <a:r>
              <a:rPr lang="cs-CZ" sz="2000" dirty="0" err="1"/>
              <a:t>trophozoites</a:t>
            </a:r>
            <a:endParaRPr lang="cs-CZ" sz="2000" dirty="0"/>
          </a:p>
          <a:p>
            <a:r>
              <a:rPr lang="cs-CZ" sz="2000" dirty="0"/>
              <a:t>PCR – </a:t>
            </a:r>
            <a:r>
              <a:rPr lang="cs-CZ" sz="2000" dirty="0" err="1"/>
              <a:t>detection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DNA</a:t>
            </a:r>
          </a:p>
          <a:p>
            <a:endParaRPr lang="cs-CZ" sz="2000" dirty="0"/>
          </a:p>
          <a:p>
            <a:r>
              <a:rPr lang="cs-CZ" sz="2000" dirty="0" err="1"/>
              <a:t>Detection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antibodies</a:t>
            </a:r>
            <a:r>
              <a:rPr lang="cs-CZ" sz="2000" dirty="0"/>
              <a:t> in </a:t>
            </a:r>
            <a:r>
              <a:rPr lang="cs-CZ" sz="2000" dirty="0" err="1"/>
              <a:t>serum</a:t>
            </a:r>
            <a:r>
              <a:rPr lang="cs-CZ" sz="2000" dirty="0"/>
              <a:t> – </a:t>
            </a:r>
            <a:r>
              <a:rPr lang="cs-CZ" sz="2000" dirty="0" err="1"/>
              <a:t>false</a:t>
            </a:r>
            <a:r>
              <a:rPr lang="cs-CZ" sz="2000" dirty="0"/>
              <a:t> positive </a:t>
            </a:r>
            <a:r>
              <a:rPr lang="cs-CZ" sz="2000" dirty="0" err="1"/>
              <a:t>results</a:t>
            </a:r>
            <a:r>
              <a:rPr lang="cs-CZ" sz="2000" dirty="0"/>
              <a:t> – </a:t>
            </a:r>
            <a:r>
              <a:rPr lang="cs-CZ" sz="2000" dirty="0" err="1"/>
              <a:t>human</a:t>
            </a:r>
            <a:r>
              <a:rPr lang="cs-CZ" sz="2000" dirty="0"/>
              <a:t> </a:t>
            </a:r>
            <a:r>
              <a:rPr lang="cs-CZ" sz="2000" dirty="0" err="1"/>
              <a:t>population</a:t>
            </a:r>
            <a:r>
              <a:rPr lang="cs-CZ" sz="2000" dirty="0"/>
              <a:t> </a:t>
            </a:r>
            <a:r>
              <a:rPr lang="cs-CZ" sz="2000" dirty="0" err="1"/>
              <a:t>possesses</a:t>
            </a:r>
            <a:r>
              <a:rPr lang="cs-CZ" sz="2000" dirty="0"/>
              <a:t> Ab </a:t>
            </a:r>
            <a:r>
              <a:rPr lang="cs-CZ" sz="2000" dirty="0" err="1"/>
              <a:t>naturally</a:t>
            </a:r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9857598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D65EF5-6D5F-4D21-9875-74E49DA2E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92D050"/>
                </a:solidFill>
              </a:rPr>
              <a:t>HIV+ </a:t>
            </a:r>
            <a:r>
              <a:rPr lang="cs-CZ" dirty="0" err="1">
                <a:solidFill>
                  <a:srgbClr val="92D050"/>
                </a:solidFill>
              </a:rPr>
              <a:t>associated</a:t>
            </a:r>
            <a:r>
              <a:rPr lang="cs-CZ" dirty="0">
                <a:solidFill>
                  <a:srgbClr val="92D050"/>
                </a:solidFill>
              </a:rPr>
              <a:t> </a:t>
            </a:r>
            <a:r>
              <a:rPr lang="cs-CZ" dirty="0" err="1">
                <a:solidFill>
                  <a:srgbClr val="92D050"/>
                </a:solidFill>
              </a:rPr>
              <a:t>fungal</a:t>
            </a:r>
            <a:r>
              <a:rPr lang="cs-CZ" dirty="0">
                <a:solidFill>
                  <a:srgbClr val="92D050"/>
                </a:solidFill>
              </a:rPr>
              <a:t> </a:t>
            </a:r>
            <a:r>
              <a:rPr lang="cs-CZ" dirty="0" err="1">
                <a:solidFill>
                  <a:srgbClr val="92D050"/>
                </a:solidFill>
              </a:rPr>
              <a:t>infections</a:t>
            </a:r>
            <a:endParaRPr lang="cs-CZ" dirty="0">
              <a:solidFill>
                <a:srgbClr val="92D05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B2450C-746B-452D-9C50-BD07CF2A45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 err="1"/>
              <a:t>Pneumocystis</a:t>
            </a:r>
            <a:r>
              <a:rPr lang="cs-CZ" i="1" dirty="0"/>
              <a:t> </a:t>
            </a:r>
            <a:r>
              <a:rPr lang="cs-CZ" i="1" dirty="0" err="1"/>
              <a:t>jirovecii</a:t>
            </a:r>
            <a:r>
              <a:rPr lang="cs-CZ" i="1" dirty="0"/>
              <a:t> </a:t>
            </a:r>
            <a:r>
              <a:rPr lang="cs-CZ" dirty="0"/>
              <a:t>– </a:t>
            </a:r>
            <a:r>
              <a:rPr lang="cs-CZ" dirty="0" err="1"/>
              <a:t>pneumonia</a:t>
            </a:r>
            <a:r>
              <a:rPr lang="cs-CZ" dirty="0"/>
              <a:t>, </a:t>
            </a:r>
            <a:r>
              <a:rPr lang="cs-CZ" dirty="0" err="1"/>
              <a:t>extrapulmonary</a:t>
            </a:r>
            <a:r>
              <a:rPr lang="cs-CZ" dirty="0"/>
              <a:t> </a:t>
            </a:r>
            <a:r>
              <a:rPr lang="cs-CZ" dirty="0" err="1"/>
              <a:t>localization</a:t>
            </a:r>
            <a:r>
              <a:rPr lang="cs-CZ" dirty="0"/>
              <a:t> </a:t>
            </a:r>
            <a:r>
              <a:rPr lang="cs-CZ" dirty="0" err="1"/>
              <a:t>after</a:t>
            </a:r>
            <a:r>
              <a:rPr lang="cs-CZ" dirty="0"/>
              <a:t> ATB </a:t>
            </a:r>
            <a:r>
              <a:rPr lang="cs-CZ" dirty="0" err="1"/>
              <a:t>profylaxis</a:t>
            </a:r>
            <a:endParaRPr lang="cs-CZ" dirty="0"/>
          </a:p>
          <a:p>
            <a:r>
              <a:rPr lang="cs-CZ" i="1" dirty="0"/>
              <a:t>Candida </a:t>
            </a:r>
            <a:r>
              <a:rPr lang="cs-CZ" dirty="0" err="1"/>
              <a:t>spp</a:t>
            </a:r>
            <a:r>
              <a:rPr lang="cs-CZ" dirty="0"/>
              <a:t>. </a:t>
            </a:r>
            <a:r>
              <a:rPr lang="cs-CZ" dirty="0" err="1"/>
              <a:t>incetions</a:t>
            </a:r>
            <a:r>
              <a:rPr lang="cs-CZ" dirty="0"/>
              <a:t> in </a:t>
            </a:r>
            <a:r>
              <a:rPr lang="cs-CZ" dirty="0" err="1"/>
              <a:t>esophagus</a:t>
            </a:r>
            <a:endParaRPr lang="cs-CZ" dirty="0"/>
          </a:p>
          <a:p>
            <a:r>
              <a:rPr lang="cs-CZ" i="1" dirty="0" err="1"/>
              <a:t>Cryptococcus</a:t>
            </a:r>
            <a:r>
              <a:rPr lang="cs-CZ" i="1" dirty="0"/>
              <a:t> </a:t>
            </a:r>
            <a:r>
              <a:rPr lang="cs-CZ" i="1" dirty="0" err="1"/>
              <a:t>neoformans</a:t>
            </a:r>
            <a:r>
              <a:rPr lang="cs-CZ" i="1" dirty="0"/>
              <a:t> </a:t>
            </a:r>
            <a:r>
              <a:rPr lang="cs-CZ" dirty="0"/>
              <a:t>– </a:t>
            </a:r>
            <a:r>
              <a:rPr lang="cs-CZ" dirty="0" err="1"/>
              <a:t>pneumonia</a:t>
            </a:r>
            <a:r>
              <a:rPr lang="cs-CZ" dirty="0"/>
              <a:t>, CNS</a:t>
            </a:r>
          </a:p>
        </p:txBody>
      </p:sp>
    </p:spTree>
    <p:extLst>
      <p:ext uri="{BB962C8B-B14F-4D97-AF65-F5344CB8AC3E}">
        <p14:creationId xmlns:p14="http://schemas.microsoft.com/office/powerpoint/2010/main" val="6290623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8">
            <a:extLst>
              <a:ext uri="{FF2B5EF4-FFF2-40B4-BE49-F238E27FC236}">
                <a16:creationId xmlns:a16="http://schemas.microsoft.com/office/drawing/2014/main" id="{EE4E366E-272A-409E-840F-9A6A64A9E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DF6CFF07-D953-4F9C-9A0E-E0A6AACB6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9FE8416-32BF-429D-A61D-735B6509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92D050"/>
                </a:solidFill>
              </a:rPr>
              <a:t>THERAPY - </a:t>
            </a:r>
            <a:r>
              <a:rPr lang="cs-CZ" b="1" dirty="0" err="1">
                <a:solidFill>
                  <a:srgbClr val="92D050"/>
                </a:solidFill>
              </a:rPr>
              <a:t>Antimycotics</a:t>
            </a:r>
            <a:endParaRPr lang="cs-CZ" b="1" dirty="0">
              <a:solidFill>
                <a:srgbClr val="92D050"/>
              </a:solidFill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A721560C-E4AB-4287-A29C-3F6916794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2" name="Freeform: Shape 14">
            <a:extLst>
              <a:ext uri="{FF2B5EF4-FFF2-40B4-BE49-F238E27FC236}">
                <a16:creationId xmlns:a16="http://schemas.microsoft.com/office/drawing/2014/main" id="{DAA4FEEE-0B5F-41BF-825D-60F9FB089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CF40BDE-CFD2-4C3B-BD3F-55012672E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548281"/>
            <a:ext cx="5122606" cy="3658689"/>
          </a:xfrm>
        </p:spPr>
        <p:txBody>
          <a:bodyPr>
            <a:normAutofit lnSpcReduction="10000"/>
          </a:bodyPr>
          <a:lstStyle/>
          <a:p>
            <a:r>
              <a:rPr lang="cs-CZ" b="1" u="sng" dirty="0" err="1"/>
              <a:t>Polyenes</a:t>
            </a:r>
            <a:r>
              <a:rPr lang="cs-CZ" b="1" u="sng" dirty="0"/>
              <a:t>:</a:t>
            </a:r>
            <a:r>
              <a:rPr lang="cs-CZ" dirty="0"/>
              <a:t> </a:t>
            </a:r>
            <a:r>
              <a:rPr lang="cs-CZ" dirty="0" err="1"/>
              <a:t>amphotericin</a:t>
            </a:r>
            <a:r>
              <a:rPr lang="cs-CZ" dirty="0"/>
              <a:t> B, lipid-</a:t>
            </a:r>
            <a:r>
              <a:rPr lang="cs-CZ" dirty="0" err="1"/>
              <a:t>AmpB</a:t>
            </a:r>
            <a:r>
              <a:rPr lang="cs-CZ" dirty="0"/>
              <a:t>, nystatin</a:t>
            </a:r>
          </a:p>
          <a:p>
            <a:r>
              <a:rPr lang="cs-CZ" b="1" u="sng" dirty="0" err="1"/>
              <a:t>Azoles</a:t>
            </a:r>
            <a:r>
              <a:rPr lang="cs-CZ" b="1" u="sng" dirty="0"/>
              <a:t>:</a:t>
            </a:r>
            <a:r>
              <a:rPr lang="cs-CZ" dirty="0"/>
              <a:t> </a:t>
            </a:r>
            <a:r>
              <a:rPr lang="cs-CZ" dirty="0" err="1"/>
              <a:t>fluconazole</a:t>
            </a:r>
            <a:r>
              <a:rPr lang="cs-CZ" dirty="0"/>
              <a:t>, </a:t>
            </a:r>
            <a:r>
              <a:rPr lang="cs-CZ" dirty="0" err="1"/>
              <a:t>itraconazol</a:t>
            </a:r>
            <a:r>
              <a:rPr lang="cs-CZ" dirty="0"/>
              <a:t>, </a:t>
            </a:r>
            <a:r>
              <a:rPr lang="cs-CZ" dirty="0" err="1"/>
              <a:t>ketoconazole</a:t>
            </a:r>
            <a:r>
              <a:rPr lang="cs-CZ" dirty="0"/>
              <a:t>, </a:t>
            </a:r>
            <a:r>
              <a:rPr lang="cs-CZ" dirty="0" err="1"/>
              <a:t>voriconazole</a:t>
            </a:r>
            <a:r>
              <a:rPr lang="cs-CZ" dirty="0"/>
              <a:t>, </a:t>
            </a:r>
            <a:r>
              <a:rPr lang="cs-CZ" dirty="0" err="1"/>
              <a:t>posaconazol</a:t>
            </a:r>
            <a:r>
              <a:rPr lang="cs-CZ" dirty="0"/>
              <a:t>, </a:t>
            </a:r>
            <a:r>
              <a:rPr lang="cs-CZ" dirty="0" err="1"/>
              <a:t>econazol</a:t>
            </a:r>
            <a:r>
              <a:rPr lang="cs-CZ" dirty="0"/>
              <a:t>, </a:t>
            </a:r>
            <a:r>
              <a:rPr lang="cs-CZ" dirty="0" err="1"/>
              <a:t>klotrimazol</a:t>
            </a:r>
            <a:r>
              <a:rPr lang="cs-CZ" dirty="0"/>
              <a:t>, </a:t>
            </a:r>
            <a:r>
              <a:rPr lang="cs-CZ" dirty="0" err="1"/>
              <a:t>oxiconazol</a:t>
            </a:r>
            <a:r>
              <a:rPr lang="cs-CZ" dirty="0"/>
              <a:t>, …</a:t>
            </a:r>
          </a:p>
          <a:p>
            <a:r>
              <a:rPr lang="cs-CZ" b="1" u="sng" dirty="0" err="1"/>
              <a:t>Antimetabolites</a:t>
            </a:r>
            <a:r>
              <a:rPr lang="cs-CZ" b="1" u="sng" dirty="0"/>
              <a:t>:</a:t>
            </a:r>
            <a:r>
              <a:rPr lang="cs-CZ" dirty="0"/>
              <a:t> </a:t>
            </a:r>
            <a:r>
              <a:rPr lang="cs-CZ" dirty="0" err="1"/>
              <a:t>flucytosin</a:t>
            </a:r>
            <a:endParaRPr lang="cs-CZ" dirty="0"/>
          </a:p>
          <a:p>
            <a:r>
              <a:rPr lang="cs-CZ" b="1" u="sng" dirty="0" err="1"/>
              <a:t>Echinocandines</a:t>
            </a:r>
            <a:r>
              <a:rPr lang="cs-CZ" b="1" u="sng" dirty="0"/>
              <a:t>:</a:t>
            </a:r>
            <a:r>
              <a:rPr lang="cs-CZ" dirty="0"/>
              <a:t> </a:t>
            </a:r>
            <a:r>
              <a:rPr lang="cs-CZ" dirty="0" err="1"/>
              <a:t>caspofungin</a:t>
            </a:r>
            <a:r>
              <a:rPr lang="cs-CZ" dirty="0"/>
              <a:t>, </a:t>
            </a:r>
            <a:r>
              <a:rPr lang="cs-CZ" dirty="0" err="1"/>
              <a:t>anidulafungin</a:t>
            </a:r>
            <a:r>
              <a:rPr lang="cs-CZ" dirty="0"/>
              <a:t>, </a:t>
            </a:r>
            <a:r>
              <a:rPr lang="cs-CZ" dirty="0" err="1"/>
              <a:t>micafungin</a:t>
            </a:r>
            <a:endParaRPr lang="cs-CZ" dirty="0"/>
          </a:p>
          <a:p>
            <a:r>
              <a:rPr lang="cs-CZ" u="sng" dirty="0" err="1"/>
              <a:t>Others</a:t>
            </a:r>
            <a:r>
              <a:rPr lang="cs-CZ" u="sng" dirty="0"/>
              <a:t>- </a:t>
            </a:r>
            <a:r>
              <a:rPr lang="cs-CZ" u="sng" dirty="0" err="1"/>
              <a:t>systemic</a:t>
            </a:r>
            <a:r>
              <a:rPr lang="cs-CZ" u="sng" dirty="0"/>
              <a:t> </a:t>
            </a:r>
            <a:r>
              <a:rPr lang="cs-CZ" u="sng" dirty="0" err="1"/>
              <a:t>ATBs</a:t>
            </a:r>
            <a:r>
              <a:rPr lang="cs-CZ" u="sng" dirty="0"/>
              <a:t>: </a:t>
            </a:r>
            <a:r>
              <a:rPr lang="cs-CZ" dirty="0"/>
              <a:t>griseofulvin, </a:t>
            </a:r>
            <a:r>
              <a:rPr lang="cs-CZ" dirty="0" err="1"/>
              <a:t>terbinafin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 descr="Obsah obrázku text, kniha&#10;&#10;Popis vygenerován s velmi vysokou mírou spolehlivosti">
            <a:extLst>
              <a:ext uri="{FF2B5EF4-FFF2-40B4-BE49-F238E27FC236}">
                <a16:creationId xmlns:a16="http://schemas.microsoft.com/office/drawing/2014/main" id="{EDAD80E0-A227-47C2-98FD-E7C2ED77B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309" y="2434975"/>
            <a:ext cx="5669536" cy="425215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34470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3BAB63-9AF0-4001-B185-BEE2992C4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Mechanisms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ATB </a:t>
            </a:r>
            <a:r>
              <a:rPr lang="cs-CZ" dirty="0" err="1"/>
              <a:t>activity</a:t>
            </a:r>
            <a:endParaRPr lang="cs-CZ" dirty="0"/>
          </a:p>
        </p:txBody>
      </p:sp>
      <p:pic>
        <p:nvPicPr>
          <p:cNvPr id="5" name="Zástupný symbol pro obsah 4" descr="Obsah obrázku text, mapa&#10;&#10;Popis vygenerován s velmi vysokou mírou spolehlivosti">
            <a:extLst>
              <a:ext uri="{FF2B5EF4-FFF2-40B4-BE49-F238E27FC236}">
                <a16:creationId xmlns:a16="http://schemas.microsoft.com/office/drawing/2014/main" id="{88D8EB42-6761-4D79-942D-463D5D191C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76" b="3693"/>
          <a:stretch/>
        </p:blipFill>
        <p:spPr>
          <a:xfrm>
            <a:off x="307830" y="2247485"/>
            <a:ext cx="5707931" cy="3066472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157E497-4BDB-47AF-BF16-84155F1A16B9}"/>
              </a:ext>
            </a:extLst>
          </p:cNvPr>
          <p:cNvSpPr txBox="1"/>
          <p:nvPr/>
        </p:nvSpPr>
        <p:spPr>
          <a:xfrm>
            <a:off x="307830" y="4944565"/>
            <a:ext cx="1588654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cs-CZ" dirty="0" err="1"/>
              <a:t>nephrotoxic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4D3B0EB-FA06-4981-9AFF-7393349A0AF2}"/>
              </a:ext>
            </a:extLst>
          </p:cNvPr>
          <p:cNvSpPr txBox="1"/>
          <p:nvPr/>
        </p:nvSpPr>
        <p:spPr>
          <a:xfrm>
            <a:off x="1526245" y="1668582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/>
              <a:t>polyenes</a:t>
            </a:r>
            <a:endParaRPr lang="cs-CZ" b="1" dirty="0"/>
          </a:p>
        </p:txBody>
      </p:sp>
      <p:pic>
        <p:nvPicPr>
          <p:cNvPr id="11" name="Obrázek 10" descr="Obsah obrázku text&#10;&#10;Popis vygenerován s vysokou mírou spolehlivosti">
            <a:extLst>
              <a:ext uri="{FF2B5EF4-FFF2-40B4-BE49-F238E27FC236}">
                <a16:creationId xmlns:a16="http://schemas.microsoft.com/office/drawing/2014/main" id="{95E14D53-F3AA-401A-84C3-0FF48B9B78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" t="2327" r="2857" b="19088"/>
          <a:stretch/>
        </p:blipFill>
        <p:spPr>
          <a:xfrm>
            <a:off x="6847432" y="2247485"/>
            <a:ext cx="4288333" cy="3066473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8E92F07-EE99-4167-98DA-77E7468F9257}"/>
              </a:ext>
            </a:extLst>
          </p:cNvPr>
          <p:cNvSpPr txBox="1"/>
          <p:nvPr/>
        </p:nvSpPr>
        <p:spPr>
          <a:xfrm>
            <a:off x="6847432" y="3380611"/>
            <a:ext cx="1034472" cy="40011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000" b="1" dirty="0">
                <a:solidFill>
                  <a:schemeClr val="bg1"/>
                </a:solidFill>
              </a:rPr>
              <a:t>Cell </a:t>
            </a:r>
            <a:r>
              <a:rPr lang="cs-CZ" sz="1000" b="1" dirty="0" err="1">
                <a:solidFill>
                  <a:schemeClr val="bg1"/>
                </a:solidFill>
              </a:rPr>
              <a:t>membrane</a:t>
            </a:r>
            <a:endParaRPr lang="cs-CZ" sz="1000" b="1" dirty="0">
              <a:solidFill>
                <a:schemeClr val="bg1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2A86F00-EF8F-478D-82C5-4BE4FC50AB08}"/>
              </a:ext>
            </a:extLst>
          </p:cNvPr>
          <p:cNvSpPr txBox="1"/>
          <p:nvPr/>
        </p:nvSpPr>
        <p:spPr>
          <a:xfrm>
            <a:off x="7959371" y="4575233"/>
            <a:ext cx="895927" cy="369332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chemeClr val="bg1"/>
                </a:solidFill>
              </a:rPr>
              <a:t>azoles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BD526C73-8962-4C2B-8313-CA8C181695B7}"/>
              </a:ext>
            </a:extLst>
          </p:cNvPr>
          <p:cNvSpPr txBox="1"/>
          <p:nvPr/>
        </p:nvSpPr>
        <p:spPr>
          <a:xfrm>
            <a:off x="7197371" y="1668582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/>
              <a:t>azoles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8494203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7">
            <a:extLst>
              <a:ext uri="{FF2B5EF4-FFF2-40B4-BE49-F238E27FC236}">
                <a16:creationId xmlns:a16="http://schemas.microsoft.com/office/drawing/2014/main" id="{05D1028C-0ECA-4950-9153-E1DB1EF54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43A0526-171A-44E5-953D-8D498D9EA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607" y="344759"/>
            <a:ext cx="6996102" cy="1180711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Echinocandines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= </a:t>
            </a:r>
            <a:r>
              <a:rPr lang="cs-CZ" dirty="0" err="1"/>
              <a:t>glucan</a:t>
            </a:r>
            <a:r>
              <a:rPr lang="cs-CZ" dirty="0"/>
              <a:t> </a:t>
            </a:r>
            <a:r>
              <a:rPr lang="cs-CZ" dirty="0" err="1"/>
              <a:t>synthase</a:t>
            </a:r>
            <a:r>
              <a:rPr lang="cs-CZ" dirty="0"/>
              <a:t> </a:t>
            </a:r>
            <a:r>
              <a:rPr lang="cs-CZ" dirty="0" err="1"/>
              <a:t>inhibitors</a:t>
            </a:r>
            <a:endParaRPr lang="cs-CZ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7D32D1-1CF4-46F7-AAC0-58DE06F16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924298"/>
            <a:ext cx="12192417" cy="29337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516C514C-7522-4100-8EA7-08CB62681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15" name="Zástupný symbol pro obsah 9" descr="Obsah obrázku text, mapa&#10;&#10;Popis vygenerován s velmi vysokou mírou spolehlivosti">
            <a:extLst>
              <a:ext uri="{FF2B5EF4-FFF2-40B4-BE49-F238E27FC236}">
                <a16:creationId xmlns:a16="http://schemas.microsoft.com/office/drawing/2014/main" id="{282A5112-5DAD-42D5-9A10-99934414FA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8" t="12936" r="2582"/>
          <a:stretch/>
        </p:blipFill>
        <p:spPr>
          <a:xfrm>
            <a:off x="443346" y="2344538"/>
            <a:ext cx="5846094" cy="4305644"/>
          </a:xfrm>
          <a:prstGeom prst="rect">
            <a:avLst/>
          </a:prstGeom>
          <a:effectLst/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063A1D71-C33A-4E9F-BE87-46FE09C6AF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47" y="2286162"/>
            <a:ext cx="1844667" cy="1482441"/>
          </a:xfrm>
          <a:prstGeom prst="rect">
            <a:avLst/>
          </a:prstGeom>
          <a:effectLst/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36F09FC6-48EB-4800-83B1-1C3BF13B5821}"/>
              </a:ext>
            </a:extLst>
          </p:cNvPr>
          <p:cNvSpPr txBox="1"/>
          <p:nvPr/>
        </p:nvSpPr>
        <p:spPr>
          <a:xfrm>
            <a:off x="9818947" y="3897241"/>
            <a:ext cx="20504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b="1" dirty="0" err="1">
                <a:solidFill>
                  <a:schemeClr val="bg1"/>
                </a:solidFill>
              </a:rPr>
              <a:t>caspofungin</a:t>
            </a:r>
            <a:endParaRPr lang="cs-CZ" sz="105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Výsledek obrázku pro anidulafungin">
            <a:extLst>
              <a:ext uri="{FF2B5EF4-FFF2-40B4-BE49-F238E27FC236}">
                <a16:creationId xmlns:a16="http://schemas.microsoft.com/office/drawing/2014/main" id="{B32CA5A0-1F22-4A9D-8D5C-FE3FE6A10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459" y="2840773"/>
            <a:ext cx="1986777" cy="148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8B693A9E-5717-4211-A4A5-AA4B4EC9D36A}"/>
              </a:ext>
            </a:extLst>
          </p:cNvPr>
          <p:cNvSpPr txBox="1"/>
          <p:nvPr/>
        </p:nvSpPr>
        <p:spPr>
          <a:xfrm>
            <a:off x="7190094" y="4370402"/>
            <a:ext cx="20504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b="1" dirty="0" err="1">
                <a:solidFill>
                  <a:schemeClr val="bg1"/>
                </a:solidFill>
              </a:rPr>
              <a:t>anidulafungin</a:t>
            </a:r>
            <a:endParaRPr lang="cs-CZ" sz="1050" b="1" dirty="0">
              <a:solidFill>
                <a:schemeClr val="bg1"/>
              </a:solidFill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4A8A9ED5-81B4-4873-99F8-F4EE7DA1F4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780" y="4411779"/>
            <a:ext cx="2095500" cy="1228725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C9FBD04B-BC55-41E6-98B5-539244D3811F}"/>
              </a:ext>
            </a:extLst>
          </p:cNvPr>
          <p:cNvSpPr txBox="1"/>
          <p:nvPr/>
        </p:nvSpPr>
        <p:spPr>
          <a:xfrm>
            <a:off x="8793710" y="5702988"/>
            <a:ext cx="20504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b="1" dirty="0" err="1">
                <a:solidFill>
                  <a:schemeClr val="bg1"/>
                </a:solidFill>
              </a:rPr>
              <a:t>micafungin</a:t>
            </a:r>
            <a:endParaRPr lang="cs-CZ" sz="10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9618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8ACEDA-7437-45A0-B98C-A5D31F456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92D050"/>
                </a:solidFill>
              </a:rPr>
              <a:t>ATB </a:t>
            </a:r>
            <a:r>
              <a:rPr lang="cs-CZ" dirty="0" err="1">
                <a:solidFill>
                  <a:srgbClr val="92D050"/>
                </a:solidFill>
              </a:rPr>
              <a:t>choice</a:t>
            </a:r>
            <a:endParaRPr lang="cs-CZ" dirty="0">
              <a:solidFill>
                <a:srgbClr val="92D050"/>
              </a:solidFill>
            </a:endParaRPr>
          </a:p>
        </p:txBody>
      </p:sp>
      <p:pic>
        <p:nvPicPr>
          <p:cNvPr id="8" name="Zástupný symbol pro obsah 7" descr="Obsah obrázku zvíře, interiér, bezobratlí&#10;&#10;Popis vygenerován s vysokou mírou spolehlivosti">
            <a:extLst>
              <a:ext uri="{FF2B5EF4-FFF2-40B4-BE49-F238E27FC236}">
                <a16:creationId xmlns:a16="http://schemas.microsoft.com/office/drawing/2014/main" id="{03386CCF-EF5C-48E8-8848-3687864B6A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8" r="24114"/>
          <a:stretch/>
        </p:blipFill>
        <p:spPr>
          <a:xfrm>
            <a:off x="4502853" y="3721675"/>
            <a:ext cx="1402455" cy="1478945"/>
          </a:xfr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BCE1AF3-0B46-45FF-9855-65EFE5FA54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71" r="652"/>
          <a:stretch/>
        </p:blipFill>
        <p:spPr>
          <a:xfrm>
            <a:off x="5452326" y="1155905"/>
            <a:ext cx="1482361" cy="1215125"/>
          </a:xfrm>
          <a:prstGeom prst="rect">
            <a:avLst/>
          </a:prstGeom>
        </p:spPr>
      </p:pic>
      <p:pic>
        <p:nvPicPr>
          <p:cNvPr id="5" name="Zástupný symbol pro obsah 8" descr="Obsah obrázku hudba&#10;&#10;Popis vygenerován s vysokou mírou spolehlivosti">
            <a:extLst>
              <a:ext uri="{FF2B5EF4-FFF2-40B4-BE49-F238E27FC236}">
                <a16:creationId xmlns:a16="http://schemas.microsoft.com/office/drawing/2014/main" id="{BC0EA66A-DEF1-422C-956C-ABADAEBDE6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9" r="3339" b="-2"/>
          <a:stretch/>
        </p:blipFill>
        <p:spPr>
          <a:xfrm>
            <a:off x="7292635" y="2215428"/>
            <a:ext cx="1482361" cy="1461146"/>
          </a:xfrm>
          <a:prstGeom prst="rect">
            <a:avLst/>
          </a:prstGeom>
          <a:effectLst/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A55BCB4-28D4-4438-A503-A8923B7227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1108" y="1943299"/>
            <a:ext cx="1402454" cy="122368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6CFFB969-DA3F-496E-851B-BA4BA20299DC}"/>
              </a:ext>
            </a:extLst>
          </p:cNvPr>
          <p:cNvSpPr txBox="1"/>
          <p:nvPr/>
        </p:nvSpPr>
        <p:spPr>
          <a:xfrm>
            <a:off x="2988090" y="2716734"/>
            <a:ext cx="1533236" cy="30777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400" b="1" dirty="0" err="1">
                <a:solidFill>
                  <a:schemeClr val="bg1"/>
                </a:solidFill>
              </a:rPr>
              <a:t>dermatophytes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F1E0127-ED06-4494-9E0B-AE6BFDAE7B77}"/>
              </a:ext>
            </a:extLst>
          </p:cNvPr>
          <p:cNvSpPr txBox="1"/>
          <p:nvPr/>
        </p:nvSpPr>
        <p:spPr>
          <a:xfrm>
            <a:off x="6096000" y="1545471"/>
            <a:ext cx="1533236" cy="30777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400" b="1" dirty="0" err="1">
                <a:solidFill>
                  <a:schemeClr val="bg1"/>
                </a:solidFill>
              </a:rPr>
              <a:t>Mucorales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87155EC-DF4F-49EC-95DE-D5230FF69261}"/>
              </a:ext>
            </a:extLst>
          </p:cNvPr>
          <p:cNvSpPr txBox="1"/>
          <p:nvPr/>
        </p:nvSpPr>
        <p:spPr>
          <a:xfrm>
            <a:off x="8183416" y="2549462"/>
            <a:ext cx="1533236" cy="30777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400" b="1" dirty="0" err="1">
                <a:solidFill>
                  <a:schemeClr val="bg1"/>
                </a:solidFill>
              </a:rPr>
              <a:t>Hyphal</a:t>
            </a:r>
            <a:r>
              <a:rPr lang="cs-CZ" sz="1400" b="1" dirty="0">
                <a:solidFill>
                  <a:schemeClr val="bg1"/>
                </a:solidFill>
              </a:rPr>
              <a:t> </a:t>
            </a:r>
            <a:r>
              <a:rPr lang="cs-CZ" sz="1400" b="1" dirty="0" err="1">
                <a:solidFill>
                  <a:schemeClr val="bg1"/>
                </a:solidFill>
              </a:rPr>
              <a:t>fungi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FC84456-FB62-4DFE-A9FB-475D67E4E960}"/>
              </a:ext>
            </a:extLst>
          </p:cNvPr>
          <p:cNvSpPr txBox="1"/>
          <p:nvPr/>
        </p:nvSpPr>
        <p:spPr>
          <a:xfrm>
            <a:off x="3312697" y="4804696"/>
            <a:ext cx="1703757" cy="30777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400" b="1" dirty="0" err="1">
                <a:solidFill>
                  <a:schemeClr val="bg1"/>
                </a:solidFill>
              </a:rPr>
              <a:t>Yeasts</a:t>
            </a:r>
            <a:r>
              <a:rPr lang="cs-CZ" sz="1400" b="1" dirty="0">
                <a:solidFill>
                  <a:schemeClr val="bg1"/>
                </a:solidFill>
              </a:rPr>
              <a:t> - </a:t>
            </a:r>
            <a:r>
              <a:rPr lang="cs-CZ" sz="1400" b="1" dirty="0" err="1">
                <a:solidFill>
                  <a:schemeClr val="bg1"/>
                </a:solidFill>
              </a:rPr>
              <a:t>Candida</a:t>
            </a:r>
            <a:endParaRPr lang="cs-CZ" sz="1400" b="1" dirty="0">
              <a:solidFill>
                <a:schemeClr val="bg1"/>
              </a:solidFill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569BA5BA-CE82-452C-AB19-FE43382D6F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07"/>
          <a:stretch/>
        </p:blipFill>
        <p:spPr>
          <a:xfrm>
            <a:off x="6333700" y="4243404"/>
            <a:ext cx="1373695" cy="1214919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113FF18F-88F4-461D-8AF4-B93EB39F313F}"/>
              </a:ext>
            </a:extLst>
          </p:cNvPr>
          <p:cNvSpPr txBox="1"/>
          <p:nvPr/>
        </p:nvSpPr>
        <p:spPr>
          <a:xfrm>
            <a:off x="7340775" y="4589253"/>
            <a:ext cx="1703757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400" b="1" dirty="0" err="1">
                <a:solidFill>
                  <a:schemeClr val="bg1"/>
                </a:solidFill>
              </a:rPr>
              <a:t>Cryptococcus</a:t>
            </a:r>
            <a:r>
              <a:rPr lang="cs-CZ" sz="1400" b="1" dirty="0">
                <a:solidFill>
                  <a:schemeClr val="bg1"/>
                </a:solidFill>
              </a:rPr>
              <a:t> </a:t>
            </a:r>
            <a:r>
              <a:rPr lang="cs-CZ" sz="1400" b="1" dirty="0" err="1">
                <a:solidFill>
                  <a:schemeClr val="bg1"/>
                </a:solidFill>
              </a:rPr>
              <a:t>neoformans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C92F63C5-F995-4A7F-8C34-7A763121838A}"/>
              </a:ext>
            </a:extLst>
          </p:cNvPr>
          <p:cNvSpPr txBox="1"/>
          <p:nvPr/>
        </p:nvSpPr>
        <p:spPr>
          <a:xfrm>
            <a:off x="6962548" y="798703"/>
            <a:ext cx="2733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Posaconazol</a:t>
            </a:r>
            <a:endParaRPr lang="cs-CZ" dirty="0"/>
          </a:p>
          <a:p>
            <a:r>
              <a:rPr lang="cs-CZ" dirty="0"/>
              <a:t>Lipid-</a:t>
            </a:r>
            <a:r>
              <a:rPr lang="cs-CZ" dirty="0" err="1"/>
              <a:t>AmpB</a:t>
            </a:r>
            <a:endParaRPr lang="cs-CZ" dirty="0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E151C87F-C942-4E5B-8363-DF46DB542542}"/>
              </a:ext>
            </a:extLst>
          </p:cNvPr>
          <p:cNvSpPr/>
          <p:nvPr/>
        </p:nvSpPr>
        <p:spPr>
          <a:xfrm>
            <a:off x="2297883" y="2233463"/>
            <a:ext cx="1244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/>
              <a:t>terbinafin</a:t>
            </a:r>
            <a:endParaRPr lang="cs-CZ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126A2461-F749-4682-8C89-22C17326162A}"/>
              </a:ext>
            </a:extLst>
          </p:cNvPr>
          <p:cNvSpPr txBox="1"/>
          <p:nvPr/>
        </p:nvSpPr>
        <p:spPr>
          <a:xfrm>
            <a:off x="8959273" y="2876640"/>
            <a:ext cx="3168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Voriconazol</a:t>
            </a:r>
            <a:r>
              <a:rPr lang="cs-CZ" dirty="0"/>
              <a:t> - </a:t>
            </a:r>
            <a:r>
              <a:rPr lang="cs-CZ" dirty="0" err="1"/>
              <a:t>fungicidal</a:t>
            </a:r>
            <a:endParaRPr lang="cs-CZ" dirty="0"/>
          </a:p>
          <a:p>
            <a:r>
              <a:rPr lang="cs-CZ" dirty="0"/>
              <a:t>Lipid-</a:t>
            </a:r>
            <a:r>
              <a:rPr lang="cs-CZ" dirty="0" err="1"/>
              <a:t>AmpB</a:t>
            </a:r>
            <a:endParaRPr lang="cs-CZ" dirty="0"/>
          </a:p>
          <a:p>
            <a:r>
              <a:rPr lang="cs-CZ" dirty="0" err="1"/>
              <a:t>Echinocandins</a:t>
            </a:r>
            <a:r>
              <a:rPr lang="cs-CZ" dirty="0"/>
              <a:t> - </a:t>
            </a:r>
            <a:r>
              <a:rPr lang="cs-CZ" dirty="0" err="1"/>
              <a:t>fungistatic</a:t>
            </a:r>
            <a:endParaRPr lang="cs-CZ" dirty="0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0337C769-7AC4-44FA-8E9E-E6DEF2E65B62}"/>
              </a:ext>
            </a:extLst>
          </p:cNvPr>
          <p:cNvSpPr txBox="1"/>
          <p:nvPr/>
        </p:nvSpPr>
        <p:spPr>
          <a:xfrm>
            <a:off x="480291" y="5214076"/>
            <a:ext cx="5209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Echinocandins</a:t>
            </a:r>
            <a:r>
              <a:rPr lang="cs-CZ" dirty="0"/>
              <a:t> –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imunodeficient</a:t>
            </a:r>
            <a:r>
              <a:rPr lang="cs-CZ" dirty="0"/>
              <a:t> patiens</a:t>
            </a:r>
          </a:p>
          <a:p>
            <a:r>
              <a:rPr lang="cs-CZ" dirty="0" err="1"/>
              <a:t>Voriconazol</a:t>
            </a:r>
            <a:r>
              <a:rPr lang="cs-CZ" dirty="0"/>
              <a:t>, </a:t>
            </a:r>
            <a:r>
              <a:rPr lang="cs-CZ" dirty="0" err="1"/>
              <a:t>Fluconazol</a:t>
            </a:r>
            <a:r>
              <a:rPr lang="cs-CZ" dirty="0"/>
              <a:t> – step </a:t>
            </a:r>
            <a:r>
              <a:rPr lang="cs-CZ" dirty="0" err="1"/>
              <a:t>down</a:t>
            </a:r>
            <a:r>
              <a:rPr lang="cs-CZ" dirty="0"/>
              <a:t> </a:t>
            </a:r>
            <a:r>
              <a:rPr lang="cs-CZ" dirty="0" err="1"/>
              <a:t>therapy</a:t>
            </a:r>
            <a:r>
              <a:rPr lang="cs-CZ" dirty="0"/>
              <a:t>;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imunosufficient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 – </a:t>
            </a:r>
            <a:r>
              <a:rPr lang="cs-CZ" dirty="0" err="1"/>
              <a:t>depending</a:t>
            </a:r>
            <a:r>
              <a:rPr lang="cs-CZ" dirty="0"/>
              <a:t> on </a:t>
            </a:r>
            <a:r>
              <a:rPr lang="cs-CZ" dirty="0" err="1"/>
              <a:t>strain</a:t>
            </a:r>
            <a:r>
              <a:rPr lang="cs-CZ" dirty="0"/>
              <a:t> sensitivity</a:t>
            </a: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B9C4F81A-4548-4A73-BF19-2A24AF5BAAAB}"/>
              </a:ext>
            </a:extLst>
          </p:cNvPr>
          <p:cNvSpPr/>
          <p:nvPr/>
        </p:nvSpPr>
        <p:spPr>
          <a:xfrm>
            <a:off x="7824949" y="5223922"/>
            <a:ext cx="14558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Lipid-</a:t>
            </a:r>
            <a:r>
              <a:rPr lang="cs-CZ" dirty="0" err="1"/>
              <a:t>AmpB</a:t>
            </a:r>
            <a:endParaRPr lang="cs-CZ" dirty="0"/>
          </a:p>
          <a:p>
            <a:r>
              <a:rPr lang="cs-CZ" dirty="0" err="1"/>
              <a:t>Flucytosin</a:t>
            </a:r>
            <a:endParaRPr lang="cs-CZ" dirty="0"/>
          </a:p>
        </p:txBody>
      </p: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3A78C185-F950-4829-9991-5178D8DF88B4}"/>
              </a:ext>
            </a:extLst>
          </p:cNvPr>
          <p:cNvCxnSpPr/>
          <p:nvPr/>
        </p:nvCxnSpPr>
        <p:spPr>
          <a:xfrm flipV="1">
            <a:off x="6193506" y="2602795"/>
            <a:ext cx="0" cy="5641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>
            <a:extLst>
              <a:ext uri="{FF2B5EF4-FFF2-40B4-BE49-F238E27FC236}">
                <a16:creationId xmlns:a16="http://schemas.microsoft.com/office/drawing/2014/main" id="{369BBF7C-A7CA-4C93-8B30-E1C8B514646A}"/>
              </a:ext>
            </a:extLst>
          </p:cNvPr>
          <p:cNvCxnSpPr/>
          <p:nvPr/>
        </p:nvCxnSpPr>
        <p:spPr>
          <a:xfrm flipV="1">
            <a:off x="6193506" y="3024511"/>
            <a:ext cx="669112" cy="1424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>
            <a:extLst>
              <a:ext uri="{FF2B5EF4-FFF2-40B4-BE49-F238E27FC236}">
                <a16:creationId xmlns:a16="http://schemas.microsoft.com/office/drawing/2014/main" id="{6C6A0BB2-6784-4421-840C-E4A532537683}"/>
              </a:ext>
            </a:extLst>
          </p:cNvPr>
          <p:cNvCxnSpPr/>
          <p:nvPr/>
        </p:nvCxnSpPr>
        <p:spPr>
          <a:xfrm>
            <a:off x="6193506" y="3166987"/>
            <a:ext cx="428967" cy="7217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se šipkou 27">
            <a:extLst>
              <a:ext uri="{FF2B5EF4-FFF2-40B4-BE49-F238E27FC236}">
                <a16:creationId xmlns:a16="http://schemas.microsoft.com/office/drawing/2014/main" id="{B24FB47F-B6D1-44E5-92F2-C98EA15BE542}"/>
              </a:ext>
            </a:extLst>
          </p:cNvPr>
          <p:cNvCxnSpPr>
            <a:cxnSpLocks/>
          </p:cNvCxnSpPr>
          <p:nvPr/>
        </p:nvCxnSpPr>
        <p:spPr>
          <a:xfrm flipH="1">
            <a:off x="5800049" y="3166987"/>
            <a:ext cx="393456" cy="4217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se šipkou 29">
            <a:extLst>
              <a:ext uri="{FF2B5EF4-FFF2-40B4-BE49-F238E27FC236}">
                <a16:creationId xmlns:a16="http://schemas.microsoft.com/office/drawing/2014/main" id="{001EF9B7-4630-42A9-A8B8-3736D5680246}"/>
              </a:ext>
            </a:extLst>
          </p:cNvPr>
          <p:cNvCxnSpPr>
            <a:cxnSpLocks/>
          </p:cNvCxnSpPr>
          <p:nvPr/>
        </p:nvCxnSpPr>
        <p:spPr>
          <a:xfrm flipH="1" flipV="1">
            <a:off x="5348473" y="2925719"/>
            <a:ext cx="845032" cy="2412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8591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424284" y="1625079"/>
            <a:ext cx="31288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Mucorales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Coenocytic</a:t>
            </a:r>
            <a:r>
              <a:rPr lang="cs-CZ" dirty="0"/>
              <a:t> mycelium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Cellwall</a:t>
            </a:r>
            <a:r>
              <a:rPr lang="cs-CZ" dirty="0"/>
              <a:t> </a:t>
            </a:r>
            <a:r>
              <a:rPr lang="cs-CZ" dirty="0" err="1"/>
              <a:t>components</a:t>
            </a:r>
            <a:r>
              <a:rPr lang="cs-CZ" dirty="0"/>
              <a:t>: </a:t>
            </a:r>
            <a:r>
              <a:rPr lang="cs-CZ" dirty="0" err="1"/>
              <a:t>Chitosan</a:t>
            </a:r>
            <a:r>
              <a:rPr lang="cs-CZ" dirty="0"/>
              <a:t>, </a:t>
            </a:r>
            <a:r>
              <a:rPr lang="cs-CZ" dirty="0" err="1"/>
              <a:t>glucans</a:t>
            </a:r>
            <a:endParaRPr lang="cs-CZ" dirty="0"/>
          </a:p>
          <a:p>
            <a:endParaRPr lang="cs-CZ" dirty="0"/>
          </a:p>
        </p:txBody>
      </p:sp>
      <p:pic>
        <p:nvPicPr>
          <p:cNvPr id="1026" name="Picture 2" descr="Výsledek obrázku pro rhizopu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07" y="2987369"/>
            <a:ext cx="2651594" cy="215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3764474" y="2599475"/>
            <a:ext cx="34228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Pezizomycotina</a:t>
            </a:r>
            <a:r>
              <a:rPr lang="cs-CZ" dirty="0"/>
              <a:t> </a:t>
            </a:r>
            <a:r>
              <a:rPr lang="cs-CZ" dirty="0" err="1"/>
              <a:t>Saccharomycotina</a:t>
            </a:r>
            <a:r>
              <a:rPr lang="cs-CZ" dirty="0"/>
              <a:t> -„</a:t>
            </a:r>
            <a:r>
              <a:rPr lang="cs-CZ" dirty="0" err="1"/>
              <a:t>true</a:t>
            </a:r>
            <a:r>
              <a:rPr lang="cs-CZ" dirty="0"/>
              <a:t> </a:t>
            </a:r>
            <a:r>
              <a:rPr lang="cs-CZ" dirty="0" err="1"/>
              <a:t>yeasts</a:t>
            </a:r>
            <a:r>
              <a:rPr lang="cs-CZ" dirty="0"/>
              <a:t>“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Septate</a:t>
            </a:r>
            <a:r>
              <a:rPr lang="cs-CZ" dirty="0"/>
              <a:t> mycelium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Cellwall</a:t>
            </a:r>
            <a:r>
              <a:rPr lang="cs-CZ" dirty="0"/>
              <a:t> </a:t>
            </a:r>
            <a:r>
              <a:rPr lang="cs-CZ" dirty="0" err="1"/>
              <a:t>components</a:t>
            </a:r>
            <a:r>
              <a:rPr lang="cs-CZ" dirty="0"/>
              <a:t>: Chitin, beta-</a:t>
            </a:r>
            <a:r>
              <a:rPr lang="cs-CZ" dirty="0" err="1"/>
              <a:t>glucans</a:t>
            </a:r>
            <a:endParaRPr lang="cs-CZ" dirty="0"/>
          </a:p>
          <a:p>
            <a:endParaRPr lang="cs-CZ" dirty="0"/>
          </a:p>
        </p:txBody>
      </p:sp>
      <p:pic>
        <p:nvPicPr>
          <p:cNvPr id="1028" name="Picture 4" descr="Conidia Formation Imag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474" y="4482793"/>
            <a:ext cx="3100798" cy="214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7705314" y="1583812"/>
            <a:ext cx="40293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„</a:t>
            </a:r>
            <a:r>
              <a:rPr lang="cs-CZ" dirty="0" err="1"/>
              <a:t>basidiomycetous</a:t>
            </a:r>
            <a:r>
              <a:rPr lang="cs-CZ" dirty="0"/>
              <a:t> </a:t>
            </a:r>
            <a:r>
              <a:rPr lang="cs-CZ" dirty="0" err="1"/>
              <a:t>yeasts</a:t>
            </a:r>
            <a:r>
              <a:rPr lang="cs-CZ" dirty="0"/>
              <a:t>“: </a:t>
            </a:r>
            <a:r>
              <a:rPr lang="cs-CZ" dirty="0" err="1"/>
              <a:t>Malassezia</a:t>
            </a:r>
            <a:r>
              <a:rPr lang="cs-CZ" dirty="0"/>
              <a:t>, </a:t>
            </a:r>
            <a:r>
              <a:rPr lang="cs-CZ" dirty="0" err="1"/>
              <a:t>Rhodotorula</a:t>
            </a:r>
            <a:r>
              <a:rPr lang="cs-CZ" dirty="0"/>
              <a:t>, </a:t>
            </a:r>
            <a:r>
              <a:rPr lang="cs-CZ" dirty="0" err="1"/>
              <a:t>Cryptococcus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Septate</a:t>
            </a:r>
            <a:r>
              <a:rPr lang="cs-CZ" dirty="0"/>
              <a:t> mycelium, </a:t>
            </a:r>
            <a:r>
              <a:rPr lang="cs-CZ" dirty="0" err="1"/>
              <a:t>clamps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Cellwall</a:t>
            </a:r>
            <a:r>
              <a:rPr lang="cs-CZ" dirty="0"/>
              <a:t> </a:t>
            </a:r>
            <a:r>
              <a:rPr lang="cs-CZ" dirty="0" err="1"/>
              <a:t>components</a:t>
            </a:r>
            <a:r>
              <a:rPr lang="cs-CZ" dirty="0"/>
              <a:t>: Chitin, beta-</a:t>
            </a:r>
            <a:r>
              <a:rPr lang="cs-CZ" dirty="0" err="1"/>
              <a:t>glucans</a:t>
            </a:r>
            <a:endParaRPr lang="cs-CZ" dirty="0"/>
          </a:p>
          <a:p>
            <a:endParaRPr lang="cs-CZ" dirty="0"/>
          </a:p>
        </p:txBody>
      </p:sp>
      <p:pic>
        <p:nvPicPr>
          <p:cNvPr id="1032" name="Picture 8" descr="Výsledek obrázku pro basidiomycota life cycle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933" y="3664412"/>
            <a:ext cx="2863819" cy="214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Skupina 14">
            <a:extLst>
              <a:ext uri="{FF2B5EF4-FFF2-40B4-BE49-F238E27FC236}">
                <a16:creationId xmlns:a16="http://schemas.microsoft.com/office/drawing/2014/main" id="{1347EBCC-E9DE-4C04-9F7C-35546CD7E6A6}"/>
              </a:ext>
            </a:extLst>
          </p:cNvPr>
          <p:cNvGrpSpPr/>
          <p:nvPr/>
        </p:nvGrpSpPr>
        <p:grpSpPr>
          <a:xfrm>
            <a:off x="427490" y="411814"/>
            <a:ext cx="2576414" cy="1018023"/>
            <a:chOff x="0" y="2312508"/>
            <a:chExt cx="2576414" cy="1018023"/>
          </a:xfrm>
        </p:grpSpPr>
        <p:sp>
          <p:nvSpPr>
            <p:cNvPr id="16" name="Obdélník: se zakulacenými rohy 15">
              <a:extLst>
                <a:ext uri="{FF2B5EF4-FFF2-40B4-BE49-F238E27FC236}">
                  <a16:creationId xmlns:a16="http://schemas.microsoft.com/office/drawing/2014/main" id="{E3A9EF80-BD48-4795-B68D-51D6859388B4}"/>
                </a:ext>
              </a:extLst>
            </p:cNvPr>
            <p:cNvSpPr/>
            <p:nvPr/>
          </p:nvSpPr>
          <p:spPr>
            <a:xfrm>
              <a:off x="0" y="2312508"/>
              <a:ext cx="2576414" cy="101802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Obdélník: se zakulacenými rohy 4">
              <a:extLst>
                <a:ext uri="{FF2B5EF4-FFF2-40B4-BE49-F238E27FC236}">
                  <a16:creationId xmlns:a16="http://schemas.microsoft.com/office/drawing/2014/main" id="{D91D4CF2-DC7B-4657-B6C9-523FAD9BAD82}"/>
                </a:ext>
              </a:extLst>
            </p:cNvPr>
            <p:cNvSpPr txBox="1"/>
            <p:nvPr/>
          </p:nvSpPr>
          <p:spPr>
            <a:xfrm>
              <a:off x="29817" y="2342325"/>
              <a:ext cx="2516780" cy="9583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400" b="0" i="0" kern="1200" dirty="0" err="1"/>
                <a:t>division</a:t>
              </a:r>
              <a:r>
                <a:rPr lang="cs-CZ" sz="2400" b="0" i="0" kern="1200" dirty="0"/>
                <a:t> ZYGOMYCOTA</a:t>
              </a:r>
              <a:endParaRPr lang="cs-CZ" sz="2400" kern="1200" dirty="0"/>
            </a:p>
          </p:txBody>
        </p:sp>
      </p:grp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61DB0C84-C5D3-41C2-9A8C-36A1E0D91A08}"/>
              </a:ext>
            </a:extLst>
          </p:cNvPr>
          <p:cNvGrpSpPr/>
          <p:nvPr/>
        </p:nvGrpSpPr>
        <p:grpSpPr>
          <a:xfrm>
            <a:off x="3900138" y="1380154"/>
            <a:ext cx="2576414" cy="1018023"/>
            <a:chOff x="2793757" y="2312169"/>
            <a:chExt cx="2576414" cy="1018023"/>
          </a:xfrm>
        </p:grpSpPr>
        <p:sp>
          <p:nvSpPr>
            <p:cNvPr id="19" name="Obdélník: se zakulacenými rohy 18">
              <a:extLst>
                <a:ext uri="{FF2B5EF4-FFF2-40B4-BE49-F238E27FC236}">
                  <a16:creationId xmlns:a16="http://schemas.microsoft.com/office/drawing/2014/main" id="{EEFAE35F-9177-4096-9300-3F56A93C4FC7}"/>
                </a:ext>
              </a:extLst>
            </p:cNvPr>
            <p:cNvSpPr/>
            <p:nvPr/>
          </p:nvSpPr>
          <p:spPr>
            <a:xfrm>
              <a:off x="2793757" y="2312169"/>
              <a:ext cx="2576414" cy="101802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Obdélník: se zakulacenými rohy 4">
              <a:extLst>
                <a:ext uri="{FF2B5EF4-FFF2-40B4-BE49-F238E27FC236}">
                  <a16:creationId xmlns:a16="http://schemas.microsoft.com/office/drawing/2014/main" id="{628CEA89-3DBD-466C-AF6E-E1E25E05861C}"/>
                </a:ext>
              </a:extLst>
            </p:cNvPr>
            <p:cNvSpPr txBox="1"/>
            <p:nvPr/>
          </p:nvSpPr>
          <p:spPr>
            <a:xfrm>
              <a:off x="2823574" y="2341986"/>
              <a:ext cx="2516780" cy="9583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100" b="0" i="0" kern="1200" dirty="0" err="1"/>
                <a:t>division</a:t>
              </a:r>
              <a:r>
                <a:rPr lang="cs-CZ" sz="2100" b="0" i="0" kern="1200" dirty="0"/>
                <a:t> ASCOMYCOTA</a:t>
              </a:r>
              <a:endParaRPr lang="cs-CZ" sz="2100" kern="1200" dirty="0"/>
            </a:p>
          </p:txBody>
        </p:sp>
      </p:grpSp>
      <p:grpSp>
        <p:nvGrpSpPr>
          <p:cNvPr id="22" name="Skupina 21">
            <a:extLst>
              <a:ext uri="{FF2B5EF4-FFF2-40B4-BE49-F238E27FC236}">
                <a16:creationId xmlns:a16="http://schemas.microsoft.com/office/drawing/2014/main" id="{BA530A15-3278-465A-BD4B-1739D8186974}"/>
              </a:ext>
            </a:extLst>
          </p:cNvPr>
          <p:cNvGrpSpPr/>
          <p:nvPr/>
        </p:nvGrpSpPr>
        <p:grpSpPr>
          <a:xfrm>
            <a:off x="7727342" y="446984"/>
            <a:ext cx="2576414" cy="1018023"/>
            <a:chOff x="5478380" y="2312169"/>
            <a:chExt cx="2576414" cy="1018023"/>
          </a:xfrm>
        </p:grpSpPr>
        <p:sp>
          <p:nvSpPr>
            <p:cNvPr id="23" name="Obdélník: se zakulacenými rohy 22">
              <a:extLst>
                <a:ext uri="{FF2B5EF4-FFF2-40B4-BE49-F238E27FC236}">
                  <a16:creationId xmlns:a16="http://schemas.microsoft.com/office/drawing/2014/main" id="{BC9D7FFD-0DD4-4475-9543-6268EC56B422}"/>
                </a:ext>
              </a:extLst>
            </p:cNvPr>
            <p:cNvSpPr/>
            <p:nvPr/>
          </p:nvSpPr>
          <p:spPr>
            <a:xfrm>
              <a:off x="5478380" y="2312169"/>
              <a:ext cx="2576414" cy="101802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Obdélník: se zakulacenými rohy 4">
              <a:extLst>
                <a:ext uri="{FF2B5EF4-FFF2-40B4-BE49-F238E27FC236}">
                  <a16:creationId xmlns:a16="http://schemas.microsoft.com/office/drawing/2014/main" id="{0617F329-1D85-4577-A2DC-4CE5E9241480}"/>
                </a:ext>
              </a:extLst>
            </p:cNvPr>
            <p:cNvSpPr txBox="1"/>
            <p:nvPr/>
          </p:nvSpPr>
          <p:spPr>
            <a:xfrm>
              <a:off x="5508197" y="2341986"/>
              <a:ext cx="2516780" cy="9583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100" b="0" i="0" kern="1200" dirty="0" err="1"/>
                <a:t>division</a:t>
              </a:r>
              <a:r>
                <a:rPr lang="cs-CZ" sz="2100" b="0" i="0" kern="1200" dirty="0"/>
                <a:t> BASIDIOMYCOTA</a:t>
              </a:r>
              <a:endParaRPr lang="cs-CZ" sz="21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102109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7B2B83-950F-45C5-8EDD-66ECB9F53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4798176" cy="1400530"/>
          </a:xfrm>
        </p:spPr>
        <p:txBody>
          <a:bodyPr>
            <a:normAutofit/>
          </a:bodyPr>
          <a:lstStyle/>
          <a:p>
            <a:r>
              <a:rPr lang="cs-CZ" b="1" dirty="0" err="1">
                <a:solidFill>
                  <a:srgbClr val="92D050"/>
                </a:solidFill>
              </a:rPr>
              <a:t>Laboratory</a:t>
            </a:r>
            <a:r>
              <a:rPr lang="cs-CZ" b="1" dirty="0">
                <a:solidFill>
                  <a:srgbClr val="92D050"/>
                </a:solidFill>
              </a:rPr>
              <a:t> </a:t>
            </a:r>
            <a:r>
              <a:rPr lang="cs-CZ" b="1" dirty="0" err="1">
                <a:solidFill>
                  <a:srgbClr val="92D050"/>
                </a:solidFill>
              </a:rPr>
              <a:t>diagnostics</a:t>
            </a:r>
            <a:endParaRPr lang="cs-CZ" b="1" dirty="0">
              <a:solidFill>
                <a:srgbClr val="92D05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5429AA-CC0E-479E-A72B-8B79A92CC2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2950" y="0"/>
            <a:ext cx="609905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24">
            <a:extLst>
              <a:ext uri="{FF2B5EF4-FFF2-40B4-BE49-F238E27FC236}">
                <a16:creationId xmlns:a16="http://schemas.microsoft.com/office/drawing/2014/main" id="{C0B41A3B-1F09-4915-A2B4-AE09B719E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7582" y="484632"/>
            <a:ext cx="5130204" cy="5739187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12700">
            <a:solidFill>
              <a:schemeClr val="tx2">
                <a:lumMod val="75000"/>
              </a:schemeClr>
            </a:solidFill>
          </a:ln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ek 8" descr="Obsah obrázku interiér, objekt&#10;&#10;Popis vygenerován s vysokou mírou spolehlivosti">
            <a:extLst>
              <a:ext uri="{FF2B5EF4-FFF2-40B4-BE49-F238E27FC236}">
                <a16:creationId xmlns:a16="http://schemas.microsoft.com/office/drawing/2014/main" id="{5AAA06BC-170A-40E9-B1C8-8626E2BFC8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871" y="1469625"/>
            <a:ext cx="2405898" cy="1654054"/>
          </a:xfrm>
          <a:prstGeom prst="rect">
            <a:avLst/>
          </a:prstGeom>
          <a:effectLst/>
        </p:spPr>
      </p:pic>
      <p:pic>
        <p:nvPicPr>
          <p:cNvPr id="7" name="Obrázek 6" descr="Obsah obrázku osoba, mikroskop, interiér, objekt&#10;&#10;Popis vygenerován s velmi vysokou mírou spolehlivosti">
            <a:extLst>
              <a:ext uri="{FF2B5EF4-FFF2-40B4-BE49-F238E27FC236}">
                <a16:creationId xmlns:a16="http://schemas.microsoft.com/office/drawing/2014/main" id="{88B0C668-5F06-49C6-A99C-4D64CE910C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0"/>
          <a:stretch/>
        </p:blipFill>
        <p:spPr>
          <a:xfrm>
            <a:off x="9318095" y="1469625"/>
            <a:ext cx="1985644" cy="1637731"/>
          </a:xfrm>
          <a:prstGeom prst="rect">
            <a:avLst/>
          </a:prstGeom>
          <a:effectLst/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DA9EBA3-5F2D-4F50-A23B-D56365CBC0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C5D4B66-5C54-4E97-A9E5-18B2049A3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3" y="2052918"/>
            <a:ext cx="4797676" cy="4195481"/>
          </a:xfrm>
        </p:spPr>
        <p:txBody>
          <a:bodyPr>
            <a:normAutofit/>
          </a:bodyPr>
          <a:lstStyle/>
          <a:p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samples</a:t>
            </a:r>
            <a:r>
              <a:rPr lang="cs-CZ" dirty="0"/>
              <a:t> to </a:t>
            </a:r>
            <a:r>
              <a:rPr lang="cs-CZ" dirty="0" err="1"/>
              <a:t>take</a:t>
            </a:r>
            <a:endParaRPr lang="cs-CZ" dirty="0"/>
          </a:p>
          <a:p>
            <a:r>
              <a:rPr lang="cs-CZ" dirty="0" err="1"/>
              <a:t>What</a:t>
            </a:r>
            <a:r>
              <a:rPr lang="cs-CZ" dirty="0"/>
              <a:t> to do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them</a:t>
            </a:r>
            <a:r>
              <a:rPr lang="cs-CZ" dirty="0"/>
              <a:t> to </a:t>
            </a:r>
            <a:r>
              <a:rPr lang="cs-CZ" dirty="0" err="1"/>
              <a:t>get</a:t>
            </a:r>
            <a:r>
              <a:rPr lang="cs-CZ" dirty="0"/>
              <a:t> </a:t>
            </a:r>
            <a:r>
              <a:rPr lang="cs-CZ" dirty="0" err="1"/>
              <a:t>results</a:t>
            </a:r>
            <a:r>
              <a:rPr lang="cs-CZ" dirty="0"/>
              <a:t>….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FB23601-A900-45DF-902D-452544FC94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4257" y="3552378"/>
            <a:ext cx="4163991" cy="811978"/>
          </a:xfrm>
          <a:prstGeom prst="rect">
            <a:avLst/>
          </a:prstGeom>
          <a:effectLst/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534E0EC2-04E3-46E2-90BD-BB5FF16260A4}"/>
              </a:ext>
            </a:extLst>
          </p:cNvPr>
          <p:cNvSpPr/>
          <p:nvPr/>
        </p:nvSpPr>
        <p:spPr>
          <a:xfrm>
            <a:off x="7176655" y="4535055"/>
            <a:ext cx="384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cs-CZ" sz="1200" b="1" dirty="0">
                <a:solidFill>
                  <a:schemeClr val="bg1"/>
                </a:solidFill>
              </a:rPr>
              <a:t>A set </a:t>
            </a:r>
            <a:r>
              <a:rPr lang="cs-CZ" sz="1200" b="1" dirty="0" err="1">
                <a:solidFill>
                  <a:schemeClr val="bg1"/>
                </a:solidFill>
              </a:rPr>
              <a:t>for</a:t>
            </a:r>
            <a:r>
              <a:rPr lang="cs-CZ" sz="1200" b="1" dirty="0">
                <a:solidFill>
                  <a:schemeClr val="bg1"/>
                </a:solidFill>
              </a:rPr>
              <a:t> </a:t>
            </a:r>
            <a:r>
              <a:rPr lang="cs-CZ" sz="1200" b="1" dirty="0" err="1">
                <a:solidFill>
                  <a:schemeClr val="bg1"/>
                </a:solidFill>
              </a:rPr>
              <a:t>sampling</a:t>
            </a:r>
            <a:r>
              <a:rPr lang="cs-CZ" sz="1200" b="1" dirty="0">
                <a:solidFill>
                  <a:schemeClr val="bg1"/>
                </a:solidFill>
              </a:rPr>
              <a:t> and </a:t>
            </a:r>
            <a:r>
              <a:rPr lang="cs-CZ" sz="1200" b="1" dirty="0" err="1">
                <a:solidFill>
                  <a:schemeClr val="bg1"/>
                </a:solidFill>
              </a:rPr>
              <a:t>shipping</a:t>
            </a:r>
            <a:r>
              <a:rPr lang="cs-CZ" sz="1200" b="1" dirty="0">
                <a:solidFill>
                  <a:schemeClr val="bg1"/>
                </a:solidFill>
              </a:rPr>
              <a:t> </a:t>
            </a:r>
            <a:r>
              <a:rPr lang="cs-CZ" sz="1200" b="1" dirty="0" err="1">
                <a:solidFill>
                  <a:schemeClr val="bg1"/>
                </a:solidFill>
              </a:rPr>
              <a:t>the</a:t>
            </a:r>
            <a:r>
              <a:rPr lang="cs-CZ" sz="1200" b="1" dirty="0">
                <a:solidFill>
                  <a:schemeClr val="bg1"/>
                </a:solidFill>
              </a:rPr>
              <a:t> </a:t>
            </a:r>
            <a:r>
              <a:rPr lang="cs-CZ" sz="1200" b="1" dirty="0" err="1">
                <a:solidFill>
                  <a:schemeClr val="bg1"/>
                </a:solidFill>
              </a:rPr>
              <a:t>samples</a:t>
            </a:r>
            <a:r>
              <a:rPr lang="cs-CZ" sz="1200" b="1" dirty="0">
                <a:solidFill>
                  <a:schemeClr val="bg1"/>
                </a:solidFill>
              </a:rPr>
              <a:t> in </a:t>
            </a:r>
            <a:r>
              <a:rPr lang="cs-CZ" sz="1200" b="1" dirty="0" err="1">
                <a:solidFill>
                  <a:schemeClr val="bg1"/>
                </a:solidFill>
              </a:rPr>
              <a:t>Amies</a:t>
            </a:r>
            <a:r>
              <a:rPr lang="cs-CZ" sz="1200" b="1" dirty="0">
                <a:solidFill>
                  <a:schemeClr val="bg1"/>
                </a:solidFill>
              </a:rPr>
              <a:t> medium</a:t>
            </a:r>
          </a:p>
        </p:txBody>
      </p:sp>
    </p:spTree>
    <p:extLst>
      <p:ext uri="{BB962C8B-B14F-4D97-AF65-F5344CB8AC3E}">
        <p14:creationId xmlns:p14="http://schemas.microsoft.com/office/powerpoint/2010/main" val="27073642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B59B8A-070A-42A8-AAF8-63DB26ED1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err="1">
                <a:solidFill>
                  <a:srgbClr val="92D050"/>
                </a:solidFill>
              </a:rPr>
              <a:t>Samples</a:t>
            </a:r>
            <a:r>
              <a:rPr lang="cs-CZ" sz="4000" b="1" dirty="0">
                <a:solidFill>
                  <a:srgbClr val="92D050"/>
                </a:solidFill>
              </a:rPr>
              <a:t>…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F31ED74-0CFC-4064-9520-9E44CB557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004" y="1532681"/>
            <a:ext cx="7325305" cy="4786913"/>
          </a:xfrm>
        </p:spPr>
        <p:txBody>
          <a:bodyPr>
            <a:normAutofit fontScale="92500" lnSpcReduction="10000"/>
          </a:bodyPr>
          <a:lstStyle/>
          <a:p>
            <a:r>
              <a:rPr lang="cs-CZ" sz="3300" dirty="0" err="1"/>
              <a:t>Upper</a:t>
            </a:r>
            <a:r>
              <a:rPr lang="cs-CZ" sz="3300" dirty="0"/>
              <a:t>/</a:t>
            </a:r>
            <a:r>
              <a:rPr lang="cs-CZ" sz="3300" dirty="0" err="1"/>
              <a:t>lower</a:t>
            </a:r>
            <a:r>
              <a:rPr lang="cs-CZ" sz="3300" dirty="0"/>
              <a:t> </a:t>
            </a:r>
            <a:r>
              <a:rPr lang="cs-CZ" sz="3300" dirty="0" err="1"/>
              <a:t>respiratory</a:t>
            </a:r>
            <a:r>
              <a:rPr lang="cs-CZ" sz="3300" dirty="0"/>
              <a:t> </a:t>
            </a:r>
            <a:r>
              <a:rPr lang="cs-CZ" sz="3300" dirty="0" err="1"/>
              <a:t>tract</a:t>
            </a:r>
            <a:r>
              <a:rPr lang="cs-CZ" sz="3300" dirty="0"/>
              <a:t> (</a:t>
            </a:r>
            <a:r>
              <a:rPr lang="cs-CZ" sz="3300" dirty="0" err="1"/>
              <a:t>throat</a:t>
            </a:r>
            <a:r>
              <a:rPr lang="cs-CZ" sz="3300" dirty="0"/>
              <a:t>, nose, sputum, </a:t>
            </a:r>
            <a:r>
              <a:rPr lang="cs-CZ" sz="3300" dirty="0" err="1"/>
              <a:t>bronchoalveolar</a:t>
            </a:r>
            <a:r>
              <a:rPr lang="cs-CZ" sz="3300" dirty="0"/>
              <a:t> </a:t>
            </a:r>
            <a:r>
              <a:rPr lang="cs-CZ" sz="3300" dirty="0" err="1"/>
              <a:t>lavage</a:t>
            </a:r>
            <a:r>
              <a:rPr lang="cs-CZ" sz="3300" dirty="0"/>
              <a:t> BAL)</a:t>
            </a:r>
          </a:p>
          <a:p>
            <a:r>
              <a:rPr lang="cs-CZ" sz="3300" dirty="0" err="1"/>
              <a:t>Gastrointestinal</a:t>
            </a:r>
            <a:r>
              <a:rPr lang="cs-CZ" sz="3300" dirty="0"/>
              <a:t> </a:t>
            </a:r>
            <a:r>
              <a:rPr lang="cs-CZ" sz="3300" dirty="0" err="1"/>
              <a:t>tract</a:t>
            </a:r>
            <a:r>
              <a:rPr lang="cs-CZ" sz="3300" dirty="0"/>
              <a:t> (</a:t>
            </a:r>
            <a:r>
              <a:rPr lang="cs-CZ" sz="3300" dirty="0" err="1"/>
              <a:t>stomach</a:t>
            </a:r>
            <a:r>
              <a:rPr lang="cs-CZ" sz="3300" dirty="0"/>
              <a:t>, </a:t>
            </a:r>
            <a:r>
              <a:rPr lang="cs-CZ" sz="3300" dirty="0" err="1"/>
              <a:t>gall</a:t>
            </a:r>
            <a:r>
              <a:rPr lang="cs-CZ" sz="3300" dirty="0"/>
              <a:t>, </a:t>
            </a:r>
            <a:r>
              <a:rPr lang="cs-CZ" sz="3300" dirty="0" err="1"/>
              <a:t>stool</a:t>
            </a:r>
            <a:r>
              <a:rPr lang="cs-CZ" sz="3300" dirty="0"/>
              <a:t>)</a:t>
            </a:r>
          </a:p>
          <a:p>
            <a:r>
              <a:rPr lang="cs-CZ" sz="3300" dirty="0" err="1"/>
              <a:t>Urogenital</a:t>
            </a:r>
            <a:r>
              <a:rPr lang="cs-CZ" sz="3300" dirty="0"/>
              <a:t> </a:t>
            </a:r>
            <a:r>
              <a:rPr lang="cs-CZ" sz="3300" dirty="0" err="1"/>
              <a:t>tract</a:t>
            </a:r>
            <a:r>
              <a:rPr lang="cs-CZ" sz="3300" dirty="0"/>
              <a:t> (urine, vagina)</a:t>
            </a:r>
          </a:p>
          <a:p>
            <a:r>
              <a:rPr lang="cs-CZ" sz="3300" dirty="0" err="1"/>
              <a:t>Blood</a:t>
            </a:r>
            <a:r>
              <a:rPr lang="cs-CZ" sz="3300" dirty="0"/>
              <a:t> (</a:t>
            </a:r>
            <a:r>
              <a:rPr lang="cs-CZ" sz="3300" dirty="0" err="1"/>
              <a:t>haemoculture</a:t>
            </a:r>
            <a:r>
              <a:rPr lang="cs-CZ" sz="3300" dirty="0"/>
              <a:t>)</a:t>
            </a:r>
          </a:p>
          <a:p>
            <a:r>
              <a:rPr lang="cs-CZ" sz="3300" dirty="0" err="1"/>
              <a:t>Cerebrospinal</a:t>
            </a:r>
            <a:r>
              <a:rPr lang="cs-CZ" sz="3300" dirty="0"/>
              <a:t> fluid </a:t>
            </a:r>
          </a:p>
          <a:p>
            <a:r>
              <a:rPr lang="cs-CZ" sz="3300" dirty="0" err="1"/>
              <a:t>Primarilly</a:t>
            </a:r>
            <a:r>
              <a:rPr lang="cs-CZ" sz="3300" dirty="0"/>
              <a:t> </a:t>
            </a:r>
            <a:r>
              <a:rPr lang="cs-CZ" sz="3300" dirty="0" err="1"/>
              <a:t>sterile</a:t>
            </a:r>
            <a:r>
              <a:rPr lang="cs-CZ" sz="3300" dirty="0"/>
              <a:t> </a:t>
            </a:r>
            <a:r>
              <a:rPr lang="cs-CZ" sz="3300" dirty="0" err="1"/>
              <a:t>materials</a:t>
            </a:r>
            <a:endParaRPr lang="cs-CZ" sz="3300" dirty="0"/>
          </a:p>
          <a:p>
            <a:endParaRPr lang="cs-CZ" sz="3300" dirty="0"/>
          </a:p>
          <a:p>
            <a:pPr>
              <a:buNone/>
            </a:pPr>
            <a:endParaRPr lang="cs-CZ" dirty="0"/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4B5EBC32-AFF6-49EB-916C-8FD9E3664AFF}"/>
              </a:ext>
            </a:extLst>
          </p:cNvPr>
          <p:cNvGrpSpPr/>
          <p:nvPr/>
        </p:nvGrpSpPr>
        <p:grpSpPr>
          <a:xfrm>
            <a:off x="8036071" y="1532681"/>
            <a:ext cx="3102987" cy="4577398"/>
            <a:chOff x="8439549" y="1988710"/>
            <a:chExt cx="2634854" cy="3964906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A971CF76-79F8-4AFE-A219-39C49656F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9516232" y="2523313"/>
              <a:ext cx="2092773" cy="1023568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BD2BA8AB-6BC5-42F4-A265-0F0595DF2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39549" y="4081484"/>
              <a:ext cx="2634853" cy="1872132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6913F479-0484-4220-9B86-F75C54583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39550" y="1988711"/>
              <a:ext cx="1611284" cy="209771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495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0FA3CE-864D-413A-ABF5-DC2A31748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err="1">
                <a:solidFill>
                  <a:srgbClr val="92D050"/>
                </a:solidFill>
              </a:rPr>
              <a:t>Sampling</a:t>
            </a:r>
            <a:r>
              <a:rPr lang="cs-CZ" sz="4000" b="1" dirty="0">
                <a:solidFill>
                  <a:srgbClr val="92D050"/>
                </a:solidFill>
              </a:rPr>
              <a:t>… </a:t>
            </a:r>
            <a:r>
              <a:rPr lang="cs-CZ" sz="4000" b="1" dirty="0" err="1">
                <a:solidFill>
                  <a:srgbClr val="92D050"/>
                </a:solidFill>
              </a:rPr>
              <a:t>dermatophytes</a:t>
            </a:r>
            <a:endParaRPr lang="cs-CZ" sz="4000" b="1" dirty="0">
              <a:solidFill>
                <a:srgbClr val="92D05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AB81A81-8CB4-4941-94AC-B00FA5F52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406" y="1567765"/>
            <a:ext cx="8293249" cy="4837517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cs-CZ" sz="3000" u="sng" dirty="0"/>
              <a:t>Skin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3000" dirty="0" err="1"/>
              <a:t>Wash</a:t>
            </a:r>
            <a:r>
              <a:rPr lang="cs-CZ" sz="3000" dirty="0"/>
              <a:t> </a:t>
            </a:r>
            <a:r>
              <a:rPr lang="cs-CZ" sz="3000" dirty="0" err="1"/>
              <a:t>with</a:t>
            </a:r>
            <a:r>
              <a:rPr lang="cs-CZ" sz="3000" dirty="0"/>
              <a:t>  70% </a:t>
            </a:r>
            <a:r>
              <a:rPr lang="cs-CZ" sz="3000" dirty="0" err="1"/>
              <a:t>ethanol</a:t>
            </a:r>
            <a:endParaRPr lang="cs-CZ" sz="3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3000" dirty="0" err="1"/>
              <a:t>Scrape</a:t>
            </a:r>
            <a:r>
              <a:rPr lang="cs-CZ" sz="3000" dirty="0"/>
              <a:t> skin </a:t>
            </a:r>
            <a:r>
              <a:rPr lang="cs-CZ" sz="3000" dirty="0" err="1"/>
              <a:t>from</a:t>
            </a:r>
            <a:r>
              <a:rPr lang="cs-CZ" sz="3000" dirty="0"/>
              <a:t> </a:t>
            </a:r>
            <a:r>
              <a:rPr lang="cs-CZ" sz="3000" dirty="0" err="1"/>
              <a:t>the</a:t>
            </a:r>
            <a:r>
              <a:rPr lang="cs-CZ" sz="3000" dirty="0"/>
              <a:t> </a:t>
            </a:r>
            <a:r>
              <a:rPr lang="cs-CZ" sz="3000" dirty="0" err="1"/>
              <a:t>edge</a:t>
            </a:r>
            <a:r>
              <a:rPr lang="cs-CZ" sz="3000" dirty="0"/>
              <a:t> </a:t>
            </a:r>
            <a:r>
              <a:rPr lang="cs-CZ" sz="3000" dirty="0" err="1"/>
              <a:t>of</a:t>
            </a:r>
            <a:r>
              <a:rPr lang="cs-CZ" sz="3000" dirty="0"/>
              <a:t> </a:t>
            </a:r>
            <a:r>
              <a:rPr lang="cs-CZ" sz="3000" dirty="0" err="1"/>
              <a:t>the</a:t>
            </a:r>
            <a:r>
              <a:rPr lang="cs-CZ" sz="3000" dirty="0"/>
              <a:t> </a:t>
            </a:r>
            <a:r>
              <a:rPr lang="cs-CZ" sz="3000" dirty="0" err="1"/>
              <a:t>affected</a:t>
            </a:r>
            <a:r>
              <a:rPr lang="cs-CZ" sz="3000" dirty="0"/>
              <a:t> area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3000" dirty="0"/>
              <a:t>in case </a:t>
            </a:r>
            <a:r>
              <a:rPr lang="cs-CZ" sz="3000" dirty="0" err="1"/>
              <a:t>of</a:t>
            </a:r>
            <a:r>
              <a:rPr lang="cs-CZ" sz="3000" dirty="0"/>
              <a:t> </a:t>
            </a:r>
            <a:r>
              <a:rPr lang="cs-CZ" sz="3000" dirty="0" err="1"/>
              <a:t>local</a:t>
            </a:r>
            <a:r>
              <a:rPr lang="cs-CZ" sz="3000" dirty="0"/>
              <a:t> ATB </a:t>
            </a:r>
            <a:r>
              <a:rPr lang="cs-CZ" sz="3000" dirty="0" err="1"/>
              <a:t>therapy</a:t>
            </a:r>
            <a:r>
              <a:rPr lang="cs-CZ" sz="3000" dirty="0"/>
              <a:t> – </a:t>
            </a:r>
            <a:r>
              <a:rPr lang="cs-CZ" sz="3000" dirty="0" err="1"/>
              <a:t>sampling</a:t>
            </a:r>
            <a:r>
              <a:rPr lang="cs-CZ" sz="3000" dirty="0"/>
              <a:t> </a:t>
            </a:r>
            <a:r>
              <a:rPr lang="cs-CZ" sz="3000" dirty="0" err="1"/>
              <a:t>first</a:t>
            </a:r>
            <a:r>
              <a:rPr lang="cs-CZ" sz="3000" dirty="0"/>
              <a:t> </a:t>
            </a:r>
            <a:r>
              <a:rPr lang="cs-CZ" sz="3000" dirty="0" err="1"/>
              <a:t>after</a:t>
            </a:r>
            <a:r>
              <a:rPr lang="cs-CZ" sz="3000" dirty="0"/>
              <a:t> 14 </a:t>
            </a:r>
            <a:r>
              <a:rPr lang="cs-CZ" sz="3000" dirty="0" err="1"/>
              <a:t>days</a:t>
            </a:r>
            <a:endParaRPr lang="cs-CZ" sz="3000" dirty="0"/>
          </a:p>
          <a:p>
            <a:pPr marL="0" indent="0">
              <a:buNone/>
            </a:pPr>
            <a:r>
              <a:rPr lang="cs-CZ" sz="3000" u="sng" dirty="0" err="1"/>
              <a:t>Hair</a:t>
            </a:r>
            <a:r>
              <a:rPr lang="cs-CZ" sz="3000" u="sng" dirty="0"/>
              <a:t>, </a:t>
            </a:r>
            <a:r>
              <a:rPr lang="cs-CZ" sz="3000" u="sng" dirty="0" err="1"/>
              <a:t>nails</a:t>
            </a:r>
            <a:r>
              <a:rPr lang="cs-CZ" sz="3000" u="sng" dirty="0"/>
              <a:t> </a:t>
            </a:r>
            <a:r>
              <a:rPr lang="cs-CZ" sz="3000" dirty="0"/>
              <a:t>– </a:t>
            </a:r>
            <a:r>
              <a:rPr lang="cs-CZ" sz="3000" dirty="0" err="1"/>
              <a:t>extract</a:t>
            </a:r>
            <a:r>
              <a:rPr lang="cs-CZ" sz="3000" dirty="0"/>
              <a:t>, do not </a:t>
            </a:r>
            <a:r>
              <a:rPr lang="cs-CZ" sz="3000" dirty="0" err="1"/>
              <a:t>cut</a:t>
            </a:r>
            <a:r>
              <a:rPr lang="cs-CZ" sz="3000" dirty="0"/>
              <a:t>/</a:t>
            </a:r>
            <a:r>
              <a:rPr lang="cs-CZ" sz="3000" dirty="0" err="1"/>
              <a:t>scrape</a:t>
            </a:r>
            <a:r>
              <a:rPr lang="cs-CZ" sz="3000" dirty="0"/>
              <a:t> </a:t>
            </a:r>
            <a:r>
              <a:rPr lang="cs-CZ" sz="3000" dirty="0" err="1"/>
              <a:t>nails</a:t>
            </a:r>
            <a:endParaRPr lang="cs-CZ" sz="3000" dirty="0"/>
          </a:p>
          <a:p>
            <a:pPr>
              <a:spcBef>
                <a:spcPts val="300"/>
              </a:spcBef>
              <a:buNone/>
            </a:pPr>
            <a:endParaRPr lang="cs-CZ" sz="3000" dirty="0"/>
          </a:p>
          <a:p>
            <a:pPr>
              <a:spcBef>
                <a:spcPts val="300"/>
              </a:spcBef>
              <a:buNone/>
            </a:pPr>
            <a:r>
              <a:rPr lang="cs-CZ" sz="3000" dirty="0" err="1"/>
              <a:t>Ship</a:t>
            </a:r>
            <a:r>
              <a:rPr lang="cs-CZ" sz="3000" dirty="0"/>
              <a:t> in a </a:t>
            </a:r>
            <a:r>
              <a:rPr lang="cs-CZ" sz="3000" dirty="0" err="1"/>
              <a:t>sterile</a:t>
            </a:r>
            <a:r>
              <a:rPr lang="cs-CZ" sz="3000" dirty="0"/>
              <a:t> tube – </a:t>
            </a:r>
            <a:r>
              <a:rPr lang="cs-CZ" sz="3000" dirty="0" err="1"/>
              <a:t>without</a:t>
            </a:r>
            <a:r>
              <a:rPr lang="cs-CZ" sz="3000" dirty="0"/>
              <a:t> </a:t>
            </a:r>
            <a:r>
              <a:rPr lang="cs-CZ" sz="3000" dirty="0" err="1"/>
              <a:t>any</a:t>
            </a:r>
            <a:r>
              <a:rPr lang="cs-CZ" sz="3000" dirty="0"/>
              <a:t> media – </a:t>
            </a:r>
            <a:r>
              <a:rPr lang="cs-CZ" sz="3000" dirty="0" err="1"/>
              <a:t>dermatophytes</a:t>
            </a:r>
            <a:r>
              <a:rPr lang="cs-CZ" sz="3000" dirty="0"/>
              <a:t> are oxygen </a:t>
            </a:r>
            <a:r>
              <a:rPr lang="cs-CZ" sz="3000" dirty="0" err="1"/>
              <a:t>demanding</a:t>
            </a:r>
            <a:r>
              <a:rPr lang="cs-CZ" sz="3000" dirty="0"/>
              <a:t> </a:t>
            </a:r>
            <a:endParaRPr lang="cs-CZ" dirty="0"/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2BE11954-B0D0-4A16-A6FC-91A270A0A522}"/>
              </a:ext>
            </a:extLst>
          </p:cNvPr>
          <p:cNvGrpSpPr/>
          <p:nvPr/>
        </p:nvGrpSpPr>
        <p:grpSpPr>
          <a:xfrm>
            <a:off x="8571345" y="1481800"/>
            <a:ext cx="3214161" cy="4457181"/>
            <a:chOff x="9318531" y="1481801"/>
            <a:chExt cx="2466975" cy="3361726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1EE6FACD-9B0F-47E0-A6DB-2769A0DB5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18531" y="1481801"/>
              <a:ext cx="2466975" cy="184785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4B65031D-21BB-4B1F-85A4-20F144A85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18531" y="3329651"/>
              <a:ext cx="2466975" cy="1513876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38927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081107-DF90-4930-9D83-82350FB93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rgbClr val="92D050"/>
                </a:solidFill>
              </a:rPr>
              <a:t>Investigation</a:t>
            </a:r>
            <a:r>
              <a:rPr lang="cs-CZ" b="1" dirty="0">
                <a:solidFill>
                  <a:srgbClr val="92D050"/>
                </a:solidFill>
              </a:rPr>
              <a:t> </a:t>
            </a:r>
            <a:r>
              <a:rPr lang="cs-CZ" b="1" dirty="0" err="1">
                <a:solidFill>
                  <a:srgbClr val="92D050"/>
                </a:solidFill>
              </a:rPr>
              <a:t>methods</a:t>
            </a:r>
            <a:r>
              <a:rPr lang="cs-CZ" b="1" dirty="0">
                <a:solidFill>
                  <a:srgbClr val="92D050"/>
                </a:solidFill>
              </a:rPr>
              <a:t> in </a:t>
            </a:r>
            <a:r>
              <a:rPr lang="cs-CZ" b="1" dirty="0" err="1">
                <a:solidFill>
                  <a:srgbClr val="92D050"/>
                </a:solidFill>
              </a:rPr>
              <a:t>clinical</a:t>
            </a:r>
            <a:r>
              <a:rPr lang="cs-CZ" b="1" dirty="0">
                <a:solidFill>
                  <a:srgbClr val="92D050"/>
                </a:solidFill>
              </a:rPr>
              <a:t> </a:t>
            </a:r>
            <a:r>
              <a:rPr lang="cs-CZ" b="1" dirty="0" err="1">
                <a:solidFill>
                  <a:srgbClr val="92D050"/>
                </a:solidFill>
              </a:rPr>
              <a:t>mycology</a:t>
            </a:r>
            <a:endParaRPr lang="cs-CZ" b="1" dirty="0">
              <a:solidFill>
                <a:srgbClr val="92D05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06BBC61-3085-4BE9-8423-B3560DCF3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538" y="2069015"/>
            <a:ext cx="6986159" cy="4195481"/>
          </a:xfrm>
        </p:spPr>
        <p:txBody>
          <a:bodyPr/>
          <a:lstStyle/>
          <a:p>
            <a:r>
              <a:rPr lang="cs-CZ" dirty="0" err="1">
                <a:solidFill>
                  <a:srgbClr val="FFFF00"/>
                </a:solidFill>
              </a:rPr>
              <a:t>Microscopy</a:t>
            </a:r>
            <a:r>
              <a:rPr lang="cs-CZ" dirty="0">
                <a:solidFill>
                  <a:srgbClr val="FFFF00"/>
                </a:solidFill>
              </a:rPr>
              <a:t> –gram </a:t>
            </a:r>
            <a:r>
              <a:rPr lang="cs-CZ" dirty="0" err="1">
                <a:solidFill>
                  <a:srgbClr val="FFFF00"/>
                </a:solidFill>
              </a:rPr>
              <a:t>staining</a:t>
            </a:r>
            <a:endParaRPr lang="cs-CZ" dirty="0">
              <a:solidFill>
                <a:srgbClr val="FFFF00"/>
              </a:solidFill>
            </a:endParaRPr>
          </a:p>
          <a:p>
            <a:r>
              <a:rPr lang="cs-CZ" dirty="0" err="1">
                <a:solidFill>
                  <a:srgbClr val="FFFF00"/>
                </a:solidFill>
              </a:rPr>
              <a:t>Cultivation</a:t>
            </a:r>
            <a:r>
              <a:rPr lang="cs-CZ" dirty="0">
                <a:solidFill>
                  <a:srgbClr val="FFFF00"/>
                </a:solidFill>
              </a:rPr>
              <a:t> –</a:t>
            </a:r>
            <a:r>
              <a:rPr lang="cs-CZ" dirty="0" err="1">
                <a:solidFill>
                  <a:srgbClr val="FFFF00"/>
                </a:solidFill>
              </a:rPr>
              <a:t>sabouraud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agars</a:t>
            </a:r>
            <a:endParaRPr lang="cs-CZ" dirty="0">
              <a:solidFill>
                <a:srgbClr val="FFFF00"/>
              </a:solidFill>
            </a:endParaRPr>
          </a:p>
          <a:p>
            <a:r>
              <a:rPr lang="cs-CZ" dirty="0"/>
              <a:t>antigen </a:t>
            </a:r>
            <a:r>
              <a:rPr lang="cs-CZ" dirty="0" err="1"/>
              <a:t>detection</a:t>
            </a:r>
            <a:r>
              <a:rPr lang="cs-CZ" dirty="0"/>
              <a:t> – beta-D-</a:t>
            </a:r>
            <a:r>
              <a:rPr lang="cs-CZ" dirty="0" err="1"/>
              <a:t>glucan,mannan</a:t>
            </a:r>
            <a:r>
              <a:rPr lang="cs-CZ" dirty="0"/>
              <a:t>, </a:t>
            </a:r>
            <a:r>
              <a:rPr lang="cs-CZ" dirty="0" err="1"/>
              <a:t>galactomannan</a:t>
            </a:r>
            <a:r>
              <a:rPr lang="cs-CZ" dirty="0"/>
              <a:t> – ELISA </a:t>
            </a:r>
            <a:r>
              <a:rPr lang="cs-CZ" dirty="0" err="1"/>
              <a:t>tests</a:t>
            </a:r>
            <a:endParaRPr lang="cs-CZ" dirty="0"/>
          </a:p>
          <a:p>
            <a:r>
              <a:rPr lang="cs-CZ" dirty="0" err="1"/>
              <a:t>Molecular</a:t>
            </a:r>
            <a:r>
              <a:rPr lang="cs-CZ" dirty="0"/>
              <a:t> </a:t>
            </a:r>
            <a:r>
              <a:rPr lang="cs-CZ" dirty="0" err="1"/>
              <a:t>methods</a:t>
            </a:r>
            <a:r>
              <a:rPr lang="cs-CZ" dirty="0"/>
              <a:t> – PCR, MALDI-TOF</a:t>
            </a:r>
          </a:p>
        </p:txBody>
      </p:sp>
      <p:pic>
        <p:nvPicPr>
          <p:cNvPr id="4" name="Obrázek 3" descr="Obsah obrázku interiér, stůl, patro, jídlo&#10;&#10;Popis vygenerován s velmi vysokou mírou spolehlivosti">
            <a:extLst>
              <a:ext uri="{FF2B5EF4-FFF2-40B4-BE49-F238E27FC236}">
                <a16:creationId xmlns:a16="http://schemas.microsoft.com/office/drawing/2014/main" id="{507F0836-664F-45C0-A252-F0D42C26D5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6" t="24512" r="4927" b="8956"/>
          <a:stretch/>
        </p:blipFill>
        <p:spPr>
          <a:xfrm>
            <a:off x="9572119" y="4198082"/>
            <a:ext cx="2228004" cy="2312256"/>
          </a:xfrm>
          <a:prstGeom prst="rect">
            <a:avLst/>
          </a:prstGeom>
        </p:spPr>
      </p:pic>
      <p:pic>
        <p:nvPicPr>
          <p:cNvPr id="5" name="Zástupný symbol pro obsah 3" descr="Frame00015.BMP">
            <a:extLst>
              <a:ext uri="{FF2B5EF4-FFF2-40B4-BE49-F238E27FC236}">
                <a16:creationId xmlns:a16="http://schemas.microsoft.com/office/drawing/2014/main" id="{4375F808-CE52-4786-BCDD-58D1187E62E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07837" y="1831668"/>
            <a:ext cx="2892286" cy="2366414"/>
          </a:xfrm>
          <a:prstGeom prst="rect">
            <a:avLst/>
          </a:prstGeom>
        </p:spPr>
      </p:pic>
      <p:pic>
        <p:nvPicPr>
          <p:cNvPr id="6" name="Obrázek 5" descr="Obsah obrázku zeď, elektronika, tiskárna, interiér&#10;&#10;Popis vygenerován s velmi vysokou mírou spolehlivosti">
            <a:extLst>
              <a:ext uri="{FF2B5EF4-FFF2-40B4-BE49-F238E27FC236}">
                <a16:creationId xmlns:a16="http://schemas.microsoft.com/office/drawing/2014/main" id="{0FD778D1-B02F-4048-85AD-3B864DC6EA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7"/>
          <a:stretch/>
        </p:blipFill>
        <p:spPr>
          <a:xfrm>
            <a:off x="6833885" y="4198082"/>
            <a:ext cx="2738234" cy="2312255"/>
          </a:xfrm>
          <a:prstGeom prst="rect">
            <a:avLst/>
          </a:prstGeom>
        </p:spPr>
      </p:pic>
      <p:pic>
        <p:nvPicPr>
          <p:cNvPr id="7" name="Obrázek 6" descr="Obsah obrázku interiér, patro, zeď, stůl&#10;&#10;Popis vygenerován s velmi vysokou mírou spolehlivosti">
            <a:extLst>
              <a:ext uri="{FF2B5EF4-FFF2-40B4-BE49-F238E27FC236}">
                <a16:creationId xmlns:a16="http://schemas.microsoft.com/office/drawing/2014/main" id="{713BD10E-FB51-4EE6-A4C3-3C1234EFF2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6" t="4535" r="-2" b="32503"/>
          <a:stretch/>
        </p:blipFill>
        <p:spPr>
          <a:xfrm>
            <a:off x="4908902" y="4198082"/>
            <a:ext cx="1924983" cy="231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3352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A8005E-E795-4B0C-A601-310E5F157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dirty="0" err="1">
                <a:solidFill>
                  <a:srgbClr val="92D050"/>
                </a:solidFill>
              </a:rPr>
              <a:t>Determination</a:t>
            </a:r>
            <a:r>
              <a:rPr lang="cs-CZ" sz="4000" b="1" dirty="0">
                <a:solidFill>
                  <a:srgbClr val="92D050"/>
                </a:solidFill>
              </a:rPr>
              <a:t> </a:t>
            </a:r>
            <a:r>
              <a:rPr lang="cs-CZ" sz="4000" b="1" dirty="0" err="1">
                <a:solidFill>
                  <a:srgbClr val="92D050"/>
                </a:solidFill>
              </a:rPr>
              <a:t>of</a:t>
            </a:r>
            <a:r>
              <a:rPr lang="cs-CZ" sz="4000" b="1" dirty="0">
                <a:solidFill>
                  <a:srgbClr val="92D050"/>
                </a:solidFill>
              </a:rPr>
              <a:t> sensitivity to </a:t>
            </a:r>
            <a:r>
              <a:rPr lang="cs-CZ" sz="4000" b="1" dirty="0" err="1">
                <a:solidFill>
                  <a:srgbClr val="92D050"/>
                </a:solidFill>
              </a:rPr>
              <a:t>ATMs</a:t>
            </a:r>
            <a:endParaRPr lang="cs-CZ" sz="4000" b="1" dirty="0">
              <a:solidFill>
                <a:srgbClr val="92D050"/>
              </a:solidFill>
            </a:endParaRPr>
          </a:p>
        </p:txBody>
      </p:sp>
      <p:pic>
        <p:nvPicPr>
          <p:cNvPr id="4" name="Zástupný symbol pro obsah 3" descr="Disková citl..jpg">
            <a:extLst>
              <a:ext uri="{FF2B5EF4-FFF2-40B4-BE49-F238E27FC236}">
                <a16:creationId xmlns:a16="http://schemas.microsoft.com/office/drawing/2014/main" id="{FCE9E548-04BF-4C81-AF19-5FE5E44305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755" y="2027407"/>
            <a:ext cx="4838487" cy="3628865"/>
          </a:xfrm>
        </p:spPr>
      </p:pic>
      <p:pic>
        <p:nvPicPr>
          <p:cNvPr id="5" name="Picture 2" descr="E:\Půdy\E-test.jpg">
            <a:extLst>
              <a:ext uri="{FF2B5EF4-FFF2-40B4-BE49-F238E27FC236}">
                <a16:creationId xmlns:a16="http://schemas.microsoft.com/office/drawing/2014/main" id="{344D8FE5-FA4B-4232-8C28-E92028E57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3165" y="2027406"/>
            <a:ext cx="4838486" cy="3628865"/>
          </a:xfrm>
          <a:prstGeom prst="rect">
            <a:avLst/>
          </a:prstGeom>
          <a:noFill/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32D7B11-1797-49BA-8C1E-46A16263743D}"/>
              </a:ext>
            </a:extLst>
          </p:cNvPr>
          <p:cNvSpPr txBox="1"/>
          <p:nvPr/>
        </p:nvSpPr>
        <p:spPr>
          <a:xfrm>
            <a:off x="1474774" y="5695472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err="1">
                <a:solidFill>
                  <a:schemeClr val="tx2"/>
                </a:solidFill>
              </a:rPr>
              <a:t>Disc</a:t>
            </a:r>
            <a:r>
              <a:rPr lang="cs-CZ" sz="3200" dirty="0">
                <a:solidFill>
                  <a:schemeClr val="tx2"/>
                </a:solidFill>
              </a:rPr>
              <a:t> </a:t>
            </a:r>
            <a:r>
              <a:rPr lang="cs-CZ" sz="3200" dirty="0" err="1">
                <a:solidFill>
                  <a:schemeClr val="tx2"/>
                </a:solidFill>
              </a:rPr>
              <a:t>diffusion</a:t>
            </a:r>
            <a:r>
              <a:rPr lang="cs-CZ" sz="3200" dirty="0">
                <a:solidFill>
                  <a:schemeClr val="tx2"/>
                </a:solidFill>
              </a:rPr>
              <a:t> test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DE72F01-D869-4136-8705-C9D99162CF80}"/>
              </a:ext>
            </a:extLst>
          </p:cNvPr>
          <p:cNvSpPr txBox="1"/>
          <p:nvPr/>
        </p:nvSpPr>
        <p:spPr>
          <a:xfrm>
            <a:off x="6918394" y="5695472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tx2"/>
                </a:solidFill>
              </a:rPr>
              <a:t>E-test</a:t>
            </a:r>
            <a:endParaRPr lang="cs-CZ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67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00B668-279A-4ABD-945E-31CF12DAD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4739" y="2747943"/>
            <a:ext cx="5187261" cy="136211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err="1">
                <a:solidFill>
                  <a:srgbClr val="92D050"/>
                </a:solidFill>
              </a:rPr>
              <a:t>Thanks</a:t>
            </a:r>
            <a:r>
              <a:rPr lang="cs-CZ" sz="4000" b="1" dirty="0">
                <a:solidFill>
                  <a:srgbClr val="92D050"/>
                </a:solidFill>
              </a:rPr>
              <a:t> </a:t>
            </a:r>
            <a:r>
              <a:rPr lang="cs-CZ" sz="4000" b="1" dirty="0" err="1">
                <a:solidFill>
                  <a:srgbClr val="92D050"/>
                </a:solidFill>
              </a:rPr>
              <a:t>for</a:t>
            </a:r>
            <a:r>
              <a:rPr lang="cs-CZ" sz="4000" b="1" dirty="0">
                <a:solidFill>
                  <a:srgbClr val="92D050"/>
                </a:solidFill>
              </a:rPr>
              <a:t> </a:t>
            </a:r>
            <a:r>
              <a:rPr lang="cs-CZ" sz="4000" b="1" dirty="0" err="1">
                <a:solidFill>
                  <a:srgbClr val="92D050"/>
                </a:solidFill>
              </a:rPr>
              <a:t>your</a:t>
            </a:r>
            <a:r>
              <a:rPr lang="cs-CZ" sz="4000" b="1" dirty="0">
                <a:solidFill>
                  <a:srgbClr val="92D050"/>
                </a:solidFill>
              </a:rPr>
              <a:t> </a:t>
            </a:r>
            <a:r>
              <a:rPr lang="cs-CZ" sz="4000" b="1" dirty="0" err="1">
                <a:solidFill>
                  <a:srgbClr val="92D050"/>
                </a:solidFill>
              </a:rPr>
              <a:t>attention</a:t>
            </a:r>
            <a:endParaRPr lang="cs-CZ" sz="4000" b="1" dirty="0">
              <a:solidFill>
                <a:srgbClr val="92D05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13445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8B60020-C6A3-4B73-B1E6-3873A85C6703}"/>
              </a:ext>
            </a:extLst>
          </p:cNvPr>
          <p:cNvSpPr txBox="1"/>
          <p:nvPr/>
        </p:nvSpPr>
        <p:spPr>
          <a:xfrm>
            <a:off x="7609668" y="4819973"/>
            <a:ext cx="39675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In case </a:t>
            </a:r>
            <a:r>
              <a:rPr lang="cs-CZ" dirty="0" err="1"/>
              <a:t>of</a:t>
            </a:r>
            <a:r>
              <a:rPr lang="cs-CZ" dirty="0"/>
              <a:t> any </a:t>
            </a:r>
            <a:r>
              <a:rPr lang="cs-CZ" dirty="0" err="1"/>
              <a:t>question</a:t>
            </a:r>
            <a:r>
              <a:rPr lang="cs-CZ" dirty="0"/>
              <a:t> do not </a:t>
            </a:r>
            <a:r>
              <a:rPr lang="cs-CZ" dirty="0" err="1"/>
              <a:t>hasitate</a:t>
            </a:r>
            <a:r>
              <a:rPr lang="cs-CZ" dirty="0"/>
              <a:t> to </a:t>
            </a:r>
            <a:r>
              <a:rPr lang="cs-CZ" dirty="0" err="1"/>
              <a:t>contact</a:t>
            </a:r>
            <a:r>
              <a:rPr lang="cs-CZ" dirty="0"/>
              <a:t> </a:t>
            </a:r>
            <a:r>
              <a:rPr lang="cs-CZ" dirty="0" err="1"/>
              <a:t>me</a:t>
            </a:r>
            <a:r>
              <a:rPr lang="cs-CZ" dirty="0"/>
              <a:t>. My email </a:t>
            </a:r>
            <a:r>
              <a:rPr lang="cs-CZ" dirty="0" err="1"/>
              <a:t>is</a:t>
            </a:r>
            <a:r>
              <a:rPr lang="cs-CZ" dirty="0"/>
              <a:t>: katerina.svobodova3@vfn.cz</a:t>
            </a:r>
          </a:p>
        </p:txBody>
      </p:sp>
    </p:spTree>
    <p:extLst>
      <p:ext uri="{BB962C8B-B14F-4D97-AF65-F5344CB8AC3E}">
        <p14:creationId xmlns:p14="http://schemas.microsoft.com/office/powerpoint/2010/main" val="290433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F6A444-396A-4178-A540-A977163F4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92D050"/>
                </a:solidFill>
              </a:rPr>
              <a:t>FUNGI – </a:t>
            </a:r>
            <a:r>
              <a:rPr lang="cs-CZ" sz="4000" b="1" dirty="0" err="1">
                <a:solidFill>
                  <a:srgbClr val="92D050"/>
                </a:solidFill>
              </a:rPr>
              <a:t>strategy</a:t>
            </a:r>
            <a:r>
              <a:rPr lang="cs-CZ" sz="4000" b="1" dirty="0">
                <a:solidFill>
                  <a:srgbClr val="92D050"/>
                </a:solidFill>
              </a:rPr>
              <a:t> </a:t>
            </a:r>
            <a:r>
              <a:rPr lang="cs-CZ" sz="4000" b="1" dirty="0" err="1">
                <a:solidFill>
                  <a:srgbClr val="92D050"/>
                </a:solidFill>
              </a:rPr>
              <a:t>of</a:t>
            </a:r>
            <a:r>
              <a:rPr lang="cs-CZ" sz="4000" b="1" dirty="0">
                <a:solidFill>
                  <a:srgbClr val="92D050"/>
                </a:solidFill>
              </a:rPr>
              <a:t> </a:t>
            </a:r>
            <a:r>
              <a:rPr lang="cs-CZ" sz="4000" b="1" dirty="0" err="1">
                <a:solidFill>
                  <a:srgbClr val="92D050"/>
                </a:solidFill>
              </a:rPr>
              <a:t>life</a:t>
            </a:r>
            <a:endParaRPr lang="cs-CZ" sz="4000" b="1" dirty="0">
              <a:solidFill>
                <a:srgbClr val="92D05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C47C2B2-03A0-44C9-B4F9-8AA41938B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100" y="1484593"/>
            <a:ext cx="8465899" cy="419548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cs-CZ" sz="2800" dirty="0" err="1">
                <a:solidFill>
                  <a:srgbClr val="FF0000"/>
                </a:solidFill>
              </a:rPr>
              <a:t>Saprophytic</a:t>
            </a:r>
            <a:r>
              <a:rPr lang="cs-CZ" sz="2800" dirty="0">
                <a:solidFill>
                  <a:srgbClr val="FF0000"/>
                </a:solidFill>
              </a:rPr>
              <a:t> </a:t>
            </a:r>
            <a:r>
              <a:rPr lang="cs-CZ" sz="2800" dirty="0" err="1">
                <a:solidFill>
                  <a:srgbClr val="FF0000"/>
                </a:solidFill>
              </a:rPr>
              <a:t>fungi</a:t>
            </a:r>
            <a:r>
              <a:rPr lang="cs-CZ" sz="2800" dirty="0">
                <a:solidFill>
                  <a:srgbClr val="FF0000"/>
                </a:solidFill>
              </a:rPr>
              <a:t> </a:t>
            </a:r>
            <a:r>
              <a:rPr lang="cs-CZ" sz="2800" dirty="0"/>
              <a:t> </a:t>
            </a:r>
            <a:r>
              <a:rPr lang="cs-CZ" sz="2800" dirty="0" err="1"/>
              <a:t>living</a:t>
            </a:r>
            <a:r>
              <a:rPr lang="cs-CZ" sz="2800" dirty="0"/>
              <a:t> on </a:t>
            </a:r>
            <a:r>
              <a:rPr lang="cs-CZ" sz="2800" dirty="0" err="1"/>
              <a:t>dead</a:t>
            </a:r>
            <a:r>
              <a:rPr lang="cs-CZ" sz="2800" dirty="0"/>
              <a:t> </a:t>
            </a:r>
            <a:r>
              <a:rPr lang="cs-CZ" sz="2800" dirty="0" err="1"/>
              <a:t>organic</a:t>
            </a:r>
            <a:r>
              <a:rPr lang="cs-CZ" sz="2800" dirty="0"/>
              <a:t> </a:t>
            </a:r>
            <a:r>
              <a:rPr lang="cs-CZ" sz="2800" dirty="0" err="1"/>
              <a:t>matter</a:t>
            </a:r>
            <a:endParaRPr lang="cs-CZ" sz="2800" dirty="0"/>
          </a:p>
          <a:p>
            <a:pPr marL="914400" lvl="2" indent="0">
              <a:buNone/>
            </a:pPr>
            <a:r>
              <a:rPr lang="cs-CZ" sz="2800" dirty="0">
                <a:solidFill>
                  <a:schemeClr val="accent3"/>
                </a:solidFill>
              </a:rPr>
              <a:t>Most </a:t>
            </a:r>
            <a:r>
              <a:rPr lang="cs-CZ" sz="2800" dirty="0" err="1">
                <a:solidFill>
                  <a:schemeClr val="accent3"/>
                </a:solidFill>
              </a:rPr>
              <a:t>fungal</a:t>
            </a:r>
            <a:r>
              <a:rPr lang="cs-CZ" sz="2800" dirty="0">
                <a:solidFill>
                  <a:schemeClr val="accent3"/>
                </a:solidFill>
              </a:rPr>
              <a:t> </a:t>
            </a:r>
            <a:r>
              <a:rPr lang="cs-CZ" sz="2800" dirty="0" err="1">
                <a:solidFill>
                  <a:schemeClr val="accent3"/>
                </a:solidFill>
              </a:rPr>
              <a:t>infections</a:t>
            </a:r>
            <a:r>
              <a:rPr lang="cs-CZ" sz="2800" dirty="0">
                <a:solidFill>
                  <a:schemeClr val="accent3"/>
                </a:solidFill>
              </a:rPr>
              <a:t> are </a:t>
            </a:r>
            <a:r>
              <a:rPr lang="cs-CZ" sz="2800" dirty="0" err="1">
                <a:solidFill>
                  <a:schemeClr val="accent3"/>
                </a:solidFill>
              </a:rPr>
              <a:t>caused</a:t>
            </a:r>
            <a:r>
              <a:rPr lang="cs-CZ" sz="2800" dirty="0">
                <a:solidFill>
                  <a:schemeClr val="accent3"/>
                </a:solidFill>
              </a:rPr>
              <a:t> by </a:t>
            </a:r>
            <a:r>
              <a:rPr lang="cs-CZ" sz="2800" dirty="0" err="1">
                <a:solidFill>
                  <a:schemeClr val="accent3"/>
                </a:solidFill>
              </a:rPr>
              <a:t>saprophytic</a:t>
            </a:r>
            <a:r>
              <a:rPr lang="cs-CZ" sz="2800" dirty="0">
                <a:solidFill>
                  <a:schemeClr val="accent3"/>
                </a:solidFill>
              </a:rPr>
              <a:t> species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2800" dirty="0" err="1">
                <a:solidFill>
                  <a:srgbClr val="FF0000"/>
                </a:solidFill>
              </a:rPr>
              <a:t>Parazitic</a:t>
            </a:r>
            <a:r>
              <a:rPr lang="cs-CZ" sz="2800" dirty="0">
                <a:solidFill>
                  <a:srgbClr val="FF0000"/>
                </a:solidFill>
              </a:rPr>
              <a:t> </a:t>
            </a:r>
            <a:r>
              <a:rPr lang="cs-CZ" sz="2800" dirty="0" err="1">
                <a:solidFill>
                  <a:srgbClr val="FF0000"/>
                </a:solidFill>
              </a:rPr>
              <a:t>fungi</a:t>
            </a:r>
            <a:r>
              <a:rPr lang="cs-CZ" sz="2800" dirty="0">
                <a:solidFill>
                  <a:srgbClr val="FF0000"/>
                </a:solidFill>
              </a:rPr>
              <a:t>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living</a:t>
            </a:r>
            <a:r>
              <a:rPr lang="cs-CZ" sz="2800" dirty="0"/>
              <a:t> </a:t>
            </a:r>
            <a:r>
              <a:rPr lang="cs-CZ" sz="2800" dirty="0" err="1"/>
              <a:t>plants</a:t>
            </a:r>
            <a:r>
              <a:rPr lang="cs-CZ" sz="2800" dirty="0"/>
              <a:t> and </a:t>
            </a:r>
            <a:r>
              <a:rPr lang="cs-CZ" sz="2800" dirty="0" err="1"/>
              <a:t>animals</a:t>
            </a:r>
            <a:endParaRPr lang="cs-CZ" sz="2800" dirty="0"/>
          </a:p>
          <a:p>
            <a:pPr>
              <a:buFont typeface="Wingdings" panose="05000000000000000000" pitchFamily="2" charset="2"/>
              <a:buChar char="ü"/>
            </a:pPr>
            <a:r>
              <a:rPr lang="cs-CZ" sz="2800" dirty="0" err="1">
                <a:solidFill>
                  <a:srgbClr val="FF0000"/>
                </a:solidFill>
              </a:rPr>
              <a:t>Symbiotic</a:t>
            </a:r>
            <a:r>
              <a:rPr lang="cs-CZ" sz="2800" dirty="0">
                <a:solidFill>
                  <a:srgbClr val="FF0000"/>
                </a:solidFill>
              </a:rPr>
              <a:t> </a:t>
            </a:r>
            <a:r>
              <a:rPr lang="cs-CZ" sz="2800" dirty="0" err="1">
                <a:solidFill>
                  <a:srgbClr val="FF0000"/>
                </a:solidFill>
              </a:rPr>
              <a:t>fungi</a:t>
            </a:r>
            <a:r>
              <a:rPr lang="cs-CZ" sz="2800" dirty="0"/>
              <a:t> </a:t>
            </a:r>
            <a:r>
              <a:rPr lang="cs-CZ" sz="2800" dirty="0" err="1"/>
              <a:t>living</a:t>
            </a:r>
            <a:r>
              <a:rPr lang="cs-CZ" sz="2800" dirty="0"/>
              <a:t> in </a:t>
            </a:r>
            <a:r>
              <a:rPr lang="cs-CZ" sz="2800" dirty="0" err="1"/>
              <a:t>symbiosis</a:t>
            </a:r>
            <a:r>
              <a:rPr lang="cs-CZ" sz="2800" dirty="0"/>
              <a:t> </a:t>
            </a:r>
            <a:r>
              <a:rPr lang="cs-CZ" sz="2800" dirty="0" err="1"/>
              <a:t>with</a:t>
            </a:r>
            <a:r>
              <a:rPr lang="cs-CZ" sz="2800" dirty="0"/>
              <a:t> </a:t>
            </a:r>
            <a:r>
              <a:rPr lang="cs-CZ" sz="2800" dirty="0" err="1"/>
              <a:t>fototrophic</a:t>
            </a:r>
            <a:r>
              <a:rPr lang="cs-CZ" sz="2800" dirty="0"/>
              <a:t> </a:t>
            </a:r>
            <a:r>
              <a:rPr lang="cs-CZ" sz="2800" dirty="0" err="1"/>
              <a:t>organisms</a:t>
            </a:r>
            <a:r>
              <a:rPr lang="cs-CZ" sz="2800" dirty="0"/>
              <a:t> (eg. </a:t>
            </a:r>
            <a:r>
              <a:rPr lang="cs-CZ" sz="2800" dirty="0" err="1"/>
              <a:t>lichens</a:t>
            </a:r>
            <a:r>
              <a:rPr lang="cs-CZ" sz="2800" dirty="0"/>
              <a:t>, mykorhiza)</a:t>
            </a:r>
          </a:p>
          <a:p>
            <a:endParaRPr lang="cs-CZ" sz="2800" dirty="0"/>
          </a:p>
        </p:txBody>
      </p:sp>
      <p:pic>
        <p:nvPicPr>
          <p:cNvPr id="9" name="Obrázek 8" descr="Obsah obrázku rostlina&#10;&#10;Popis vygenerován s velmi vysokou mírou spolehlivosti">
            <a:extLst>
              <a:ext uri="{FF2B5EF4-FFF2-40B4-BE49-F238E27FC236}">
                <a16:creationId xmlns:a16="http://schemas.microsoft.com/office/drawing/2014/main" id="{18B24A75-EF9D-4C01-AB04-8D40186A1E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074" y="3582333"/>
            <a:ext cx="2317138" cy="309078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72ED8246-90A3-488D-AC9B-0665497B7D87}"/>
              </a:ext>
            </a:extLst>
          </p:cNvPr>
          <p:cNvSpPr txBox="1"/>
          <p:nvPr/>
        </p:nvSpPr>
        <p:spPr>
          <a:xfrm>
            <a:off x="9544235" y="6611779"/>
            <a:ext cx="24749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i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Claviceps</a:t>
            </a:r>
            <a:r>
              <a:rPr lang="cs-CZ" sz="1000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cs-CZ" sz="1000" i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purpurea</a:t>
            </a:r>
            <a:endParaRPr lang="cs-CZ" sz="1000" i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49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26B6CA-5492-4E06-9957-0F1AC9428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err="1">
                <a:solidFill>
                  <a:srgbClr val="92D050"/>
                </a:solidFill>
              </a:rPr>
              <a:t>Health</a:t>
            </a:r>
            <a:r>
              <a:rPr lang="cs-CZ" sz="4000" b="1" dirty="0">
                <a:solidFill>
                  <a:srgbClr val="92D050"/>
                </a:solidFill>
              </a:rPr>
              <a:t> </a:t>
            </a:r>
            <a:r>
              <a:rPr lang="cs-CZ" sz="4000" b="1" dirty="0" err="1">
                <a:solidFill>
                  <a:srgbClr val="92D050"/>
                </a:solidFill>
              </a:rPr>
              <a:t>problems</a:t>
            </a:r>
            <a:r>
              <a:rPr lang="cs-CZ" sz="4000" b="1" dirty="0">
                <a:solidFill>
                  <a:srgbClr val="92D050"/>
                </a:solidFill>
              </a:rPr>
              <a:t> </a:t>
            </a:r>
            <a:r>
              <a:rPr lang="cs-CZ" sz="4000" b="1" dirty="0" err="1">
                <a:solidFill>
                  <a:srgbClr val="92D050"/>
                </a:solidFill>
              </a:rPr>
              <a:t>caused</a:t>
            </a:r>
            <a:r>
              <a:rPr lang="cs-CZ" sz="4000" b="1" dirty="0">
                <a:solidFill>
                  <a:srgbClr val="92D050"/>
                </a:solidFill>
              </a:rPr>
              <a:t> by </a:t>
            </a:r>
            <a:r>
              <a:rPr lang="cs-CZ" sz="4000" b="1" dirty="0" err="1">
                <a:solidFill>
                  <a:srgbClr val="92D050"/>
                </a:solidFill>
              </a:rPr>
              <a:t>fungi</a:t>
            </a:r>
            <a:endParaRPr lang="cs-CZ" sz="4000" b="1" dirty="0">
              <a:solidFill>
                <a:srgbClr val="92D05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5EF2414-6561-482A-B7B0-E7F6DAD7E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4402" y="1830140"/>
            <a:ext cx="9628632" cy="452692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cs-CZ" sz="2800" dirty="0" err="1"/>
              <a:t>Fungal</a:t>
            </a:r>
            <a:r>
              <a:rPr lang="cs-CZ" sz="2800" dirty="0"/>
              <a:t> </a:t>
            </a:r>
            <a:r>
              <a:rPr lang="cs-CZ" sz="2800" dirty="0" err="1"/>
              <a:t>infections</a:t>
            </a:r>
            <a:endParaRPr lang="cs-CZ" sz="2800" dirty="0"/>
          </a:p>
          <a:p>
            <a:pPr>
              <a:buFont typeface="Wingdings" panose="05000000000000000000" pitchFamily="2" charset="2"/>
              <a:buChar char="ü"/>
            </a:pPr>
            <a:r>
              <a:rPr lang="cs-CZ" sz="2800" dirty="0" err="1"/>
              <a:t>Intoxication</a:t>
            </a:r>
            <a:r>
              <a:rPr lang="cs-CZ" sz="2800" dirty="0"/>
              <a:t> </a:t>
            </a:r>
          </a:p>
          <a:p>
            <a:pPr marL="914400" lvl="2" indent="0">
              <a:buNone/>
            </a:pPr>
            <a:r>
              <a:rPr lang="cs-CZ" sz="2000" dirty="0"/>
              <a:t>by </a:t>
            </a:r>
            <a:r>
              <a:rPr lang="cs-CZ" sz="2000" dirty="0" err="1"/>
              <a:t>toxins</a:t>
            </a:r>
            <a:r>
              <a:rPr lang="cs-CZ" sz="2000" dirty="0"/>
              <a:t> </a:t>
            </a:r>
            <a:r>
              <a:rPr lang="cs-CZ" sz="2000" dirty="0" err="1"/>
              <a:t>eaten</a:t>
            </a:r>
            <a:r>
              <a:rPr lang="cs-CZ" sz="2000" dirty="0"/>
              <a:t> </a:t>
            </a:r>
            <a:r>
              <a:rPr lang="cs-CZ" sz="2000" dirty="0" err="1"/>
              <a:t>with</a:t>
            </a:r>
            <a:r>
              <a:rPr lang="cs-CZ" sz="2000" dirty="0"/>
              <a:t> </a:t>
            </a:r>
            <a:r>
              <a:rPr lang="cs-CZ" sz="2000" dirty="0" err="1"/>
              <a:t>mushrooms</a:t>
            </a:r>
            <a:endParaRPr lang="cs-CZ" sz="2000" dirty="0"/>
          </a:p>
          <a:p>
            <a:pPr marL="914400" lvl="2" indent="0">
              <a:buNone/>
            </a:pPr>
            <a:r>
              <a:rPr lang="cs-CZ" sz="2000" dirty="0"/>
              <a:t>by </a:t>
            </a:r>
            <a:r>
              <a:rPr lang="cs-CZ" sz="2000" dirty="0" err="1"/>
              <a:t>toxins</a:t>
            </a:r>
            <a:r>
              <a:rPr lang="cs-CZ" sz="2000" dirty="0"/>
              <a:t> </a:t>
            </a:r>
            <a:r>
              <a:rPr lang="cs-CZ" sz="2000" dirty="0" err="1"/>
              <a:t>released</a:t>
            </a:r>
            <a:r>
              <a:rPr lang="cs-CZ" sz="2000" dirty="0"/>
              <a:t> by </a:t>
            </a:r>
            <a:r>
              <a:rPr lang="cs-CZ" sz="2000" dirty="0" err="1"/>
              <a:t>fungi</a:t>
            </a:r>
            <a:r>
              <a:rPr lang="cs-CZ" sz="2000" dirty="0"/>
              <a:t> </a:t>
            </a:r>
            <a:r>
              <a:rPr lang="cs-CZ" sz="2000" dirty="0" err="1"/>
              <a:t>into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environment</a:t>
            </a:r>
            <a:r>
              <a:rPr lang="cs-CZ" sz="2000" dirty="0"/>
              <a:t> (</a:t>
            </a:r>
            <a:r>
              <a:rPr lang="cs-CZ" sz="2000" dirty="0" err="1"/>
              <a:t>eg.aflatoxins</a:t>
            </a:r>
            <a:r>
              <a:rPr lang="cs-CZ" sz="2000" dirty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2800" dirty="0" err="1"/>
              <a:t>Allergic</a:t>
            </a:r>
            <a:r>
              <a:rPr lang="cs-CZ" sz="2800" dirty="0"/>
              <a:t> </a:t>
            </a:r>
            <a:r>
              <a:rPr lang="cs-CZ" sz="2800" dirty="0" err="1"/>
              <a:t>reactions</a:t>
            </a:r>
            <a:r>
              <a:rPr lang="cs-CZ" sz="2800" dirty="0"/>
              <a:t> to </a:t>
            </a:r>
            <a:r>
              <a:rPr lang="cs-CZ" sz="2800" dirty="0" err="1"/>
              <a:t>fungal</a:t>
            </a:r>
            <a:r>
              <a:rPr lang="cs-CZ" sz="2800" dirty="0"/>
              <a:t> </a:t>
            </a:r>
            <a:r>
              <a:rPr lang="cs-CZ" sz="2800" dirty="0" err="1"/>
              <a:t>metabolites</a:t>
            </a:r>
            <a:r>
              <a:rPr lang="cs-CZ" sz="2800" dirty="0"/>
              <a:t>/</a:t>
            </a:r>
            <a:r>
              <a:rPr lang="cs-CZ" sz="2800" dirty="0" err="1"/>
              <a:t>fungal</a:t>
            </a:r>
            <a:r>
              <a:rPr lang="cs-CZ" sz="2800" dirty="0"/>
              <a:t> </a:t>
            </a:r>
            <a:r>
              <a:rPr lang="cs-CZ" sz="2800" dirty="0" err="1"/>
              <a:t>elements</a:t>
            </a:r>
            <a:endParaRPr lang="cs-CZ" sz="2800" dirty="0"/>
          </a:p>
          <a:p>
            <a:pPr>
              <a:buFont typeface="Wingdings" panose="05000000000000000000" pitchFamily="2" charset="2"/>
              <a:buChar char="ü"/>
            </a:pPr>
            <a:r>
              <a:rPr lang="cs-CZ" sz="2800" dirty="0" err="1"/>
              <a:t>Mycetisms</a:t>
            </a:r>
            <a:r>
              <a:rPr lang="cs-CZ" sz="2800" dirty="0"/>
              <a:t> = </a:t>
            </a:r>
            <a:r>
              <a:rPr lang="cs-CZ" sz="2800" dirty="0" err="1"/>
              <a:t>fungal</a:t>
            </a:r>
            <a:r>
              <a:rPr lang="cs-CZ" sz="2800" dirty="0"/>
              <a:t> </a:t>
            </a:r>
            <a:r>
              <a:rPr lang="cs-CZ" sz="2800" dirty="0" err="1"/>
              <a:t>elements</a:t>
            </a:r>
            <a:r>
              <a:rPr lang="cs-CZ" sz="2800" dirty="0"/>
              <a:t> </a:t>
            </a:r>
            <a:r>
              <a:rPr lang="cs-CZ" sz="2800" dirty="0" err="1"/>
              <a:t>mechanically</a:t>
            </a:r>
            <a:r>
              <a:rPr lang="cs-CZ" sz="2800" dirty="0"/>
              <a:t> </a:t>
            </a:r>
            <a:r>
              <a:rPr lang="cs-CZ" sz="2800" dirty="0" err="1"/>
              <a:t>irritates</a:t>
            </a:r>
            <a:r>
              <a:rPr lang="cs-CZ" sz="2800" dirty="0"/>
              <a:t> </a:t>
            </a:r>
            <a:r>
              <a:rPr lang="cs-CZ" sz="2800" dirty="0" err="1"/>
              <a:t>human</a:t>
            </a:r>
            <a:r>
              <a:rPr lang="cs-CZ" sz="2800" dirty="0"/>
              <a:t> </a:t>
            </a:r>
            <a:r>
              <a:rPr lang="cs-CZ" sz="2800" dirty="0" err="1"/>
              <a:t>tissues</a:t>
            </a:r>
            <a:r>
              <a:rPr lang="cs-CZ" sz="2800" dirty="0"/>
              <a:t>, </a:t>
            </a:r>
            <a:r>
              <a:rPr lang="cs-CZ" sz="2800" dirty="0" err="1"/>
              <a:t>fungi</a:t>
            </a:r>
            <a:r>
              <a:rPr lang="cs-CZ" sz="2800" dirty="0"/>
              <a:t> do not </a:t>
            </a:r>
            <a:r>
              <a:rPr lang="cs-CZ" sz="2800" dirty="0" err="1"/>
              <a:t>grow</a:t>
            </a:r>
            <a:r>
              <a:rPr lang="cs-CZ" sz="2800" dirty="0"/>
              <a:t> in </a:t>
            </a:r>
            <a:r>
              <a:rPr lang="cs-CZ" sz="2800" dirty="0" err="1"/>
              <a:t>the</a:t>
            </a:r>
            <a:r>
              <a:rPr lang="cs-CZ" sz="2800" dirty="0"/>
              <a:t> </a:t>
            </a:r>
            <a:r>
              <a:rPr lang="cs-CZ" sz="2800" dirty="0" err="1"/>
              <a:t>human</a:t>
            </a:r>
            <a:r>
              <a:rPr lang="cs-CZ" sz="2800" dirty="0"/>
              <a:t> body</a:t>
            </a:r>
          </a:p>
        </p:txBody>
      </p:sp>
    </p:spTree>
    <p:extLst>
      <p:ext uri="{BB962C8B-B14F-4D97-AF65-F5344CB8AC3E}">
        <p14:creationId xmlns:p14="http://schemas.microsoft.com/office/powerpoint/2010/main" val="59885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568E89-C4A9-4D45-A8A5-0386F0020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dirty="0" err="1">
                <a:solidFill>
                  <a:srgbClr val="92D050"/>
                </a:solidFill>
              </a:rPr>
              <a:t>Take</a:t>
            </a:r>
            <a:r>
              <a:rPr lang="cs-CZ" sz="4000" b="1" dirty="0">
                <a:solidFill>
                  <a:srgbClr val="92D050"/>
                </a:solidFill>
              </a:rPr>
              <a:t> </a:t>
            </a:r>
            <a:r>
              <a:rPr lang="cs-CZ" sz="4000" b="1" dirty="0" err="1">
                <a:solidFill>
                  <a:srgbClr val="92D050"/>
                </a:solidFill>
              </a:rPr>
              <a:t>home</a:t>
            </a:r>
            <a:r>
              <a:rPr lang="cs-CZ" sz="4000" b="1" dirty="0">
                <a:solidFill>
                  <a:srgbClr val="92D050"/>
                </a:solidFill>
              </a:rPr>
              <a:t> </a:t>
            </a:r>
            <a:r>
              <a:rPr lang="cs-CZ" sz="4000" b="1" dirty="0" err="1">
                <a:solidFill>
                  <a:srgbClr val="92D050"/>
                </a:solidFill>
              </a:rPr>
              <a:t>message</a:t>
            </a:r>
            <a:endParaRPr lang="cs-CZ" sz="4000" b="1" dirty="0">
              <a:solidFill>
                <a:srgbClr val="92D05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9E483B7-B748-4A05-9101-F0F777B1A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7314" y="1574690"/>
            <a:ext cx="9628632" cy="398621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cs-CZ" sz="4000" b="1" dirty="0">
              <a:solidFill>
                <a:schemeClr val="tx2"/>
              </a:solidFill>
            </a:endParaRPr>
          </a:p>
          <a:p>
            <a:pPr algn="ctr">
              <a:buNone/>
            </a:pPr>
            <a:r>
              <a:rPr lang="cs-CZ" sz="4000" b="1" dirty="0" err="1"/>
              <a:t>Fungi</a:t>
            </a:r>
            <a:r>
              <a:rPr lang="cs-CZ" sz="4000" b="1" dirty="0"/>
              <a:t> = </a:t>
            </a:r>
            <a:r>
              <a:rPr lang="cs-CZ" sz="4000" b="1" dirty="0" err="1"/>
              <a:t>oportunistic</a:t>
            </a:r>
            <a:r>
              <a:rPr lang="cs-CZ" sz="4000" b="1" dirty="0"/>
              <a:t> </a:t>
            </a:r>
            <a:r>
              <a:rPr lang="cs-CZ" sz="4000" b="1" dirty="0" err="1"/>
              <a:t>pathogens</a:t>
            </a:r>
            <a:r>
              <a:rPr lang="cs-CZ" sz="4000" b="1" dirty="0"/>
              <a:t> </a:t>
            </a:r>
          </a:p>
          <a:p>
            <a:pPr algn="ctr">
              <a:buNone/>
            </a:pPr>
            <a:r>
              <a:rPr lang="cs-CZ" sz="4000" b="1" dirty="0" err="1">
                <a:solidFill>
                  <a:schemeClr val="tx2"/>
                </a:solidFill>
              </a:rPr>
              <a:t>Mycotic</a:t>
            </a:r>
            <a:r>
              <a:rPr lang="cs-CZ" sz="4000" b="1" dirty="0">
                <a:solidFill>
                  <a:schemeClr val="tx2"/>
                </a:solidFill>
              </a:rPr>
              <a:t> </a:t>
            </a:r>
            <a:r>
              <a:rPr lang="cs-CZ" sz="4000" b="1" dirty="0" err="1">
                <a:solidFill>
                  <a:schemeClr val="tx2"/>
                </a:solidFill>
              </a:rPr>
              <a:t>infections</a:t>
            </a:r>
            <a:r>
              <a:rPr lang="cs-CZ" sz="4000" b="1" dirty="0">
                <a:solidFill>
                  <a:schemeClr val="tx2"/>
                </a:solidFill>
              </a:rPr>
              <a:t> are </a:t>
            </a:r>
            <a:r>
              <a:rPr lang="cs-CZ" sz="4000" b="1" dirty="0" err="1">
                <a:solidFill>
                  <a:schemeClr val="tx2"/>
                </a:solidFill>
              </a:rPr>
              <a:t>common</a:t>
            </a:r>
            <a:r>
              <a:rPr lang="cs-CZ" sz="4000" b="1" dirty="0">
                <a:solidFill>
                  <a:schemeClr val="tx2"/>
                </a:solidFill>
              </a:rPr>
              <a:t> in </a:t>
            </a:r>
            <a:r>
              <a:rPr lang="cs-CZ" sz="4000" b="1" dirty="0" err="1">
                <a:solidFill>
                  <a:schemeClr val="tx2"/>
                </a:solidFill>
              </a:rPr>
              <a:t>immunodeficient</a:t>
            </a:r>
            <a:r>
              <a:rPr lang="cs-CZ" sz="4000" b="1" dirty="0">
                <a:solidFill>
                  <a:schemeClr val="tx2"/>
                </a:solidFill>
              </a:rPr>
              <a:t> </a:t>
            </a:r>
            <a:r>
              <a:rPr lang="cs-CZ" sz="4000" b="1" dirty="0" err="1">
                <a:solidFill>
                  <a:schemeClr val="tx2"/>
                </a:solidFill>
              </a:rPr>
              <a:t>people</a:t>
            </a:r>
            <a:r>
              <a:rPr lang="cs-CZ" sz="4000" b="1" dirty="0">
                <a:solidFill>
                  <a:schemeClr val="tx2"/>
                </a:solidFill>
              </a:rPr>
              <a:t>!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136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1162E7-7B60-4400-9FB6-DED71F02E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1724" y="466343"/>
            <a:ext cx="8537067" cy="136211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92D050"/>
                </a:solidFill>
              </a:rPr>
              <a:t>Risk </a:t>
            </a:r>
            <a:r>
              <a:rPr lang="cs-CZ" sz="4000" b="1" dirty="0" err="1">
                <a:solidFill>
                  <a:srgbClr val="92D050"/>
                </a:solidFill>
              </a:rPr>
              <a:t>factors</a:t>
            </a:r>
            <a:endParaRPr lang="cs-CZ" sz="4000" dirty="0">
              <a:solidFill>
                <a:srgbClr val="92D05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B419434-9BAA-4DFF-8FBC-7212BD7E1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160" y="2000251"/>
            <a:ext cx="9628632" cy="4667250"/>
          </a:xfrm>
        </p:spPr>
        <p:txBody>
          <a:bodyPr>
            <a:normAutofit lnSpcReduction="10000"/>
          </a:bodyPr>
          <a:lstStyle/>
          <a:p>
            <a:r>
              <a:rPr lang="cs-CZ" sz="2800" dirty="0" err="1">
                <a:solidFill>
                  <a:schemeClr val="tx2"/>
                </a:solidFill>
              </a:rPr>
              <a:t>age</a:t>
            </a:r>
            <a:r>
              <a:rPr lang="cs-CZ" sz="2800" dirty="0">
                <a:solidFill>
                  <a:schemeClr val="tx2"/>
                </a:solidFill>
              </a:rPr>
              <a:t> – </a:t>
            </a:r>
            <a:r>
              <a:rPr lang="cs-CZ" sz="2800" dirty="0" err="1">
                <a:solidFill>
                  <a:schemeClr val="tx2"/>
                </a:solidFill>
              </a:rPr>
              <a:t>low</a:t>
            </a:r>
            <a:r>
              <a:rPr lang="cs-CZ" sz="2800" dirty="0">
                <a:solidFill>
                  <a:schemeClr val="tx2"/>
                </a:solidFill>
              </a:rPr>
              <a:t> </a:t>
            </a:r>
            <a:r>
              <a:rPr lang="cs-CZ" sz="2800" dirty="0" err="1">
                <a:solidFill>
                  <a:schemeClr val="tx2"/>
                </a:solidFill>
              </a:rPr>
              <a:t>gestation</a:t>
            </a:r>
            <a:r>
              <a:rPr lang="cs-CZ" sz="2800" dirty="0">
                <a:solidFill>
                  <a:schemeClr val="tx2"/>
                </a:solidFill>
              </a:rPr>
              <a:t> </a:t>
            </a:r>
            <a:r>
              <a:rPr lang="cs-CZ" sz="2800" dirty="0" err="1">
                <a:solidFill>
                  <a:schemeClr val="tx2"/>
                </a:solidFill>
              </a:rPr>
              <a:t>age</a:t>
            </a:r>
            <a:r>
              <a:rPr lang="cs-CZ" sz="2800" dirty="0">
                <a:solidFill>
                  <a:schemeClr val="tx2"/>
                </a:solidFill>
              </a:rPr>
              <a:t> – </a:t>
            </a:r>
            <a:r>
              <a:rPr lang="cs-CZ" sz="2800" dirty="0" err="1">
                <a:solidFill>
                  <a:schemeClr val="tx2"/>
                </a:solidFill>
              </a:rPr>
              <a:t>age</a:t>
            </a:r>
            <a:r>
              <a:rPr lang="cs-CZ" sz="2800" dirty="0">
                <a:solidFill>
                  <a:schemeClr val="tx2"/>
                </a:solidFill>
              </a:rPr>
              <a:t> </a:t>
            </a:r>
            <a:r>
              <a:rPr lang="cs-CZ" sz="2800" dirty="0" err="1">
                <a:solidFill>
                  <a:schemeClr val="tx2"/>
                </a:solidFill>
              </a:rPr>
              <a:t>extremes</a:t>
            </a:r>
            <a:endParaRPr lang="cs-CZ" sz="2800" dirty="0">
              <a:solidFill>
                <a:schemeClr val="tx2"/>
              </a:solidFill>
            </a:endParaRPr>
          </a:p>
          <a:p>
            <a:r>
              <a:rPr lang="cs-CZ" sz="2800" dirty="0">
                <a:solidFill>
                  <a:schemeClr val="tx2"/>
                </a:solidFill>
              </a:rPr>
              <a:t>ATB </a:t>
            </a:r>
            <a:r>
              <a:rPr lang="cs-CZ" sz="2800" dirty="0" err="1">
                <a:solidFill>
                  <a:schemeClr val="tx2"/>
                </a:solidFill>
              </a:rPr>
              <a:t>therapy</a:t>
            </a:r>
            <a:endParaRPr lang="cs-CZ" sz="2800" dirty="0">
              <a:solidFill>
                <a:schemeClr val="tx2"/>
              </a:solidFill>
            </a:endParaRPr>
          </a:p>
          <a:p>
            <a:r>
              <a:rPr lang="cs-CZ" sz="2800" dirty="0">
                <a:solidFill>
                  <a:schemeClr val="tx2"/>
                </a:solidFill>
              </a:rPr>
              <a:t>Diabetes </a:t>
            </a:r>
            <a:r>
              <a:rPr lang="cs-CZ" sz="2800" dirty="0" err="1">
                <a:solidFill>
                  <a:schemeClr val="tx2"/>
                </a:solidFill>
              </a:rPr>
              <a:t>mellitus</a:t>
            </a:r>
            <a:endParaRPr lang="cs-CZ" sz="2800" dirty="0">
              <a:solidFill>
                <a:schemeClr val="tx2"/>
              </a:solidFill>
            </a:endParaRPr>
          </a:p>
          <a:p>
            <a:r>
              <a:rPr lang="cs-CZ" sz="2800" dirty="0" err="1">
                <a:solidFill>
                  <a:schemeClr val="tx2"/>
                </a:solidFill>
              </a:rPr>
              <a:t>pregnancy</a:t>
            </a:r>
            <a:endParaRPr lang="cs-CZ" sz="2800" dirty="0">
              <a:solidFill>
                <a:schemeClr val="tx2"/>
              </a:solidFill>
            </a:endParaRPr>
          </a:p>
          <a:p>
            <a:r>
              <a:rPr lang="cs-CZ" sz="2800" dirty="0" err="1">
                <a:solidFill>
                  <a:schemeClr val="tx2"/>
                </a:solidFill>
              </a:rPr>
              <a:t>Oncology</a:t>
            </a:r>
            <a:r>
              <a:rPr lang="cs-CZ" sz="2800" dirty="0">
                <a:solidFill>
                  <a:schemeClr val="tx2"/>
                </a:solidFill>
              </a:rPr>
              <a:t>- </a:t>
            </a:r>
            <a:r>
              <a:rPr lang="cs-CZ" sz="2800" dirty="0" err="1">
                <a:solidFill>
                  <a:schemeClr val="tx2"/>
                </a:solidFill>
              </a:rPr>
              <a:t>haematooncological</a:t>
            </a:r>
            <a:r>
              <a:rPr lang="cs-CZ" sz="2800" dirty="0">
                <a:solidFill>
                  <a:schemeClr val="tx2"/>
                </a:solidFill>
              </a:rPr>
              <a:t> </a:t>
            </a:r>
            <a:r>
              <a:rPr lang="cs-CZ" sz="2800" dirty="0" err="1">
                <a:solidFill>
                  <a:schemeClr val="tx2"/>
                </a:solidFill>
              </a:rPr>
              <a:t>diseases</a:t>
            </a:r>
            <a:r>
              <a:rPr lang="cs-CZ" sz="2800" dirty="0">
                <a:solidFill>
                  <a:schemeClr val="tx2"/>
                </a:solidFill>
              </a:rPr>
              <a:t>, </a:t>
            </a:r>
            <a:r>
              <a:rPr lang="cs-CZ" sz="2800" dirty="0" err="1">
                <a:solidFill>
                  <a:schemeClr val="tx2"/>
                </a:solidFill>
              </a:rPr>
              <a:t>tumors</a:t>
            </a:r>
            <a:r>
              <a:rPr lang="cs-CZ" sz="2800" dirty="0">
                <a:solidFill>
                  <a:schemeClr val="tx2"/>
                </a:solidFill>
              </a:rPr>
              <a:t>, </a:t>
            </a:r>
            <a:r>
              <a:rPr lang="cs-CZ" sz="2800" dirty="0" err="1">
                <a:solidFill>
                  <a:srgbClr val="FFFF00"/>
                </a:solidFill>
              </a:rPr>
              <a:t>neutropenia</a:t>
            </a:r>
            <a:endParaRPr lang="cs-CZ" sz="2800" dirty="0">
              <a:solidFill>
                <a:srgbClr val="FFFF00"/>
              </a:solidFill>
            </a:endParaRPr>
          </a:p>
          <a:p>
            <a:r>
              <a:rPr lang="cs-CZ" sz="2800" dirty="0" err="1">
                <a:solidFill>
                  <a:schemeClr val="tx2"/>
                </a:solidFill>
              </a:rPr>
              <a:t>Radiotherapy</a:t>
            </a:r>
            <a:r>
              <a:rPr lang="cs-CZ" sz="2800" dirty="0">
                <a:solidFill>
                  <a:schemeClr val="tx2"/>
                </a:solidFill>
              </a:rPr>
              <a:t>, </a:t>
            </a:r>
            <a:r>
              <a:rPr lang="cs-CZ" sz="2800" dirty="0" err="1">
                <a:solidFill>
                  <a:schemeClr val="tx2"/>
                </a:solidFill>
              </a:rPr>
              <a:t>chemotherapy</a:t>
            </a:r>
            <a:endParaRPr lang="cs-CZ" sz="2800" dirty="0">
              <a:solidFill>
                <a:schemeClr val="tx2"/>
              </a:solidFill>
            </a:endParaRPr>
          </a:p>
          <a:p>
            <a:r>
              <a:rPr lang="cs-CZ" sz="2800" dirty="0" err="1">
                <a:solidFill>
                  <a:schemeClr val="tx2"/>
                </a:solidFill>
              </a:rPr>
              <a:t>Immunodeficiency</a:t>
            </a:r>
            <a:r>
              <a:rPr lang="cs-CZ" sz="2800" dirty="0">
                <a:solidFill>
                  <a:schemeClr val="tx2"/>
                </a:solidFill>
              </a:rPr>
              <a:t> (HIV/AIDS)</a:t>
            </a:r>
          </a:p>
          <a:p>
            <a:r>
              <a:rPr lang="cs-CZ" sz="2800" dirty="0" err="1">
                <a:solidFill>
                  <a:schemeClr val="tx2"/>
                </a:solidFill>
              </a:rPr>
              <a:t>Corticotherapy</a:t>
            </a:r>
            <a:endParaRPr lang="cs-CZ" sz="28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FF58C26-0E49-444A-A420-7CEE7B31E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0987" y="466343"/>
            <a:ext cx="4291013" cy="136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5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1F2C7B9-2233-498F-9386-B6B22C947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40" y="1615440"/>
            <a:ext cx="6888480" cy="4705350"/>
          </a:xfrm>
        </p:spPr>
        <p:txBody>
          <a:bodyPr>
            <a:normAutofit fontScale="92500"/>
          </a:bodyPr>
          <a:lstStyle/>
          <a:p>
            <a:r>
              <a:rPr lang="cs-CZ" sz="2800" dirty="0" err="1">
                <a:solidFill>
                  <a:schemeClr val="tx2"/>
                </a:solidFill>
              </a:rPr>
              <a:t>Extensive</a:t>
            </a:r>
            <a:r>
              <a:rPr lang="cs-CZ" sz="2800" dirty="0">
                <a:solidFill>
                  <a:schemeClr val="tx2"/>
                </a:solidFill>
              </a:rPr>
              <a:t> </a:t>
            </a:r>
            <a:r>
              <a:rPr lang="cs-CZ" sz="2800" dirty="0" err="1">
                <a:solidFill>
                  <a:schemeClr val="tx2"/>
                </a:solidFill>
              </a:rPr>
              <a:t>surgery</a:t>
            </a:r>
            <a:endParaRPr lang="cs-CZ" sz="2800" dirty="0">
              <a:solidFill>
                <a:schemeClr val="tx2"/>
              </a:solidFill>
            </a:endParaRPr>
          </a:p>
          <a:p>
            <a:r>
              <a:rPr lang="cs-CZ" sz="2800" dirty="0" err="1">
                <a:solidFill>
                  <a:schemeClr val="tx2"/>
                </a:solidFill>
              </a:rPr>
              <a:t>Hospitalization</a:t>
            </a:r>
            <a:r>
              <a:rPr lang="cs-CZ" sz="2800" dirty="0">
                <a:solidFill>
                  <a:schemeClr val="tx2"/>
                </a:solidFill>
              </a:rPr>
              <a:t> </a:t>
            </a:r>
            <a:r>
              <a:rPr lang="cs-CZ" sz="2800" dirty="0" err="1">
                <a:solidFill>
                  <a:schemeClr val="tx2"/>
                </a:solidFill>
              </a:rPr>
              <a:t>at</a:t>
            </a:r>
            <a:r>
              <a:rPr lang="cs-CZ" sz="2800" dirty="0">
                <a:solidFill>
                  <a:schemeClr val="tx2"/>
                </a:solidFill>
              </a:rPr>
              <a:t> </a:t>
            </a:r>
            <a:r>
              <a:rPr lang="cs-CZ" sz="2800" dirty="0" err="1">
                <a:solidFill>
                  <a:schemeClr val="tx2"/>
                </a:solidFill>
              </a:rPr>
              <a:t>intensive</a:t>
            </a:r>
            <a:r>
              <a:rPr lang="cs-CZ" sz="2800" dirty="0">
                <a:solidFill>
                  <a:schemeClr val="tx2"/>
                </a:solidFill>
              </a:rPr>
              <a:t> care </a:t>
            </a:r>
            <a:r>
              <a:rPr lang="cs-CZ" sz="2800" dirty="0" err="1">
                <a:solidFill>
                  <a:schemeClr val="tx2"/>
                </a:solidFill>
              </a:rPr>
              <a:t>units</a:t>
            </a:r>
            <a:endParaRPr lang="cs-CZ" sz="2800" dirty="0">
              <a:solidFill>
                <a:schemeClr val="tx2"/>
              </a:solidFill>
            </a:endParaRPr>
          </a:p>
          <a:p>
            <a:r>
              <a:rPr lang="cs-CZ" sz="2800" dirty="0" err="1">
                <a:solidFill>
                  <a:schemeClr val="tx2"/>
                </a:solidFill>
              </a:rPr>
              <a:t>Catethers</a:t>
            </a:r>
            <a:r>
              <a:rPr lang="cs-CZ" sz="2800" dirty="0">
                <a:solidFill>
                  <a:schemeClr val="tx2"/>
                </a:solidFill>
              </a:rPr>
              <a:t>, </a:t>
            </a:r>
            <a:r>
              <a:rPr lang="cs-CZ" sz="2800" dirty="0" err="1">
                <a:solidFill>
                  <a:schemeClr val="tx2"/>
                </a:solidFill>
              </a:rPr>
              <a:t>dialysis</a:t>
            </a:r>
            <a:r>
              <a:rPr lang="cs-CZ" sz="2800" dirty="0">
                <a:solidFill>
                  <a:schemeClr val="tx2"/>
                </a:solidFill>
              </a:rPr>
              <a:t>, </a:t>
            </a:r>
            <a:r>
              <a:rPr lang="cs-CZ" sz="2800" dirty="0" err="1">
                <a:solidFill>
                  <a:schemeClr val="tx2"/>
                </a:solidFill>
              </a:rPr>
              <a:t>artificial</a:t>
            </a:r>
            <a:r>
              <a:rPr lang="cs-CZ" sz="2800" dirty="0">
                <a:solidFill>
                  <a:schemeClr val="tx2"/>
                </a:solidFill>
              </a:rPr>
              <a:t> </a:t>
            </a:r>
            <a:r>
              <a:rPr lang="cs-CZ" sz="2800" dirty="0" err="1">
                <a:solidFill>
                  <a:schemeClr val="tx2"/>
                </a:solidFill>
              </a:rPr>
              <a:t>ventilation</a:t>
            </a:r>
            <a:endParaRPr lang="cs-CZ" sz="2800" dirty="0">
              <a:solidFill>
                <a:schemeClr val="tx2"/>
              </a:solidFill>
            </a:endParaRPr>
          </a:p>
          <a:p>
            <a:r>
              <a:rPr lang="cs-CZ" sz="2800" dirty="0">
                <a:solidFill>
                  <a:schemeClr val="tx2"/>
                </a:solidFill>
              </a:rPr>
              <a:t>Diet (</a:t>
            </a:r>
            <a:r>
              <a:rPr lang="cs-CZ" sz="2800" dirty="0" err="1">
                <a:solidFill>
                  <a:schemeClr val="tx2"/>
                </a:solidFill>
              </a:rPr>
              <a:t>Fe</a:t>
            </a:r>
            <a:r>
              <a:rPr lang="cs-CZ" sz="2800" dirty="0">
                <a:solidFill>
                  <a:schemeClr val="tx2"/>
                </a:solidFill>
              </a:rPr>
              <a:t>, B12, </a:t>
            </a:r>
            <a:r>
              <a:rPr lang="cs-CZ" sz="2800" dirty="0" err="1">
                <a:solidFill>
                  <a:schemeClr val="tx2"/>
                </a:solidFill>
              </a:rPr>
              <a:t>folic</a:t>
            </a:r>
            <a:r>
              <a:rPr lang="cs-CZ" sz="2800" dirty="0">
                <a:solidFill>
                  <a:schemeClr val="tx2"/>
                </a:solidFill>
              </a:rPr>
              <a:t> acid, </a:t>
            </a:r>
            <a:r>
              <a:rPr lang="cs-CZ" sz="2800" dirty="0" err="1">
                <a:solidFill>
                  <a:schemeClr val="tx2"/>
                </a:solidFill>
              </a:rPr>
              <a:t>malnutrition</a:t>
            </a:r>
            <a:r>
              <a:rPr lang="cs-CZ" sz="2800" dirty="0">
                <a:solidFill>
                  <a:schemeClr val="tx2"/>
                </a:solidFill>
              </a:rPr>
              <a:t>.)</a:t>
            </a:r>
          </a:p>
          <a:p>
            <a:r>
              <a:rPr lang="cs-CZ" sz="2800" dirty="0">
                <a:solidFill>
                  <a:schemeClr val="tx2"/>
                </a:solidFill>
              </a:rPr>
              <a:t>Smoking (</a:t>
            </a:r>
            <a:r>
              <a:rPr lang="cs-CZ" sz="2800" dirty="0" err="1">
                <a:solidFill>
                  <a:schemeClr val="tx2"/>
                </a:solidFill>
              </a:rPr>
              <a:t>growth</a:t>
            </a:r>
            <a:r>
              <a:rPr lang="cs-CZ" sz="2800" dirty="0">
                <a:solidFill>
                  <a:schemeClr val="tx2"/>
                </a:solidFill>
              </a:rPr>
              <a:t> </a:t>
            </a:r>
            <a:r>
              <a:rPr lang="cs-CZ" sz="2800" dirty="0" err="1">
                <a:solidFill>
                  <a:schemeClr val="tx2"/>
                </a:solidFill>
              </a:rPr>
              <a:t>factors</a:t>
            </a:r>
            <a:r>
              <a:rPr lang="cs-CZ" sz="2800" dirty="0">
                <a:solidFill>
                  <a:schemeClr val="tx2"/>
                </a:solidFill>
              </a:rPr>
              <a:t> </a:t>
            </a:r>
            <a:r>
              <a:rPr lang="cs-CZ" sz="2800" dirty="0" err="1">
                <a:solidFill>
                  <a:schemeClr val="tx2"/>
                </a:solidFill>
              </a:rPr>
              <a:t>of</a:t>
            </a:r>
            <a:r>
              <a:rPr lang="cs-CZ" sz="2800" dirty="0">
                <a:solidFill>
                  <a:schemeClr val="tx2"/>
                </a:solidFill>
              </a:rPr>
              <a:t> </a:t>
            </a:r>
            <a:r>
              <a:rPr lang="cs-CZ" sz="2800" i="1" dirty="0">
                <a:solidFill>
                  <a:schemeClr val="tx2"/>
                </a:solidFill>
              </a:rPr>
              <a:t>C. </a:t>
            </a:r>
            <a:r>
              <a:rPr lang="cs-CZ" sz="2800" i="1" dirty="0" err="1">
                <a:solidFill>
                  <a:schemeClr val="tx2"/>
                </a:solidFill>
              </a:rPr>
              <a:t>albicans</a:t>
            </a:r>
            <a:r>
              <a:rPr lang="cs-CZ" sz="2800" dirty="0">
                <a:solidFill>
                  <a:schemeClr val="tx2"/>
                </a:solidFill>
              </a:rPr>
              <a:t>)</a:t>
            </a:r>
          </a:p>
          <a:p>
            <a:r>
              <a:rPr lang="cs-CZ" sz="2800" dirty="0" err="1">
                <a:solidFill>
                  <a:schemeClr val="tx2"/>
                </a:solidFill>
              </a:rPr>
              <a:t>Foreign</a:t>
            </a:r>
            <a:r>
              <a:rPr lang="cs-CZ" sz="2800" dirty="0">
                <a:solidFill>
                  <a:schemeClr val="tx2"/>
                </a:solidFill>
              </a:rPr>
              <a:t> </a:t>
            </a:r>
            <a:r>
              <a:rPr lang="cs-CZ" sz="2800" dirty="0" err="1">
                <a:solidFill>
                  <a:schemeClr val="tx2"/>
                </a:solidFill>
              </a:rPr>
              <a:t>materials</a:t>
            </a:r>
            <a:r>
              <a:rPr lang="cs-CZ" sz="2800" dirty="0">
                <a:solidFill>
                  <a:schemeClr val="tx2"/>
                </a:solidFill>
              </a:rPr>
              <a:t> in </a:t>
            </a:r>
            <a:r>
              <a:rPr lang="cs-CZ" sz="2800" dirty="0" err="1">
                <a:solidFill>
                  <a:schemeClr val="tx2"/>
                </a:solidFill>
              </a:rPr>
              <a:t>the</a:t>
            </a:r>
            <a:r>
              <a:rPr lang="cs-CZ" sz="2800" dirty="0">
                <a:solidFill>
                  <a:schemeClr val="tx2"/>
                </a:solidFill>
              </a:rPr>
              <a:t> body (piercing in </a:t>
            </a:r>
            <a:r>
              <a:rPr lang="cs-CZ" sz="2800" dirty="0" err="1">
                <a:solidFill>
                  <a:schemeClr val="tx2"/>
                </a:solidFill>
              </a:rPr>
              <a:t>tongue</a:t>
            </a:r>
            <a:r>
              <a:rPr lang="cs-CZ" sz="2800" dirty="0">
                <a:solidFill>
                  <a:schemeClr val="tx2"/>
                </a:solidFill>
              </a:rPr>
              <a:t>, </a:t>
            </a:r>
            <a:r>
              <a:rPr lang="cs-CZ" sz="2800" dirty="0" err="1">
                <a:solidFill>
                  <a:schemeClr val="tx2"/>
                </a:solidFill>
              </a:rPr>
              <a:t>cardiostimulator</a:t>
            </a:r>
            <a:r>
              <a:rPr lang="cs-CZ" sz="2800" dirty="0">
                <a:solidFill>
                  <a:schemeClr val="tx2"/>
                </a:solidFill>
              </a:rPr>
              <a:t>, </a:t>
            </a:r>
            <a:r>
              <a:rPr lang="cs-CZ" sz="2800" dirty="0" err="1">
                <a:solidFill>
                  <a:schemeClr val="tx2"/>
                </a:solidFill>
              </a:rPr>
              <a:t>catheters</a:t>
            </a:r>
            <a:r>
              <a:rPr lang="cs-CZ" sz="2800" dirty="0">
                <a:solidFill>
                  <a:schemeClr val="tx2"/>
                </a:solidFill>
              </a:rPr>
              <a:t>, joint </a:t>
            </a:r>
            <a:r>
              <a:rPr lang="cs-CZ" sz="2800" dirty="0" err="1">
                <a:solidFill>
                  <a:schemeClr val="tx2"/>
                </a:solidFill>
              </a:rPr>
              <a:t>implants</a:t>
            </a:r>
            <a:r>
              <a:rPr lang="cs-CZ" sz="2800" dirty="0">
                <a:solidFill>
                  <a:schemeClr val="tx2"/>
                </a:solidFill>
              </a:rPr>
              <a:t>, </a:t>
            </a:r>
            <a:r>
              <a:rPr lang="cs-CZ" sz="2800" dirty="0" err="1">
                <a:solidFill>
                  <a:schemeClr val="tx2"/>
                </a:solidFill>
              </a:rPr>
              <a:t>artificial</a:t>
            </a:r>
            <a:r>
              <a:rPr lang="cs-CZ" sz="2800" dirty="0">
                <a:solidFill>
                  <a:schemeClr val="tx2"/>
                </a:solidFill>
              </a:rPr>
              <a:t> </a:t>
            </a:r>
            <a:r>
              <a:rPr lang="cs-CZ" sz="2800" dirty="0" err="1">
                <a:solidFill>
                  <a:schemeClr val="tx2"/>
                </a:solidFill>
              </a:rPr>
              <a:t>heart</a:t>
            </a:r>
            <a:r>
              <a:rPr lang="cs-CZ" sz="2800" dirty="0">
                <a:solidFill>
                  <a:schemeClr val="tx2"/>
                </a:solidFill>
              </a:rPr>
              <a:t> </a:t>
            </a:r>
            <a:r>
              <a:rPr lang="cs-CZ" sz="2800" dirty="0" err="1">
                <a:solidFill>
                  <a:schemeClr val="tx2"/>
                </a:solidFill>
              </a:rPr>
              <a:t>valve</a:t>
            </a:r>
            <a:r>
              <a:rPr lang="cs-CZ" sz="2800" dirty="0">
                <a:solidFill>
                  <a:schemeClr val="tx2"/>
                </a:solidFill>
              </a:rPr>
              <a:t>)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6487BFD-43EE-4367-A844-D0094C615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8560" y="2199214"/>
            <a:ext cx="4312920" cy="286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64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Motiv Offic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1592</TotalTime>
  <Words>1645</Words>
  <Application>Microsoft Office PowerPoint</Application>
  <PresentationFormat>Širokoúhlá obrazovka</PresentationFormat>
  <Paragraphs>331</Paragraphs>
  <Slides>45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51" baseType="lpstr">
      <vt:lpstr>Arial</vt:lpstr>
      <vt:lpstr>Calibri</vt:lpstr>
      <vt:lpstr>Century Gothic</vt:lpstr>
      <vt:lpstr>Wingdings</vt:lpstr>
      <vt:lpstr>Wingdings 3</vt:lpstr>
      <vt:lpstr>Ion</vt:lpstr>
      <vt:lpstr>INTRODUCTION TO CLINICAL MYCOLOGY  Mgr. Kateřina Svobodová, PhD.</vt:lpstr>
      <vt:lpstr>FUNGI</vt:lpstr>
      <vt:lpstr>Taxonomic classification</vt:lpstr>
      <vt:lpstr>Prezentace aplikace PowerPoint</vt:lpstr>
      <vt:lpstr>FUNGI – strategy of life</vt:lpstr>
      <vt:lpstr>Health problems caused by fungi</vt:lpstr>
      <vt:lpstr>Take home message</vt:lpstr>
      <vt:lpstr>Risk factors</vt:lpstr>
      <vt:lpstr>Prezentace aplikace PowerPoint</vt:lpstr>
      <vt:lpstr>Factors of pathogenicity</vt:lpstr>
      <vt:lpstr>Fungal infections </vt:lpstr>
      <vt:lpstr>Just a few fungi to remember..</vt:lpstr>
      <vt:lpstr>Prezentace aplikace PowerPoint</vt:lpstr>
      <vt:lpstr>Dermatophytes</vt:lpstr>
      <vt:lpstr>genus EPIDERMOFYTON</vt:lpstr>
      <vt:lpstr>genus TRICHOPHYTON</vt:lpstr>
      <vt:lpstr>genus MICROSPORUM</vt:lpstr>
      <vt:lpstr>Tinea = Ringworm</vt:lpstr>
      <vt:lpstr>„Dark mycosis“ </vt:lpstr>
      <vt:lpstr>Just a few fungi to remember..</vt:lpstr>
      <vt:lpstr>genus ASPERGILLUS</vt:lpstr>
      <vt:lpstr>Prezentace aplikace PowerPoint</vt:lpstr>
      <vt:lpstr>Prezentace aplikace PowerPoint</vt:lpstr>
      <vt:lpstr>Yeasts - Candida</vt:lpstr>
      <vt:lpstr>Candida - infections</vt:lpstr>
      <vt:lpstr>Candida - epidemiology</vt:lpstr>
      <vt:lpstr>Prezentace aplikace PowerPoint</vt:lpstr>
      <vt:lpstr>Candida-infection of newborns</vt:lpstr>
      <vt:lpstr>SOOR 2 weeks after birth white plaques on tongue, in oral cavity – cannot be easily removed – pain while sucking can disseminate further into GIT CNS – meningitis endocarditis  marker of sepsis = interleukin therapy: liposomal Amphothericin B, fluconazole    micafungin – low doses    depending on the gestation age </vt:lpstr>
      <vt:lpstr>Cryptococci</vt:lpstr>
      <vt:lpstr>Prezentace aplikace PowerPoint</vt:lpstr>
      <vt:lpstr>Prezentace aplikace PowerPoint</vt:lpstr>
      <vt:lpstr>PNEUMOCYSTIS JIROVECII</vt:lpstr>
      <vt:lpstr>P. jirovecii – life cycle</vt:lpstr>
      <vt:lpstr>HIV+ associated fungal infections</vt:lpstr>
      <vt:lpstr>THERAPY - Antimycotics</vt:lpstr>
      <vt:lpstr>Mechanisms of ATB activity</vt:lpstr>
      <vt:lpstr>Echinocandines  = glucan synthase inhibitors</vt:lpstr>
      <vt:lpstr>ATB choice</vt:lpstr>
      <vt:lpstr>Laboratory diagnostics</vt:lpstr>
      <vt:lpstr>Samples…</vt:lpstr>
      <vt:lpstr>Sampling… dermatophytes</vt:lpstr>
      <vt:lpstr>Investigation methods in clinical mycology</vt:lpstr>
      <vt:lpstr>Determination of sensitivity to ATMs</vt:lpstr>
      <vt:lpstr>Thanks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CLINICAL MYCOLOGY  Mgr. Kateřina Svobodová, PhD.</dc:title>
  <dc:creator>Svobodová Kateřina, Mgr. Ph.D.</dc:creator>
  <cp:lastModifiedBy>Svobodová Kateřina, Mgr. Ph.D.</cp:lastModifiedBy>
  <cp:revision>101</cp:revision>
  <dcterms:created xsi:type="dcterms:W3CDTF">2019-03-12T08:25:56Z</dcterms:created>
  <dcterms:modified xsi:type="dcterms:W3CDTF">2020-04-27T05:12:34Z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063cd7f-2d21-486a-9f29-9c1683fdd175_Enabled">
    <vt:lpwstr>True</vt:lpwstr>
  </property>
  <property fmtid="{D5CDD505-2E9C-101B-9397-08002B2CF9AE}" pid="3" name="MSIP_Label_2063cd7f-2d21-486a-9f29-9c1683fdd175_SiteId">
    <vt:lpwstr>00000000-0000-0000-0000-000000000000</vt:lpwstr>
  </property>
  <property fmtid="{D5CDD505-2E9C-101B-9397-08002B2CF9AE}" pid="4" name="MSIP_Label_2063cd7f-2d21-486a-9f29-9c1683fdd175_Owner">
    <vt:lpwstr>16611@vfn.cz</vt:lpwstr>
  </property>
  <property fmtid="{D5CDD505-2E9C-101B-9397-08002B2CF9AE}" pid="5" name="MSIP_Label_2063cd7f-2d21-486a-9f29-9c1683fdd175_SetDate">
    <vt:lpwstr>2019-03-12T08:32:53.3891153Z</vt:lpwstr>
  </property>
  <property fmtid="{D5CDD505-2E9C-101B-9397-08002B2CF9AE}" pid="6" name="MSIP_Label_2063cd7f-2d21-486a-9f29-9c1683fdd175_Name">
    <vt:lpwstr>Veřejné</vt:lpwstr>
  </property>
  <property fmtid="{D5CDD505-2E9C-101B-9397-08002B2CF9AE}" pid="7" name="MSIP_Label_2063cd7f-2d21-486a-9f29-9c1683fdd175_Application">
    <vt:lpwstr>Microsoft Azure Information Protection</vt:lpwstr>
  </property>
  <property fmtid="{D5CDD505-2E9C-101B-9397-08002B2CF9AE}" pid="8" name="MSIP_Label_2063cd7f-2d21-486a-9f29-9c1683fdd175_Extended_MSFT_Method">
    <vt:lpwstr>Automatic</vt:lpwstr>
  </property>
  <property fmtid="{D5CDD505-2E9C-101B-9397-08002B2CF9AE}" pid="9" name="Sensitivity">
    <vt:lpwstr>Veřejné</vt:lpwstr>
  </property>
</Properties>
</file>