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58" r:id="rId4"/>
    <p:sldId id="259" r:id="rId5"/>
    <p:sldId id="260" r:id="rId6"/>
    <p:sldId id="262" r:id="rId7"/>
    <p:sldId id="277" r:id="rId8"/>
    <p:sldId id="276" r:id="rId9"/>
    <p:sldId id="275" r:id="rId10"/>
    <p:sldId id="274" r:id="rId11"/>
    <p:sldId id="273" r:id="rId12"/>
    <p:sldId id="297" r:id="rId13"/>
    <p:sldId id="272" r:id="rId14"/>
    <p:sldId id="271" r:id="rId15"/>
    <p:sldId id="270" r:id="rId16"/>
    <p:sldId id="269" r:id="rId17"/>
    <p:sldId id="268" r:id="rId18"/>
    <p:sldId id="267" r:id="rId19"/>
    <p:sldId id="298" r:id="rId20"/>
    <p:sldId id="266" r:id="rId21"/>
    <p:sldId id="265" r:id="rId22"/>
    <p:sldId id="264" r:id="rId23"/>
    <p:sldId id="299" r:id="rId24"/>
    <p:sldId id="263" r:id="rId25"/>
    <p:sldId id="285" r:id="rId26"/>
    <p:sldId id="284" r:id="rId27"/>
    <p:sldId id="283" r:id="rId28"/>
    <p:sldId id="282" r:id="rId29"/>
    <p:sldId id="281" r:id="rId30"/>
    <p:sldId id="280" r:id="rId31"/>
    <p:sldId id="279" r:id="rId32"/>
    <p:sldId id="278" r:id="rId33"/>
    <p:sldId id="295" r:id="rId34"/>
    <p:sldId id="286" r:id="rId35"/>
    <p:sldId id="290" r:id="rId36"/>
    <p:sldId id="293" r:id="rId37"/>
    <p:sldId id="289" r:id="rId38"/>
    <p:sldId id="300" r:id="rId39"/>
    <p:sldId id="288" r:id="rId40"/>
    <p:sldId id="294" r:id="rId41"/>
    <p:sldId id="296" r:id="rId42"/>
    <p:sldId id="287" r:id="rId43"/>
    <p:sldId id="291" r:id="rId44"/>
    <p:sldId id="292" r:id="rId45"/>
    <p:sldId id="261" r:id="rId4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4EAE86-A270-4047-A01B-1C9C5DFB7E59}" type="datetimeFigureOut">
              <a:rPr lang="cs-CZ" smtClean="0"/>
              <a:t>15.11.2022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44D88-461F-4C00-A082-C137283621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6483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86E53-E011-F602-7701-B2D887EE8F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B125F2-BCAF-7298-CF45-334A1F3380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92CF1B-03FD-07ED-5517-E8D22EF90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E1E70-1E68-4B1F-B919-455EC82694DD}" type="datetime1">
              <a:rPr lang="cs-CZ" smtClean="0"/>
              <a:t>15.11.2022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FEC6F-8D04-EF8B-E6B4-2EA667983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2CB10-F928-8DB7-991E-024335AF3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0339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88955-2725-7227-FCAC-6F2E5C3A1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FD601C-7851-91F8-102B-F3555F25B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23E92-3C4E-45B1-79E4-BCA3B1966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FCE4C-F858-4FA9-9FFA-B9E5C57C103C}" type="datetime1">
              <a:rPr lang="cs-CZ" smtClean="0"/>
              <a:t>15.11.2022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42C4A6-B1F2-B85E-D11B-B133FE7C4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8A428-15D0-B449-8D14-B57A1359F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3208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C81F5E-A364-C552-75B1-DED6EE4E90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14957-7E0B-7A66-2BB2-97889CA41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37855-793B-2D68-5667-B8E71D227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A6095-95EF-42B0-A797-28C0BFB4A85E}" type="datetime1">
              <a:rPr lang="cs-CZ" smtClean="0"/>
              <a:t>15.11.2022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EC8AD-B29F-779C-3DB7-9844C9EC4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473B0-15FF-43E8-C2EE-BB7F30EAC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46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31C15-ECE6-466A-A69B-CCA200EB5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97822-EC99-F28E-BB60-DA13829CF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2FB68-3C3B-D53D-B117-2CB02D8B4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F403E-CC75-4F73-9717-7A3A6CDC2901}" type="datetime1">
              <a:rPr lang="cs-CZ" smtClean="0"/>
              <a:t>15.11.2022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CA9D1B-F8F4-FEB1-2AAD-8B1DF2DF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96233-D1DC-B0AC-4EC4-81A8228CB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527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A1155-1F0C-0099-73A3-F3140C191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40DA3D-E39F-48DF-3008-C25D79F5F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96BE2-902E-F4AA-3951-2741BFD58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9590-0B3C-4722-A9B0-0D3E236ED752}" type="datetime1">
              <a:rPr lang="cs-CZ" smtClean="0"/>
              <a:t>15.11.2022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4271F-6999-379C-2164-17BBBB369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FE446-4251-CB84-48A5-84FB77FD2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809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43B6F-0D01-F922-0266-68B73312B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00442-3091-F341-007D-94559A4A72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08E5FA-2B69-5B65-C948-E243054972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E40394-F0D5-0CB6-096B-87706505A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A37C-A1D6-4D4B-AB7C-6F7E9AD77524}" type="datetime1">
              <a:rPr lang="cs-CZ" smtClean="0"/>
              <a:t>15.11.2022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A9690F-4B43-7C70-DA53-24DE59228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70CFA9-3A52-D34B-4E4C-E1C072724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7523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2A655-52EF-65BE-409B-D9526C2E9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3810E6-9544-8600-FC86-F04D5C83F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5AE036-E0C8-B9D1-7144-BE00B88E5F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B765A5-8DD7-2488-1C4C-4A337DFEEB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239613-F52C-DB97-2803-6A128B7804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3CAE4D-0A94-C2C6-360D-1B57DDB3F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E45E-9D45-4D60-B4CF-72A6CB0FD737}" type="datetime1">
              <a:rPr lang="cs-CZ" smtClean="0"/>
              <a:t>15.11.2022</a:t>
            </a:fld>
            <a:endParaRPr lang="cs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9A045B-946F-12C6-DA71-189346517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2C2A9F-960C-22E1-4010-3284846F3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0507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4D55C-D172-5955-BD60-0D863681C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A8716B-1575-DF01-AC78-C9706B9F3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3328-D0CE-4620-B9C3-B7DE98FFE4E6}" type="datetime1">
              <a:rPr lang="cs-CZ" smtClean="0"/>
              <a:t>15.11.2022</a:t>
            </a:fld>
            <a:endParaRPr lang="cs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DAF3E8-922A-1806-E8BA-44944B6F7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5886A2-062E-5DC2-068B-725F34A6E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955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204014-726A-DF6D-CDD8-0530CD671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063D4-FB00-4042-8929-C428D5B9930F}" type="datetime1">
              <a:rPr lang="cs-CZ" smtClean="0"/>
              <a:t>15.11.2022</a:t>
            </a:fld>
            <a:endParaRPr lang="cs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22A317-2232-BD45-B4B5-454050C45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F2D3B4-B0F0-2E24-0C9D-7E40E271D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2506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BFA0E-A044-C4AD-CD87-B509FFBFE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51EDE-7D94-CFC7-2BDE-38DB05007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5B3826-AB65-7707-9D64-582DA56601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FEC958-5B28-8CA0-FCC7-06DC92B64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8CBD-5D06-43D8-8F2C-D507AF832A11}" type="datetime1">
              <a:rPr lang="cs-CZ" smtClean="0"/>
              <a:t>15.11.2022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373F60-F4E5-2699-BC04-B17D212A0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3CC521-DD97-F912-C9CA-D7904913C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153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BFFDB-A28D-D547-C432-09C972C4F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FC8BA2-7DE0-406E-35E0-A2A1C475FD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2B50AF-37AD-1254-0E77-6A43958006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08F24E-6D50-A474-827C-F074AB82A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17F0A-5B7A-47C4-8411-C1C7D6487842}" type="datetime1">
              <a:rPr lang="cs-CZ" smtClean="0"/>
              <a:t>15.11.2022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E15DC-35E5-7E98-E24F-6033E4D8F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F79095-B093-07B1-98A0-3E854133D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9950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93BAF6-7548-CDB4-A02E-0D18B2E09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1E3535-8DFB-A1A2-1FBE-204F5DE925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51602-5B63-46E9-55E5-6A0447BCE5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C91BF-EB3E-4C0F-970D-3B00D35BA770}" type="datetime1">
              <a:rPr lang="cs-CZ" smtClean="0"/>
              <a:t>15.11.2022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F75C4-87FA-FED8-91DC-1C56C7DE67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518819-F18D-FFE4-32E2-C250DAC8EE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E2AF9-9D41-4824-B456-FE6998F320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2370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85F88-1D83-04BD-A062-7E6886CDD1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I. Ontogeneze dětské řeči</a:t>
            </a:r>
            <a:br>
              <a:rPr lang="cs-CZ" dirty="0"/>
            </a:br>
            <a:r>
              <a:rPr lang="cs-CZ" dirty="0"/>
              <a:t>II. Faktory ovlivňující vývoj řeči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90CA16-DE06-DE7D-5559-FA08E696CC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Martin Janečka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136D9C-2272-E880-7202-89C9E9615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7204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EB432-8B8C-A6AA-04B7-2C8D14F70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F8CD1-2C17-FB7C-758C-CC94FDE93F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Jazykový input: přímý a nepřímý. </a:t>
            </a:r>
          </a:p>
          <a:p>
            <a:r>
              <a:rPr lang="cs-CZ" dirty="0"/>
              <a:t>Přímý = řeč okolí (rodičů), která je intencionálně věnována dítěti.</a:t>
            </a:r>
          </a:p>
          <a:p>
            <a:r>
              <a:rPr lang="cs-CZ" dirty="0"/>
              <a:t>Nepřímý: součást každodenního vnímání dítěte, (…)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AAA538-E072-1BF2-180E-E6EE76C6E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9580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DE7FA-226F-6FB7-FDFB-EAB79BF6B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Prozodické vlastnosti jazykového inputu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736B5-0E40-6DF0-801F-616489FB7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4906"/>
            <a:ext cx="10515600" cy="4712057"/>
          </a:xfrm>
        </p:spPr>
        <p:txBody>
          <a:bodyPr>
            <a:normAutofit/>
          </a:bodyPr>
          <a:lstStyle/>
          <a:p>
            <a:r>
              <a:rPr lang="cs-CZ" dirty="0"/>
              <a:t>Hlavní suprasegmentální jev, který hraje v řeči malého dítěte roli, jsou rytmické struktury řeči – usnadňují dítěti pochopení segmentace řečového proudu.</a:t>
            </a:r>
          </a:p>
          <a:p>
            <a:r>
              <a:rPr lang="cs-CZ" dirty="0"/>
              <a:t>Důležitá otázka: do jaké míry je input determinován </a:t>
            </a:r>
            <a:r>
              <a:rPr lang="cs-CZ" dirty="0" err="1"/>
              <a:t>jednotl</a:t>
            </a:r>
            <a:r>
              <a:rPr lang="cs-CZ" dirty="0"/>
              <a:t>. jazyky?</a:t>
            </a:r>
          </a:p>
          <a:p>
            <a:r>
              <a:rPr lang="cs-CZ" dirty="0"/>
              <a:t>Stanfordský výzkum: zkoumána řeč šedesáti rodičů mluvících šesti různými jazyky: přímé jazykové inputy vykazovaly ve všech jazycích shodné rysy. Společným znakem prozodické modifikace v řeči rodičů zejména (…). </a:t>
            </a:r>
          </a:p>
          <a:p>
            <a:r>
              <a:rPr lang="cs-CZ" dirty="0"/>
              <a:t>Možné vysvětlení: jedná se o snahu upoutat a následně udržet pozornost dítěte. V takové řeči je zároveň pro děti jednodušší rozlišit její segmentaci a mohou tak lépe výpovědi porozumět.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9C1FFB-4A7A-851E-54CF-22179D03D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4223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1157B-AADE-4426-98CD-58BDA0046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2EFBB-48F7-B897-E57D-F94B98803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19792" cy="4351338"/>
          </a:xfrm>
        </p:spPr>
        <p:txBody>
          <a:bodyPr/>
          <a:lstStyle/>
          <a:p>
            <a:r>
              <a:rPr lang="cs-CZ" dirty="0"/>
              <a:t>Zajímavou shodu vykazovala také diferenciovaná intonace matek pro různé situace: při vyzývání dítěte k interakci používaly intonaci stoupavou, ale např. ve snaze rozrušené dítě uklidnit naopak klesavou. </a:t>
            </a:r>
          </a:p>
          <a:p>
            <a:r>
              <a:rPr lang="cs-CZ" dirty="0"/>
              <a:t>Emocionální náboj řeči pro dítě pochopitelný nejen z konkrétních vět, ale zejména z jejich intonace. </a:t>
            </a:r>
          </a:p>
          <a:p>
            <a:r>
              <a:rPr lang="cs-CZ" dirty="0"/>
              <a:t>Pravidelnosti mezi těmito šesti typologicky odlišnými jazyky naznačují, že prozodické rysy jazykového inputu nejsou nutně determinovány kulturně, ale objevují se v určité míře ve všech jazycích.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8EBD0F-B7DF-611E-3743-9588D9650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9744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E1164-137E-093E-A76A-94DB6D700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267CF-48E4-9C13-D9E1-002C6C5D60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Jiná studie o prozodických vlastnostech v přímém jazykovém inputu: jakým způsobem k nemluvněti hovoří čtyřleté děti? Vybráno 12 dívek a 12 chlapců, polovina z obou pohlaví měla mladšího sourozence. </a:t>
            </a:r>
          </a:p>
          <a:p>
            <a:r>
              <a:rPr lang="cs-CZ" dirty="0"/>
              <a:t>Závěr: i takto malé děti jsou si vědomy potřeby modulovat svou řeč v okamžiku, kdy hovoří k nemluvněti. Promluva všech dětí byla delší, než když tu samou informaci sdělovaly dospělé osobě. </a:t>
            </a:r>
          </a:p>
          <a:p>
            <a:r>
              <a:rPr lang="cs-CZ" dirty="0"/>
              <a:t>Proměnu intonace užívaly, ačkoliv v menší míře, než když k malému dítěti hovoří dospělí, a změna v jejich projevu spočívala zejména ve (…).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8F1824-A81E-B43E-BB15-B888865D4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86732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C5A59-9FBC-A920-8582-039190ABB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Fonémová skladba jazykového inputu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CFF24-54D8-91C5-BE54-A40D93D7C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Pro fonémovou skladbu řeči, která je směřována k dítěti, je typická zjednodušenost, střídání konsonantů s vokály, také častá duplikace slabik (</a:t>
            </a:r>
            <a:r>
              <a:rPr lang="cs-CZ" dirty="0" err="1"/>
              <a:t>Sinha</a:t>
            </a:r>
            <a:r>
              <a:rPr lang="cs-CZ" dirty="0"/>
              <a:t>, 2017). </a:t>
            </a:r>
          </a:p>
          <a:p>
            <a:r>
              <a:rPr lang="cs-CZ" dirty="0"/>
              <a:t>Různé jazyky mají odlišný repertoár hlásek. Během jednoho (až půl druhého) roku života se je dítě naučí rozpoznávat a postupně je začíná napodobovat (Průcha, 2011). </a:t>
            </a:r>
          </a:p>
          <a:p>
            <a:r>
              <a:rPr lang="cs-CZ" dirty="0"/>
              <a:t>Zároveň je dítě, ještě dříve, než samo začíná mluvit, schopno zachytit, jakým způsobem jsou jednotlivé fonémy kombinovány.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691B95-53BE-5F17-2B67-97DBAEDDB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7217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37E59-F549-1997-D196-ACF5A8818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Předřečový</a:t>
            </a:r>
            <a:r>
              <a:rPr lang="cs-CZ" dirty="0"/>
              <a:t> vývoj jedince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11D5E-75A6-4BBF-E650-91FA9940B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Již zmíněný input: hovoří o dítěti jako o recipientovi; </a:t>
            </a:r>
          </a:p>
          <a:p>
            <a:r>
              <a:rPr lang="cs-CZ" dirty="0"/>
              <a:t>Další slajdy: dětská řeč z hlediska produkce. </a:t>
            </a:r>
          </a:p>
          <a:p>
            <a:r>
              <a:rPr lang="cs-CZ" dirty="0" err="1"/>
              <a:t>Preverbální</a:t>
            </a:r>
            <a:r>
              <a:rPr lang="cs-CZ" dirty="0"/>
              <a:t> vývoj probíhá u typicky se vyvíjejícího dítěte od narození do 12. měsíce, kdy obvykle dítě vyřkne své 1. slovo. </a:t>
            </a:r>
          </a:p>
          <a:p>
            <a:r>
              <a:rPr lang="cs-CZ" dirty="0"/>
              <a:t>Rané projevy dítěte po narození nijak specifické, původ je instinktivní (např. pláč, sání).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84C3C6-C55C-EB53-BAD0-902C828B6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28243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688E8-9691-1D42-58F5-E6AA4702A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Pláč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EB632-0B80-21D7-AFDF-EDB602E02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Zvuk, kterým dítě ohlašuje příchod na svět a následně je jedním z nejčastějších afektivních projevů prvních měsíců života. </a:t>
            </a:r>
          </a:p>
          <a:p>
            <a:r>
              <a:rPr lang="cs-CZ" dirty="0"/>
              <a:t>Stává se důležitým komunikačním prostředkem → dítě je díky němu schopno vyjádřit své aktuální pocity. </a:t>
            </a:r>
          </a:p>
          <a:p>
            <a:r>
              <a:rPr lang="cs-CZ" dirty="0"/>
              <a:t>V prvních dvou měsících je pláč spíše reflexivní záležitostí. </a:t>
            </a:r>
          </a:p>
          <a:p>
            <a:r>
              <a:rPr lang="cs-CZ" dirty="0"/>
              <a:t>Následně se však, díky dozrání příslušných mozkových struktur, mění v projev vyjadřující konkrétní výraz a stav dítěte. </a:t>
            </a:r>
          </a:p>
          <a:p>
            <a:r>
              <a:rPr lang="cs-CZ" dirty="0"/>
              <a:t>Matky většinou schopny odchylky v pláči rozpoznat a adekvátně na to reagovat.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80473E-DC84-94EC-68DA-E0F0AF438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23481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71059-34B6-7D97-2949-3E57143DA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Broukání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E4C68-4067-EDD6-3066-64B1AC45A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Broukání = </a:t>
            </a:r>
            <a:r>
              <a:rPr lang="cs-CZ" dirty="0" err="1"/>
              <a:t>předřečová</a:t>
            </a:r>
            <a:r>
              <a:rPr lang="cs-CZ" dirty="0"/>
              <a:t> aktivita, objevuje se obvykle v období od 4. až 8. měsíce, jazyku se zatím příliš nepodobá. </a:t>
            </a:r>
          </a:p>
          <a:p>
            <a:r>
              <a:rPr lang="cs-CZ" dirty="0"/>
              <a:t>Děti experimentují s vlastním hlasem a pravděpodobně je tato činnost těší, jelikož je nejčastěji spojena s pozitivními emocemi. </a:t>
            </a:r>
          </a:p>
          <a:p>
            <a:r>
              <a:rPr lang="cs-CZ" dirty="0"/>
              <a:t>Toto </a:t>
            </a:r>
            <a:r>
              <a:rPr lang="cs-CZ" dirty="0" err="1"/>
              <a:t>předřečové</a:t>
            </a:r>
            <a:r>
              <a:rPr lang="cs-CZ" dirty="0"/>
              <a:t> chování: vokalizace zvuků, které se podobají hláskám, je reflexivní. </a:t>
            </a:r>
          </a:p>
          <a:p>
            <a:r>
              <a:rPr lang="cs-CZ" dirty="0"/>
              <a:t>Důkaz, že jde o záležitost vrozenou, je fakt, že ho produkují i (…). Jejich broukání obvykle monotónní a v důsledku absence zpětné vazby a stimulace postupně ustupuje a spontánní vývoj dalších </a:t>
            </a:r>
            <a:r>
              <a:rPr lang="cs-CZ" dirty="0" err="1"/>
              <a:t>předřečových</a:t>
            </a:r>
            <a:r>
              <a:rPr lang="cs-CZ" dirty="0"/>
              <a:t> projevů se již neobjevuje.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2EF72D-C4E2-41D3-A585-395FF9E71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92964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24E06-8749-850C-1916-EB0A63670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Žvatlání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E913E-7019-C608-09C6-D34E06F68D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8922"/>
            <a:ext cx="10515600" cy="5159829"/>
          </a:xfrm>
        </p:spPr>
        <p:txBody>
          <a:bodyPr>
            <a:normAutofit/>
          </a:bodyPr>
          <a:lstStyle/>
          <a:p>
            <a:r>
              <a:rPr lang="cs-CZ" dirty="0"/>
              <a:t>Obvykle v 2. polovině 1. roku života. Na předchozí období nejprve navazuje tzv. pudové žvatlání (jen zkouší schopnosti svých mluvidel). </a:t>
            </a:r>
          </a:p>
          <a:p>
            <a:r>
              <a:rPr lang="cs-CZ" dirty="0"/>
              <a:t>Ústy napodobuje pohyby typické pro příjem potravy, zároveň je doprovází hlasem. Následující vyvinutější typ = tzv. napodobující žvatlání, jde o záměrné napodobení zvuků svého okolí. </a:t>
            </a:r>
          </a:p>
          <a:p>
            <a:r>
              <a:rPr lang="cs-CZ" dirty="0"/>
              <a:t>Významným  prvkem i činnost zrakového ústrojí, jelikož dítě kromě opakování slyšeného vědomě pozoruje mluvidla osob, které na něj hovoří (zejména matky) a artikulační pohyby imituje (Klenková, 2012).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77CCF6-6B18-C102-A33B-A9A8B1C94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12785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CE3BF-D119-DDA3-B089-4885FCCB4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AF48E-32EE-5C86-11DD-911DDC2FD7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Dítě je již schopno produkovat slabiky mateřského jazyka, a to takové, které obsahují samohlásku i souhlásku. Nejčastěji se jedná o (…).</a:t>
            </a:r>
          </a:p>
          <a:p>
            <a:r>
              <a:rPr lang="cs-CZ" dirty="0"/>
              <a:t>Zprvu opakování stejných hláskových skupin, nejčastěji jde o slova pro  nejbližší osoby (např. …). Tento repetitivní charakter mluvy = fyziologická echolálie; jen u jedinců slyšících, tzn. důležité právě pro diagnostiku případné sluchové vady.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9CEB9F-3307-2E26-D1C1-2785DB4DD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2971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448DD-AB6D-DB8B-C527-F6A7DD1B5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I. Ontogeneze dětské řeči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D2043-5FB2-D5F7-676B-C1FD6B567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Vývoj řeči: velmi individuální proces, vliv má mnoho faktorů. </a:t>
            </a:r>
          </a:p>
          <a:p>
            <a:r>
              <a:rPr lang="cs-CZ" dirty="0"/>
              <a:t>V charakteristice jednotlivých období hovoříme o průměrném, typicky se vyvíjejícím dítěti.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672A09-B11C-CAD4-D064-3FCD56D42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07636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CFD1A-E72F-CA00-51EF-E6828C401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F1042-6721-787D-CC85-89F1641B8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 tomto stádiu ontogeneze řeči produkuje dítě zvukové komplexy připomínající slova, protože jsou zřetelně vydělené pauzami a dítě s nimi vstupuje do verbální komunikace s dospělými. </a:t>
            </a:r>
          </a:p>
          <a:p>
            <a:r>
              <a:rPr lang="cs-CZ" dirty="0"/>
              <a:t>Zatím nejsou v souhře s kontextem promluvy a rodiče je nemohou jednoznačně interpretovat. Nazýváme je proto „</a:t>
            </a:r>
            <a:r>
              <a:rPr lang="cs-CZ" dirty="0" err="1"/>
              <a:t>protoslovy</a:t>
            </a:r>
            <a:r>
              <a:rPr lang="cs-CZ" dirty="0"/>
              <a:t>“, považujeme je za mezistupeň mezi žvatláním a skutečnými 1. slovy.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344AF5-B4D1-91F4-376D-7F63CC5D9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47000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EA525-FB0D-67FB-B381-601E4CBB1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Prvotní stádia vývoje řeči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4B6E2-D464-74A1-2B70-BD81F3556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Raná stádia ontogeneze řeči, a to v období od jednoho roku dítěte, kdy obvykle vyslovuje své první slovo, do tří let.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6E4076-8913-978D-E75C-4B5AF570C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17097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375E1-B7E1-E897-A501-9231F9B8D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První slova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31D72-810E-CDC6-8FFE-BD449B463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6872"/>
            <a:ext cx="10515600" cy="4916003"/>
          </a:xfrm>
        </p:spPr>
        <p:txBody>
          <a:bodyPr>
            <a:normAutofit/>
          </a:bodyPr>
          <a:lstStyle/>
          <a:p>
            <a:r>
              <a:rPr lang="cs-CZ" dirty="0"/>
              <a:t>= zvukové komplexy, které se svou podobou více či méně liší od cílových slov dospělého, dítě je ale užívá opakovaně s ustáleným významem a pro rodiče jsou situačně jednoznačně interpretovatelné. </a:t>
            </a:r>
          </a:p>
          <a:p>
            <a:r>
              <a:rPr lang="cs-CZ" dirty="0"/>
              <a:t>Úplně první takový projev považujeme za první slovo v užším slova smyslu.</a:t>
            </a:r>
          </a:p>
          <a:p>
            <a:r>
              <a:rPr lang="cs-CZ" dirty="0"/>
              <a:t>To vysloví dítě v období kolem svých prvních narozenin. Nejčastěji se vyskytují slova </a:t>
            </a:r>
            <a:r>
              <a:rPr lang="cs-CZ" i="1" dirty="0"/>
              <a:t>máma</a:t>
            </a:r>
            <a:r>
              <a:rPr lang="cs-CZ" dirty="0"/>
              <a:t> a </a:t>
            </a:r>
            <a:r>
              <a:rPr lang="cs-CZ" i="1" dirty="0"/>
              <a:t>táta</a:t>
            </a:r>
            <a:r>
              <a:rPr lang="cs-CZ" dirty="0"/>
              <a:t> (či jejich varianty) a to i v jiných jazycích.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C1B3D5-336B-5D38-C25B-07E1371A9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57240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61E64-D442-476A-8FF1-AE31D8B09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1139E-3BC3-ACEA-32AE-74EBFDD5F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Vzhledem k tomu, že se jedná o slova, která se skládají ze slabik, které se opakují a jsou pro dítě snadno vyslovitelné, může je dítě spontánně vyřknout již v období žvatlání. </a:t>
            </a:r>
          </a:p>
          <a:p>
            <a:r>
              <a:rPr lang="cs-CZ" dirty="0"/>
              <a:t>Problém s rodiči? (…) </a:t>
            </a:r>
          </a:p>
          <a:p>
            <a:r>
              <a:rPr lang="cs-CZ" dirty="0"/>
              <a:t>Právě z výše zmíněných důvodů někteří autoři studií o osvojení prvních slov výrazy </a:t>
            </a:r>
            <a:r>
              <a:rPr lang="cs-CZ" i="1" dirty="0"/>
              <a:t>máma</a:t>
            </a:r>
            <a:r>
              <a:rPr lang="cs-CZ" dirty="0"/>
              <a:t> a </a:t>
            </a:r>
            <a:r>
              <a:rPr lang="cs-CZ" i="1" dirty="0"/>
              <a:t>táta</a:t>
            </a:r>
            <a:r>
              <a:rPr lang="cs-CZ" dirty="0"/>
              <a:t> (a jejich varianty) vynechávají (např. </a:t>
            </a:r>
            <a:r>
              <a:rPr lang="cs-CZ" dirty="0" err="1"/>
              <a:t>Tardif</a:t>
            </a:r>
            <a:r>
              <a:rPr lang="cs-CZ" dirty="0"/>
              <a:t> a kol., 2008).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B11738-BF4B-81B3-383D-4D9991A57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06199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0257F-07A6-05F7-C6B4-319E1BD11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Období jednoslovných výpovědí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FCB7A4-5A3F-05BE-D484-4A0B18C77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První slova v širším slova smyslu </a:t>
            </a:r>
            <a:r>
              <a:rPr lang="cs-CZ" dirty="0" err="1"/>
              <a:t>Kesselová</a:t>
            </a:r>
            <a:r>
              <a:rPr lang="cs-CZ" dirty="0"/>
              <a:t> (2008) dělí na čtyři skupiny: 1) onomatopoická, která hláskami napodobují existující zvuk a pro malé děti jsou velmi přirozená, zejména onomatopoické citoslovce (…).</a:t>
            </a:r>
          </a:p>
          <a:p>
            <a:r>
              <a:rPr lang="cs-CZ" dirty="0"/>
              <a:t>2) jednovýznamová slova, v dané situaci nesou jen 1 význam (</a:t>
            </a:r>
            <a:r>
              <a:rPr lang="cs-CZ" i="1" dirty="0"/>
              <a:t>máma</a:t>
            </a:r>
            <a:r>
              <a:rPr lang="cs-CZ" dirty="0"/>
              <a:t>, </a:t>
            </a:r>
            <a:r>
              <a:rPr lang="cs-CZ" i="1" dirty="0"/>
              <a:t>pití</a:t>
            </a:r>
            <a:r>
              <a:rPr lang="cs-CZ" dirty="0"/>
              <a:t>). </a:t>
            </a:r>
          </a:p>
          <a:p>
            <a:r>
              <a:rPr lang="cs-CZ" dirty="0"/>
              <a:t>3) mnohovýznamová: ve verbálním projevu dítěte jeden zvukový komplex nese více významů, často spojena na základě vnější či vnitřní podobnosti (např. </a:t>
            </a:r>
            <a:r>
              <a:rPr lang="cs-CZ" dirty="0" err="1"/>
              <a:t>leti</a:t>
            </a:r>
            <a:r>
              <a:rPr lang="cs-CZ" dirty="0"/>
              <a:t> – znamená …). </a:t>
            </a:r>
          </a:p>
          <a:p>
            <a:r>
              <a:rPr lang="cs-CZ" dirty="0"/>
              <a:t>4) výrazy se zvukovou homonymií = nedokonalá zvuková realizace různých slov, dítě tak jedním výrazem pojmenovává více věcí (např. </a:t>
            </a:r>
            <a:r>
              <a:rPr lang="cs-CZ" dirty="0" err="1"/>
              <a:t>pipi</a:t>
            </a:r>
            <a:r>
              <a:rPr lang="cs-CZ" dirty="0"/>
              <a:t> = …); nejsou spojena souvislostí, ale zvukovou podobou.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0D602C-D3CB-3E9E-0745-8378BC71B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32339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04E20-25F0-0CE9-948D-5FAF9FC10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Holofrastická</a:t>
            </a:r>
            <a:r>
              <a:rPr lang="cs-CZ" dirty="0"/>
              <a:t> mluva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C72A6-A534-FF87-DC81-C9D00A2808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Ohnesorg</a:t>
            </a:r>
            <a:r>
              <a:rPr lang="cs-CZ" dirty="0"/>
              <a:t> (1948): „první dětská slova nejsou slovy v našem slova smyslu, jsou většinou vyjádřením vůle nebo citu a zastupují celé věty.“</a:t>
            </a:r>
          </a:p>
          <a:p>
            <a:r>
              <a:rPr lang="cs-CZ" dirty="0"/>
              <a:t>Toto vyjadřování = tzv. </a:t>
            </a:r>
            <a:r>
              <a:rPr lang="cs-CZ" dirty="0" err="1"/>
              <a:t>holofrastické</a:t>
            </a:r>
            <a:r>
              <a:rPr lang="cs-CZ" dirty="0"/>
              <a:t>, objevuje se v období jednoslovných výpovědí, cca od 1 roku. V tomto období užívá dítě (…). </a:t>
            </a:r>
          </a:p>
          <a:p>
            <a:r>
              <a:rPr lang="cs-CZ" dirty="0" err="1"/>
              <a:t>Holofráze</a:t>
            </a:r>
            <a:r>
              <a:rPr lang="cs-CZ" dirty="0"/>
              <a:t>: obvykle velmi obecný a nepřesný charakter, dospělí si jejich význam pouze odvozují z kontextu. </a:t>
            </a:r>
          </a:p>
          <a:p>
            <a:r>
              <a:rPr lang="cs-CZ" dirty="0"/>
              <a:t>Dítě častěji než celky (předměty) pojmenovává rysy, nebo skupiny rysů asociované s daným předmětem.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C5C09-26D8-345A-F83A-587726A38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46301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FD4D7-822E-6B3C-3B47-2598D7E66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Rozšiřování významu slov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164E4-D8B4-AEB4-0F19-88142677E1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1559"/>
            <a:ext cx="10515600" cy="5113176"/>
          </a:xfrm>
        </p:spPr>
        <p:txBody>
          <a:bodyPr>
            <a:normAutofit fontScale="92500"/>
          </a:bodyPr>
          <a:lstStyle/>
          <a:p>
            <a:r>
              <a:rPr lang="cs-CZ" dirty="0"/>
              <a:t>Dítě se setká s novým jevem, který zatím neumí pojmenovat → k jeho označení slovo jiné, tím rozšiřuje jeho konvenční význam . </a:t>
            </a:r>
          </a:p>
          <a:p>
            <a:r>
              <a:rPr lang="cs-CZ" dirty="0"/>
              <a:t>Např. výrazem haf (pes) označuje i kočku. Rozšiřování významů slov nejčastěji u dětí mezi 18 a 30 měsíci, dochází k němu u méně známých slov. </a:t>
            </a:r>
          </a:p>
          <a:p>
            <a:r>
              <a:rPr lang="cs-CZ" dirty="0" err="1"/>
              <a:t>Saxton</a:t>
            </a:r>
            <a:r>
              <a:rPr lang="cs-CZ" dirty="0"/>
              <a:t> (2017): 3 zákl. důvody, proč dochází v mluvě dítěte k těmto chybám. </a:t>
            </a:r>
          </a:p>
          <a:p>
            <a:r>
              <a:rPr lang="cs-CZ" dirty="0"/>
              <a:t>1) kategorická chyba, kdy si dítě zařadí slovo do nesprávné kategorie, na základě vnější podobnosti (hroch = kráva,…). </a:t>
            </a:r>
          </a:p>
          <a:p>
            <a:r>
              <a:rPr lang="cs-CZ" dirty="0"/>
              <a:t>2) pragmatická chyba: pramení z toho, že dítě nemá pro danou věc označení, kterým by ji pojmenovalo. Použije slovo již osvojené, nebo si vytvoří své vlastní. </a:t>
            </a:r>
          </a:p>
          <a:p>
            <a:r>
              <a:rPr lang="cs-CZ" dirty="0"/>
              <a:t>3) chyba při vybavování si daného slova. Dítě si může vybavit buď úplně jiné slovo, slovo spadající do podobné kategorie, nebo slovo znějící podobně.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6E8E5-6027-8F4B-6606-DC3D0173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52577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CF8A4-DFEB-9851-E350-8F6A3D0C8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Období dvouslovných výpovědí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B4579-F2A0-1523-15E1-A9008ACF1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Před spojováním 2 slov kombinují slova s gesty. Nejprve gesta se slovy se stejným významem (např. </a:t>
            </a:r>
            <a:r>
              <a:rPr lang="cs-CZ" dirty="0" err="1"/>
              <a:t>papa</a:t>
            </a:r>
            <a:r>
              <a:rPr lang="cs-CZ" dirty="0"/>
              <a:t> a mává), později i slovo a gesto tak, aby vyjádřilo dva významy (např. dej a ukáže na sušenku).</a:t>
            </a:r>
          </a:p>
          <a:p>
            <a:r>
              <a:rPr lang="cs-CZ" dirty="0"/>
              <a:t>Dvouslovná sdělení kolem 2. roku věku = (…). </a:t>
            </a:r>
          </a:p>
          <a:p>
            <a:r>
              <a:rPr lang="cs-CZ" dirty="0"/>
              <a:t>Vyjadřování je strohé, vynechává funkční morfémy, je bez gramatické vazby.</a:t>
            </a:r>
          </a:p>
          <a:p>
            <a:r>
              <a:rPr lang="cs-CZ" dirty="0"/>
              <a:t>Dále vynechává slova zbytečná, např. spojky. Ve sdělení převažují substantiva a výrazy, které jim dodávají příznak = (…). </a:t>
            </a:r>
          </a:p>
          <a:p>
            <a:r>
              <a:rPr lang="cs-CZ" dirty="0"/>
              <a:t>První dvouslovné výpovědi obvykle vyjadřují vlastnost (malý pes), činnost (máma papá), nebo změnu stavu – zmizení (</a:t>
            </a:r>
            <a:r>
              <a:rPr lang="cs-CZ" dirty="0" err="1"/>
              <a:t>pipi</a:t>
            </a:r>
            <a:r>
              <a:rPr lang="cs-CZ" dirty="0"/>
              <a:t> není). Dále dvouslovné otázky uvozené tázacími zájmeny </a:t>
            </a:r>
            <a:r>
              <a:rPr lang="cs-CZ" i="1" dirty="0"/>
              <a:t>kde</a:t>
            </a:r>
            <a:r>
              <a:rPr lang="cs-CZ" dirty="0"/>
              <a:t>, </a:t>
            </a:r>
            <a:r>
              <a:rPr lang="cs-CZ" i="1" dirty="0"/>
              <a:t>co</a:t>
            </a:r>
            <a:r>
              <a:rPr lang="cs-CZ" dirty="0"/>
              <a:t>.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E2C939-1244-48EE-4BD3-5B8F9CBE5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01508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20DB4-1334-DAC2-6EF9-3F89BF4ED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915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7BAFC-2EC3-3A80-D790-CD797E71A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4906"/>
            <a:ext cx="10515600" cy="5027969"/>
          </a:xfrm>
        </p:spPr>
        <p:txBody>
          <a:bodyPr>
            <a:normAutofit/>
          </a:bodyPr>
          <a:lstStyle/>
          <a:p>
            <a:r>
              <a:rPr lang="cs-CZ" dirty="0"/>
              <a:t>V tomto období prudký nárůst počtu užívaných zájmen (např. </a:t>
            </a:r>
            <a:r>
              <a:rPr lang="cs-CZ" i="1" dirty="0"/>
              <a:t>chci to, to velké</a:t>
            </a:r>
            <a:r>
              <a:rPr lang="cs-CZ" dirty="0"/>
              <a:t>). Taková mluva je ok do 3 až 4 let věku, později je považována za příznak dysgramatismu či dysfázie.</a:t>
            </a:r>
          </a:p>
          <a:p>
            <a:r>
              <a:rPr lang="cs-CZ" dirty="0"/>
              <a:t>V období kolem 18. měsíce prudký rozvoj slovní zásoby, označován jako „</a:t>
            </a:r>
            <a:r>
              <a:rPr lang="cs-CZ" dirty="0" err="1"/>
              <a:t>vocabulary</a:t>
            </a:r>
            <a:r>
              <a:rPr lang="cs-CZ" dirty="0"/>
              <a:t> spurt“ (např. </a:t>
            </a:r>
            <a:r>
              <a:rPr lang="cs-CZ" dirty="0" err="1"/>
              <a:t>Saxton</a:t>
            </a:r>
            <a:r>
              <a:rPr lang="cs-CZ" dirty="0"/>
              <a:t>, 2017), v č. literatuře nejčastěji slovníkový/lexikální spurt. </a:t>
            </a:r>
          </a:p>
          <a:p>
            <a:r>
              <a:rPr lang="cs-CZ" dirty="0"/>
              <a:t>K tomuto náhlému zrychlení dochází, když dětská slovní zásoba čítá 50–100 slov. Nejasné, v jakém časovém rozpětí dochází k prudkému růstu slovní zásoby a kolika slov se to týká. </a:t>
            </a:r>
          </a:p>
          <a:p>
            <a:r>
              <a:rPr lang="cs-CZ" dirty="0"/>
              <a:t>Někteří výskyt jazykového spurtu popírají, protože (…).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D48F63-A7E9-ED16-0A36-716DF9D99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40730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ED8EB-4908-E940-C2D2-196A7CB8B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Období úplných vět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8FDFC-87A9-A5B6-1442-86B4B7258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7584"/>
            <a:ext cx="10591800" cy="4907902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Mezi 2. a 3. rokem: dítě si osvojuje základní gramatická pravidla. Věty bývají ze začátku agramatické, syntaktická složka se nevyvíjí tak rychle. </a:t>
            </a:r>
          </a:p>
          <a:p>
            <a:r>
              <a:rPr lang="cs-CZ" dirty="0"/>
              <a:t>Od 24 do 28 měsíců i nadále převažují jednoslovné výpovědi, ve dvouslovných se nově objevuje substantivum ve formě předmětu a trojslovné výpovědi zatím užívané nejméně (nejčastěji vazba …). </a:t>
            </a:r>
          </a:p>
          <a:p>
            <a:r>
              <a:rPr lang="cs-CZ" dirty="0"/>
              <a:t>Dítě začíná být schopno vyjádřit budoucí čas, do této doby nahrazoval infinitiv, používá tvary modálních sloves i dokonavá slovesa (udělám). </a:t>
            </a:r>
          </a:p>
          <a:p>
            <a:r>
              <a:rPr lang="cs-CZ" dirty="0"/>
              <a:t>Mezi 28. a 30. měsícem věku nejčastěji dvojslovné výpovědi (s podmětem a přísudkem), trojslovné méně, ale objevují se i čtyřslovné (kde převažuje vazba …).</a:t>
            </a:r>
          </a:p>
          <a:p>
            <a:r>
              <a:rPr lang="cs-CZ" dirty="0"/>
              <a:t>Zpočátku nejvíce 3. osoba </a:t>
            </a:r>
            <a:r>
              <a:rPr lang="cs-CZ" dirty="0" err="1"/>
              <a:t>sg</a:t>
            </a:r>
            <a:r>
              <a:rPr lang="cs-CZ" dirty="0"/>
              <a:t>., od pol. 3. roku užívá plurál, skloňuje a časuje. </a:t>
            </a:r>
          </a:p>
          <a:p>
            <a:r>
              <a:rPr lang="cs-CZ" dirty="0"/>
              <a:t>Období, kdy se u dítěte zvyšuje schopnost abstrakce, tzn. i slovesa, která označují mentální stavy (vím) a slovesa k aktu komunikace (říkám, křičím).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68E478-6624-D814-3C69-B37988BAE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169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0E5EC-92F1-3270-07DE-67D6ABA61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Prenatální vývoj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DD3DB-B9F3-D6ED-F828-12CB19AA3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2898"/>
            <a:ext cx="10515600" cy="4898571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Význam prenatálního období ve vývoji jedince dlouhou dobu upozaďován. </a:t>
            </a:r>
          </a:p>
          <a:p>
            <a:r>
              <a:rPr lang="cs-CZ" dirty="0"/>
              <a:t>Rychlý pokrok moderních technologií: tento postoj se koncem 20. století začal proměňovat. </a:t>
            </a:r>
          </a:p>
          <a:p>
            <a:r>
              <a:rPr lang="cs-CZ" dirty="0"/>
              <a:t>Sonografie, ultrazvuk, videozáznamy z nitroděložního prostředí aj.: informace nejen o fyziologickém vývoji plodu, ale i psychologickém. </a:t>
            </a:r>
          </a:p>
          <a:p>
            <a:r>
              <a:rPr lang="cs-CZ" dirty="0"/>
              <a:t>Kanadský psycholog a psychiatr Tomas Verny: </a:t>
            </a:r>
            <a:r>
              <a:rPr lang="cs-CZ" i="1" dirty="0"/>
              <a:t>Skrytý život nenarozeného dítěte </a:t>
            </a:r>
            <a:r>
              <a:rPr lang="cs-CZ" dirty="0"/>
              <a:t>(Verny, 1981): tehdejší pokrokové poznatky o prenatálním vývoji.</a:t>
            </a:r>
          </a:p>
          <a:p>
            <a:r>
              <a:rPr lang="cs-CZ" dirty="0"/>
              <a:t>Např. nenarozené dítě je schopno na základní úrovni vidět, slyšet a cítit, dále že mezi dítětem a matkou probíhá jistá forma komunikace v rovině behaviorální, sympatické (citové) a fyziologické. </a:t>
            </a:r>
          </a:p>
          <a:p>
            <a:r>
              <a:rPr lang="cs-CZ" dirty="0"/>
              <a:t>Zvláštní pozornost v knize věnuje i psychickému stavu matky a tomu, jakým způsobem působí na vývoj dítěte.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1BC054-60A5-302A-EA71-A0F712892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3433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3291E-6A05-C3CE-539B-686ED2E02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řeči od tří do šesti let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B38A1-4F3A-1754-87EB-0874153EE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1558"/>
            <a:ext cx="10515600" cy="5075853"/>
          </a:xfrm>
        </p:spPr>
        <p:txBody>
          <a:bodyPr>
            <a:normAutofit lnSpcReduction="10000"/>
          </a:bodyPr>
          <a:lstStyle/>
          <a:p>
            <a:r>
              <a:rPr lang="cs-CZ" dirty="0" err="1"/>
              <a:t>Jaz</a:t>
            </a:r>
            <a:r>
              <a:rPr lang="cs-CZ" dirty="0"/>
              <a:t>. schopnosti předškolního dítěte se obvykle shodují s dosaženým stupněm rozvoje poznávacích procesů (myšlení, vnímání, paměti, fantazie, uvažování v prostoru a čase). </a:t>
            </a:r>
          </a:p>
          <a:p>
            <a:r>
              <a:rPr lang="cs-CZ" dirty="0"/>
              <a:t>Věk, ve kterém se děti intenzivně snaží pochopit svět, jeho příčinné souvislosti a vztahy, převažují otázky „proč?“ a „jak?“, často se opakují, dokud nejsou uspokojivě zodpovězeny. </a:t>
            </a:r>
          </a:p>
          <a:p>
            <a:r>
              <a:rPr lang="cs-CZ" dirty="0"/>
              <a:t>Odpovědi na tyto otázky rozšiřují znalosti dítěte + obohacují slovní zásobu a slouží jako jazykový input, ten poskytuje dítěti vzor správného vyjadřování. </a:t>
            </a:r>
          </a:p>
          <a:p>
            <a:r>
              <a:rPr lang="cs-CZ" dirty="0"/>
              <a:t>Verbální projev se zdokonaluje formálně i obsahově. Novým slovům se učí velmi snadno, nejčastěji z kontextu. Přidávají se i slovní druhy do této doby upozaděné: příslovce, spojky, předložky.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634A6F-85BE-1314-3389-EDF3012FB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68151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B1D07-8530-4671-DD1A-4F5C5EE76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848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A95E8-6021-BDED-6DF9-A6A6E0068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4906"/>
            <a:ext cx="10515600" cy="4842588"/>
          </a:xfrm>
        </p:spPr>
        <p:txBody>
          <a:bodyPr>
            <a:normAutofit/>
          </a:bodyPr>
          <a:lstStyle/>
          <a:p>
            <a:r>
              <a:rPr lang="cs-CZ" dirty="0"/>
              <a:t>Předškolní děti: experimentování s novými slovními výrazy: slova, která dítě pouze zaslechlo a jejich významu příliš nerozumí, nebo známá slova, která si samo skládá, či různě upravuje. </a:t>
            </a:r>
          </a:p>
          <a:p>
            <a:r>
              <a:rPr lang="cs-CZ" dirty="0"/>
              <a:t>Gramatická pravidla osvojená již v předchozím období se nyní upřesňují, ale i nadále, kvůli nízké úrovni jazykového citu, nejsou vždy uplatňována správně.</a:t>
            </a:r>
          </a:p>
          <a:p>
            <a:r>
              <a:rPr lang="cs-CZ" dirty="0"/>
              <a:t>Děti umí vyjádřit, co potřebují, dodržují většinu kom. pravidel; pochopení souvislostí a vztahu k danému tématu si však osvojují až po nástupu do školy. </a:t>
            </a:r>
          </a:p>
          <a:p>
            <a:r>
              <a:rPr lang="cs-CZ" dirty="0"/>
              <a:t>V tomto věku tzv. kognitivní egocentrismus = (…).</a:t>
            </a:r>
          </a:p>
          <a:p>
            <a:r>
              <a:rPr lang="cs-CZ" dirty="0"/>
              <a:t>Projevuje se (…).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B2965E-39B6-8560-8D1B-1181F4AC1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38813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290D4-9EC5-E4FE-8843-E78564833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II. Faktory ovlivňující vývoj řeči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94A8F-5FE3-BB28-2390-F1BE0D218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Mnoho faktorů, které mohou celkový vývoj dítěte (tedy i vývoj řeči) ovlivnit. </a:t>
            </a:r>
          </a:p>
          <a:p>
            <a:r>
              <a:rPr lang="cs-CZ" dirty="0"/>
              <a:t>3 základní skupiny: biologické, psychologické a sociální. </a:t>
            </a:r>
          </a:p>
          <a:p>
            <a:r>
              <a:rPr lang="cs-CZ" dirty="0"/>
              <a:t>Lejska (2003): řeč se vyvíjí na základě vnitřních zděděných faktorů; na základě podnětů – sluchových, zrakových a hmatových; jako složitý komplex podmíněných reflexů; souvisí s vyspíváním nervové činnosti.</a:t>
            </a:r>
          </a:p>
          <a:p>
            <a:r>
              <a:rPr lang="cs-CZ" dirty="0"/>
              <a:t>Řeč se vyvine vždy, pokud má jedinec dostatečný sluch, nemá poškozenou centrální nervovou soustavu nebo fonační a artikulační ústrojí. Nutný pobyt v prostředí, ve kterém se mluví.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BA6081-012C-FCF0-3929-F98F896E9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68545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C00D1-9A96-D35D-A97C-6EAC25C5D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Vnitřní faktory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A25CC-35E2-7C6D-F880-C342F950D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876570-D3D4-832D-5D1C-7D122B97C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51005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FB965-F46F-FBFF-AF89-7BC3175BF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Sluch a zrak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699E1A-C7AB-F71F-741D-970B4C0F7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4906"/>
            <a:ext cx="10515600" cy="4861249"/>
          </a:xfrm>
        </p:spPr>
        <p:txBody>
          <a:bodyPr>
            <a:normAutofit lnSpcReduction="10000"/>
          </a:bodyPr>
          <a:lstStyle/>
          <a:p>
            <a:r>
              <a:rPr lang="cs-CZ" dirty="0"/>
              <a:t>Sluch = základní předpoklad pro osvojení řeči. Pro nenarušený vývoj řeči nutná absence jeho vad a poruch. </a:t>
            </a:r>
          </a:p>
          <a:p>
            <a:r>
              <a:rPr lang="cs-CZ" dirty="0"/>
              <a:t>Pokud jedinec vadou sluchu trpí: čím dříve vada vznikla, tím bude narušení schopnosti komunikace větší (Lejska, 2003).</a:t>
            </a:r>
          </a:p>
          <a:p>
            <a:r>
              <a:rPr lang="cs-CZ" dirty="0"/>
              <a:t>Nejzávažnější hluchota vrozená nebo získaná v raném věku. </a:t>
            </a:r>
          </a:p>
          <a:p>
            <a:r>
              <a:rPr lang="cs-CZ" dirty="0"/>
              <a:t>Zpočátku nemusí být sluchové postižení u dítěte patrné. </a:t>
            </a:r>
          </a:p>
          <a:p>
            <a:r>
              <a:rPr lang="cs-CZ" dirty="0"/>
              <a:t>I neslyšící kojenec si hraje s mluvidly a vokalizuje hlásky, později však jeho projevy ustávají, </a:t>
            </a:r>
            <a:r>
              <a:rPr lang="cs-CZ" dirty="0" err="1"/>
              <a:t>ptz</a:t>
            </a:r>
            <a:r>
              <a:rPr lang="cs-CZ" dirty="0"/>
              <a:t> (…). </a:t>
            </a:r>
          </a:p>
          <a:p>
            <a:r>
              <a:rPr lang="cs-CZ" dirty="0"/>
              <a:t>Dítě, které neslyší, nepozná ani citové zabarvení řeči svých blízkých.</a:t>
            </a:r>
          </a:p>
          <a:p>
            <a:r>
              <a:rPr lang="cs-CZ" dirty="0"/>
              <a:t>Bezbranné, neschopné vyjádřit své potřeby a pocity → podmínky pro vývoj jazyka u neslyšících vytváří znakový jazyk.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9ED32D-610D-0B97-0F6A-80EAE18CC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581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FDBD5-1464-9F5A-9AC3-0D100FCAA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86892-9606-FAE5-93D2-783EE9491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cs-CZ" dirty="0"/>
              <a:t>Zrakem člověk získává 70–80 % informací → zrak má významný vliv na vývoj řeči. Na zrakové podněty děti reagují již od narození, významně je podněcují v období žvatlání. </a:t>
            </a:r>
          </a:p>
          <a:p>
            <a:r>
              <a:rPr lang="cs-CZ" dirty="0"/>
              <a:t>Při osvojování si nových slov v pozdějším věku jsou to zrakové vjemy, které dětem poskytují konkrétní představu o tématu hovoru. </a:t>
            </a:r>
          </a:p>
          <a:p>
            <a:r>
              <a:rPr lang="cs-CZ" dirty="0"/>
              <a:t>Důležité je pro dítě i pozorování mluvidel dospělých osob + napodobování jejich artikulace. </a:t>
            </a:r>
          </a:p>
          <a:p>
            <a:r>
              <a:rPr lang="cs-CZ" dirty="0"/>
              <a:t>Zrakové postižení znesnadňuje osvojování grafické formy řeči = psaní a čtení – dnes při takových případech (…).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987099-755E-BAC3-5458-934BB1A56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35247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43733-9A59-38E2-DF64-EB4EED06E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82CA0-4786-9D3C-0FAC-64512D3A6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Díky sluchu přijímá dítě zvukové podněty z okolí, rozlišuje a napodobuje slyšené, orientuje se v prostoru, v situacích – pozná díky hlasu, kdo na něj mluví, pokud na dotyčnou osobu nevidí, zvukové vjemy upozorní na potenciální nebezpečí atd. </a:t>
            </a:r>
          </a:p>
          <a:p>
            <a:r>
              <a:rPr lang="cs-CZ" dirty="0"/>
              <a:t>Zrakem vnímá člověk nonverbální prvky komunikace (mimiku, gesta atd.) a odezírá artikulaci → důležitý doplněk sluchového vnímání řeči.</a:t>
            </a:r>
          </a:p>
          <a:p>
            <a:r>
              <a:rPr lang="cs-CZ" dirty="0"/>
              <a:t>Při oslabení nebo ztrátě sluchu přebírá zrak hlavní roli při vnímání řeči → ZJ.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284A1C-D7D6-7DFC-379E-16F623113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66162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50E69-B114-BEE4-57F7-A48FF6537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Motorika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0790F-98C9-46A3-9FD8-EE93FFBE1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4237"/>
            <a:ext cx="10515600" cy="5018638"/>
          </a:xfrm>
        </p:spPr>
        <p:txBody>
          <a:bodyPr>
            <a:normAutofit/>
          </a:bodyPr>
          <a:lstStyle/>
          <a:p>
            <a:r>
              <a:rPr lang="cs-CZ" dirty="0"/>
              <a:t>Při vývoji řeči jedince hraje důležitou roli i úroveň motorických schopností. </a:t>
            </a:r>
          </a:p>
          <a:p>
            <a:r>
              <a:rPr lang="cs-CZ" dirty="0"/>
              <a:t>Náhled mluvení jako mechanického aktu → precizně koordinovaný proces jemné motoriky řečového aparátu. </a:t>
            </a:r>
          </a:p>
          <a:p>
            <a:r>
              <a:rPr lang="cs-CZ" dirty="0"/>
              <a:t>U dětí s opožděným motorickým vývojem obvykle i opožděný vývoj řeči.</a:t>
            </a:r>
          </a:p>
          <a:p>
            <a:r>
              <a:rPr lang="cs-CZ" dirty="0"/>
              <a:t>Tato skutečnost platí i naopak: pokud budeme pozorovat děti s omezenými komunikačními schopnostmi (např. dysfázií či dyslálií), asi budou patrné i zhoršené motorické schopnosti.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E09FBA-22D3-BB86-B429-9B49EE19F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47482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430C9-0A08-BEB5-1F4A-DFA80A1E7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20C6C-EA40-E4AD-03F2-100392F7F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Rozvoj výše zmíněné motoriky mluvních orgánů začíná již v intrauterinním vývoji, významně pokračuje i v době novorozenecké a kojenecké. </a:t>
            </a:r>
          </a:p>
          <a:p>
            <a:r>
              <a:rPr lang="cs-CZ" dirty="0"/>
              <a:t>Sání a žvýkání (kromě prim. f-</a:t>
            </a:r>
            <a:r>
              <a:rPr lang="cs-CZ" dirty="0" err="1"/>
              <a:t>ce</a:t>
            </a:r>
            <a:r>
              <a:rPr lang="cs-CZ" dirty="0"/>
              <a:t> = příjmu potravy) funguje jako příprava na mluvní akty. </a:t>
            </a:r>
          </a:p>
          <a:p>
            <a:r>
              <a:rPr lang="cs-CZ" dirty="0"/>
              <a:t>Artikulace až procvičováním, dochází k souhře ústní dutiny, rtů a patra.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E65DE-0737-BAD9-3315-623F4ACCB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36498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D89FC-D33F-A808-F2EB-E59E9D027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Pohlaví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0E1E2-BA13-862B-B48C-AA3E1258B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25065" cy="4351338"/>
          </a:xfrm>
        </p:spPr>
        <p:txBody>
          <a:bodyPr>
            <a:normAutofit/>
          </a:bodyPr>
          <a:lstStyle/>
          <a:p>
            <a:r>
              <a:rPr lang="cs-CZ" dirty="0"/>
              <a:t>I pohlaví dítěte má vliv na rozvoj jeho jazykových schopností. </a:t>
            </a:r>
          </a:p>
          <a:p>
            <a:r>
              <a:rPr lang="cs-CZ" dirty="0"/>
              <a:t>Dívky vs. chlapci (…). </a:t>
            </a:r>
          </a:p>
          <a:p>
            <a:r>
              <a:rPr lang="cs-CZ" dirty="0"/>
              <a:t>Tyto rozdíly můžeme pozorovat již kolem prvního roku věku, ale projevují se dokonce i ve věku mezi 10 a 15 lety: mezinárodní výzkumy čtenářské gramotnosti jako je PISA nebo PIRLS (nejen čtení textů a porozumění jim, ale i jazykové kompetence jako vyhledávání informací v textu, jejich interpretace…).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016720-429D-3809-CE45-681F79A8C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2397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E202A-103C-D6B5-96FA-68BE86C3F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89FA82-6440-2644-7588-C1AE8ADF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57114" cy="4351338"/>
          </a:xfrm>
        </p:spPr>
        <p:txBody>
          <a:bodyPr>
            <a:normAutofit/>
          </a:bodyPr>
          <a:lstStyle/>
          <a:p>
            <a:r>
              <a:rPr lang="cs-CZ" dirty="0"/>
              <a:t>Dnešní psycholingvistika: základy psychického vývoje musíme hledat již v době intrauterinního vývoje, který trvá 40 týdnů. </a:t>
            </a:r>
          </a:p>
          <a:p>
            <a:r>
              <a:rPr lang="cs-CZ" dirty="0"/>
              <a:t>Vágnerová (1999): plod má od určitého období schopnost vnímat sluchové a kinestetické podněty a současně na ně reagovat.</a:t>
            </a:r>
          </a:p>
          <a:p>
            <a:r>
              <a:rPr lang="cs-CZ" dirty="0"/>
              <a:t>První a do narození jedinou přímou formou komunikace jsou vlastní pohyby dítěte, které se z pohledu matky projevují tzv. kopáním. </a:t>
            </a:r>
          </a:p>
          <a:p>
            <a:r>
              <a:rPr lang="cs-CZ" dirty="0"/>
              <a:t>Tyto kořeny komunikace jsou první projevy nejjednodušší formy učení, jelikož dítě je v posledních 2 měsících schopno několik základních podnětů rozeznat a na ně reagovat různou intenzitou pohybů.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562EF-9107-41DD-59D6-6EF16EB5F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4831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72117-B168-07B2-71E7-516FC5F39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Vnější faktory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0606F-0957-3AC5-6D18-46EF5A058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E3CBCC-B2F6-3CF8-31D4-38ECD19F5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056865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0605E-DC8A-F8D7-0BF9-26C556855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7144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9B868-4B73-00D5-15B9-9D95B0197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7543"/>
            <a:ext cx="10515600" cy="4786604"/>
          </a:xfrm>
        </p:spPr>
        <p:txBody>
          <a:bodyPr>
            <a:normAutofit lnSpcReduction="10000"/>
          </a:bodyPr>
          <a:lstStyle/>
          <a:p>
            <a:r>
              <a:rPr lang="cs-CZ" dirty="0"/>
              <a:t>Důležitá jak kvantita, tak kvalita podnětů. Klenková (2006): nedostatek přiměřených stimulů může zpomalovat vývoj řeči, přehnané nároky rodičů a nadbytek podnětů naopak dítě může neurotizovat, často navozuje až negativistické chování.</a:t>
            </a:r>
          </a:p>
          <a:p>
            <a:r>
              <a:rPr lang="cs-CZ" dirty="0"/>
              <a:t>Není-li řečový vzor správný, dítě jej napodobuje se všemi chybami. </a:t>
            </a:r>
          </a:p>
          <a:p>
            <a:r>
              <a:rPr lang="cs-CZ" dirty="0" err="1"/>
              <a:t>Lechta</a:t>
            </a:r>
            <a:r>
              <a:rPr lang="cs-CZ" dirty="0"/>
              <a:t> (2008): na vývoj řeči působí v širším smyslu výchovné vlivy jako takové a v užším smyslu ty cílené na rozvoj verbální komunikace. </a:t>
            </a:r>
          </a:p>
          <a:p>
            <a:r>
              <a:rPr lang="cs-CZ" dirty="0"/>
              <a:t>Vnější faktory ovlivňující vývoj řeči: sociální a emoční vazby v prostředí. Klidné a stabilní rodinné prostředí spolu s pozitivními emocionálními vazbami důležité v rozvoji řeči dítěte.</a:t>
            </a:r>
          </a:p>
          <a:p>
            <a:r>
              <a:rPr lang="cs-CZ" dirty="0"/>
              <a:t>Jazykové prostředí, v kterém dítě vyrůstá – zda se jedná o (…).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DB8EAD-310E-B741-0712-100A6F0A1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71137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7343C-D5B4-AA7B-BFE6-B67311D8B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prostředí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EBFB8-E036-721D-D9ED-B7302ED0B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Dítě může mít veškeré biologické predispozice pro správný rozvoj řeči, pokud ale nebude obklopeno stimulujícím prostředím, bude u něj vývoj komunikačních schopností značně omezen. </a:t>
            </a:r>
          </a:p>
          <a:p>
            <a:r>
              <a:rPr lang="cs-CZ" dirty="0"/>
              <a:t>Průcha (2011): zásadní faktory, které na dítě působí v rámci rodiny: </a:t>
            </a:r>
          </a:p>
          <a:p>
            <a:pPr marL="0" indent="0">
              <a:buNone/>
            </a:pPr>
            <a:r>
              <a:rPr lang="cs-CZ" dirty="0"/>
              <a:t>1) sourozenci a další členové rodiny</a:t>
            </a:r>
          </a:p>
          <a:p>
            <a:r>
              <a:rPr lang="cs-CZ" dirty="0"/>
              <a:t>Vývoj řeči ovlivněn tím, zda dítě má, či nemá sourozence. </a:t>
            </a:r>
          </a:p>
          <a:p>
            <a:r>
              <a:rPr lang="cs-CZ" dirty="0"/>
              <a:t>Přítomnost sourozenců zajišťuje další zdroj jazykového inputu a jejich vliv je tak pozitivní. Výzkumy jsou rozporuplné, jelikož jedináčci mohou mít více pozornosti od rodičů → více příležitosti ke komunikaci. Významnou roli má i komunikace s dalšími členy rodiny, např. prarodiči.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003586-F52E-BFD2-71A3-B43A33171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440665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45CA1-7E78-6264-7ACA-80C517144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7144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B52EC-A7F6-43B0-7238-4E5B08CB2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48882"/>
            <a:ext cx="10666445" cy="49439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2) struktura rodiny</a:t>
            </a:r>
          </a:p>
          <a:p>
            <a:r>
              <a:rPr lang="cs-CZ" dirty="0"/>
              <a:t>Jazykový vývoj může být ovlivněn i tím, zda dítě vyrůstá v úplné, či neúplné rodině. Ve studiích o jazykovém inputu zjišťováno, jakou roli hrají oba rodiče. </a:t>
            </a:r>
          </a:p>
          <a:p>
            <a:r>
              <a:rPr lang="cs-CZ" dirty="0"/>
              <a:t>Nejsou zatím k dispozici informace, zda se jazyk dětí žijících pouze s jedním rodičem nějak významně liší. </a:t>
            </a:r>
          </a:p>
          <a:p>
            <a:pPr marL="0" indent="0">
              <a:buNone/>
            </a:pPr>
            <a:r>
              <a:rPr lang="cs-CZ" dirty="0"/>
              <a:t>3) socioekonomické postavení rodiny </a:t>
            </a:r>
          </a:p>
          <a:p>
            <a:r>
              <a:rPr lang="cs-CZ" dirty="0"/>
              <a:t>Je prokázáno, že komunikační chování rodičů je podmíněno jejich majetkovým a profesním postavením. </a:t>
            </a:r>
          </a:p>
          <a:p>
            <a:pPr marL="0" indent="0">
              <a:buNone/>
            </a:pPr>
            <a:r>
              <a:rPr lang="cs-CZ" dirty="0"/>
              <a:t>4) vzdělání rodičů </a:t>
            </a:r>
          </a:p>
          <a:p>
            <a:r>
              <a:rPr lang="cs-CZ" dirty="0"/>
              <a:t>Vzdělání rodičů považuje za nejsilněji působící sociální faktor. </a:t>
            </a:r>
          </a:p>
          <a:p>
            <a:r>
              <a:rPr lang="cs-CZ" dirty="0" err="1"/>
              <a:t>Bernsteinova</a:t>
            </a:r>
            <a:r>
              <a:rPr lang="cs-CZ" dirty="0"/>
              <a:t> teorie z 60. let 20. století: dokazuje, že děti z nižší soc. třídy často tzv. omezený kód, děti z rodin střední třídy tzv. rozvinutý kód.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285F06-1E12-49F7-BA41-D17017E72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481446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F98C8-CD36-2D80-8A7E-719DCE9D1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8D2561-D551-A14F-BB1E-D8BD40DC5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4000" dirty="0"/>
          </a:p>
          <a:p>
            <a:pPr marL="0" indent="0" algn="ctr">
              <a:buNone/>
            </a:pPr>
            <a:endParaRPr lang="cs-CZ" sz="4000" dirty="0"/>
          </a:p>
          <a:p>
            <a:pPr marL="0" indent="0" algn="ctr">
              <a:buNone/>
            </a:pPr>
            <a:r>
              <a:rPr lang="cs-CZ" sz="4000" dirty="0"/>
              <a:t>Děkuji za pozornost!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99B917-03B5-1FA2-6529-044139CA1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634311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17932-3476-7CEC-E4BF-EA084BE98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literatura k tématu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1387F-CCF7-5472-8B0A-9A8714A69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2939"/>
            <a:ext cx="10515600" cy="5271796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FERNÁNDEZ, Eva M. a Helen Smith CAIRNS, 2014. Základy psycholingvistiky. Praha: Karolinum. Lingvistika (Karolinum).</a:t>
            </a:r>
          </a:p>
          <a:p>
            <a:r>
              <a:rPr lang="cs-CZ" dirty="0"/>
              <a:t>KESSELOVÁ, Jana, 2008. Sémantické </a:t>
            </a:r>
            <a:r>
              <a:rPr lang="cs-CZ" dirty="0" err="1"/>
              <a:t>kategórie</a:t>
            </a:r>
            <a:r>
              <a:rPr lang="cs-CZ" dirty="0"/>
              <a:t> v </a:t>
            </a:r>
            <a:r>
              <a:rPr lang="cs-CZ" dirty="0" err="1"/>
              <a:t>ranej</a:t>
            </a:r>
            <a:r>
              <a:rPr lang="cs-CZ" dirty="0"/>
              <a:t> </a:t>
            </a:r>
            <a:r>
              <a:rPr lang="cs-CZ" dirty="0" err="1"/>
              <a:t>ontogenéze</a:t>
            </a:r>
            <a:r>
              <a:rPr lang="cs-CZ" dirty="0"/>
              <a:t> </a:t>
            </a:r>
            <a:r>
              <a:rPr lang="cs-CZ" dirty="0" err="1"/>
              <a:t>reči</a:t>
            </a:r>
            <a:r>
              <a:rPr lang="cs-CZ" dirty="0"/>
              <a:t> </a:t>
            </a:r>
            <a:r>
              <a:rPr lang="cs-CZ" dirty="0" err="1"/>
              <a:t>dieťaťa</a:t>
            </a:r>
            <a:r>
              <a:rPr lang="cs-CZ" dirty="0"/>
              <a:t>. In: </a:t>
            </a:r>
            <a:r>
              <a:rPr lang="cs-CZ" dirty="0" err="1"/>
              <a:t>Štúdie</a:t>
            </a:r>
            <a:r>
              <a:rPr lang="cs-CZ" dirty="0"/>
              <a:t> o </a:t>
            </a:r>
            <a:r>
              <a:rPr lang="cs-CZ" dirty="0" err="1"/>
              <a:t>detskej</a:t>
            </a:r>
            <a:r>
              <a:rPr lang="cs-CZ" dirty="0"/>
              <a:t> </a:t>
            </a:r>
            <a:r>
              <a:rPr lang="cs-CZ" dirty="0" err="1"/>
              <a:t>reči</a:t>
            </a:r>
            <a:r>
              <a:rPr lang="cs-CZ" dirty="0"/>
              <a:t>. SLANČOVÁ, Daniela (Ed.) Prešov: Prešovská univerzita, 2008. s. 121–167. </a:t>
            </a:r>
          </a:p>
          <a:p>
            <a:r>
              <a:rPr lang="cs-CZ" dirty="0"/>
              <a:t>KLENKOVÁ, Jiřina, 2006. Logopedie: narušení komunikační schopnosti, logopedická prevence, logopedická intervence v ČR, příklady z praxe. Praha: Grada. Pedagogika (Grada). </a:t>
            </a:r>
          </a:p>
          <a:p>
            <a:r>
              <a:rPr lang="cs-CZ" dirty="0"/>
              <a:t>LANGMEIER, Josef a Dana KREJČÍŘOVÁ, 2006. Vývojová psychologie. 2., </a:t>
            </a:r>
            <a:r>
              <a:rPr lang="cs-CZ" dirty="0" err="1"/>
              <a:t>aktualiz</a:t>
            </a:r>
            <a:r>
              <a:rPr lang="cs-CZ" dirty="0"/>
              <a:t>. vyd. Praha: Grada. Psyché (Grada). </a:t>
            </a:r>
          </a:p>
          <a:p>
            <a:r>
              <a:rPr lang="cs-CZ" dirty="0"/>
              <a:t>LECHTA, Viktor, 2008. Symptomatické poruchy řeči u dětí. Vyd. 2. Praha: Portál. </a:t>
            </a:r>
          </a:p>
          <a:p>
            <a:r>
              <a:rPr lang="cs-CZ" dirty="0"/>
              <a:t>LEJSKA, Mojmír, 2003. Poruchy verbální komunikace a foniatrie. Brno: </a:t>
            </a:r>
            <a:r>
              <a:rPr lang="cs-CZ" dirty="0" err="1"/>
              <a:t>Paido</a:t>
            </a:r>
            <a:r>
              <a:rPr lang="cs-CZ" dirty="0"/>
              <a:t>. </a:t>
            </a:r>
          </a:p>
          <a:p>
            <a:r>
              <a:rPr lang="cs-CZ" dirty="0"/>
              <a:t>PRŮCHA, Jan, 2011. Dětská řeč a komunikace: poznatky vývojové psycholingvistiky. Praha: Grada. Psyché (Grada). </a:t>
            </a:r>
          </a:p>
          <a:p>
            <a:r>
              <a:rPr lang="cs-CZ" dirty="0"/>
              <a:t>SAXTON, Matthew, 2017. </a:t>
            </a:r>
            <a:r>
              <a:rPr lang="cs-CZ" dirty="0" err="1"/>
              <a:t>Child</a:t>
            </a:r>
            <a:r>
              <a:rPr lang="cs-CZ" dirty="0"/>
              <a:t> </a:t>
            </a:r>
            <a:r>
              <a:rPr lang="cs-CZ" dirty="0" err="1"/>
              <a:t>language</a:t>
            </a:r>
            <a:r>
              <a:rPr lang="cs-CZ" dirty="0"/>
              <a:t>: </a:t>
            </a:r>
            <a:r>
              <a:rPr lang="cs-CZ" dirty="0" err="1"/>
              <a:t>acquisition</a:t>
            </a:r>
            <a:r>
              <a:rPr lang="cs-CZ" dirty="0"/>
              <a:t> and development. 2nd </a:t>
            </a:r>
            <a:r>
              <a:rPr lang="cs-CZ" dirty="0" err="1"/>
              <a:t>edition</a:t>
            </a:r>
            <a:r>
              <a:rPr lang="cs-CZ" dirty="0"/>
              <a:t>. Los Angeles: SAGE.</a:t>
            </a:r>
          </a:p>
          <a:p>
            <a:r>
              <a:rPr lang="cs-CZ" dirty="0"/>
              <a:t>ŠULOVÁ, Lenka, 2004. Raný psychický vývoj dítěte. Praha: Karolinum. </a:t>
            </a:r>
          </a:p>
          <a:p>
            <a:r>
              <a:rPr lang="cs-CZ" dirty="0"/>
              <a:t>VÁGNEROVÁ, Marie, 2005. Vývojová psychologie I.: dětství a dospívání. Praha: Karolinum.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167AED-2000-DD31-3DE9-773DC3890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277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73153-C292-1FC5-E96C-DFFFC67B1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70E6C-3B6F-A530-D567-3C4DBD659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Nejen že dítě reaguje na matčiny pohyby, ale může je dokonce samo iniciovat. </a:t>
            </a:r>
          </a:p>
          <a:p>
            <a:r>
              <a:rPr lang="cs-CZ" dirty="0"/>
              <a:t>Vlastními pohyby vyvolává matčinu emocionální reakci, ta dítě opět ovlivňuje → aktivní kontakt, velmi jednoduchá forma soc. interakce. </a:t>
            </a:r>
          </a:p>
          <a:p>
            <a:r>
              <a:rPr lang="cs-CZ" dirty="0"/>
              <a:t>Na konci těhotenství: dítě schopno mezi ostatními hlasy rozeznat ten matčin, i s jeho emocionálními odstíny.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7532E0-485E-8D9F-B370-D19DAA799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665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37137-2176-5EA1-7DC3-08F4D1312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94D2E-1078-E069-DEA8-F9FA90CB9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Komunikace mezi matkou a plodem nejen v rovině smyslové.</a:t>
            </a:r>
          </a:p>
          <a:p>
            <a:r>
              <a:rPr lang="cs-CZ" dirty="0"/>
              <a:t>Důležitou roli v interakci matky a plodu i fyziologická komunikace, ta je zprostředkována (…). </a:t>
            </a:r>
          </a:p>
          <a:p>
            <a:r>
              <a:rPr lang="cs-CZ" dirty="0"/>
              <a:t>Do organismu dítěte se tak dostávají látky jako např. (…).</a:t>
            </a:r>
          </a:p>
          <a:p>
            <a:r>
              <a:rPr lang="cs-CZ" dirty="0"/>
              <a:t>Významným způsobem plod ovlivňuje i emoční vztah matky k dítěti a vlastnímu těhotenství. </a:t>
            </a:r>
          </a:p>
          <a:p>
            <a:r>
              <a:rPr lang="cs-CZ" dirty="0"/>
              <a:t>Výzkumy: nechtěná těhotenství bývají v průměru častěji ukončena spontánním potratem než těhotenství chtěná.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C0553E-FC6B-2D77-15A8-F876A48C9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1666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8E0B2-3E8D-3C26-C8C8-2040C97AD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Počáteční jazykový input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15C668-557F-3CA1-9A07-EC487F4F7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Pojem „nemluvně“: je relativní → (…).</a:t>
            </a:r>
          </a:p>
          <a:p>
            <a:r>
              <a:rPr lang="cs-CZ" dirty="0"/>
              <a:t>Stejně jako v období intrauterinním dítě naslouchá druhým lidem, nejvíce matce.</a:t>
            </a:r>
          </a:p>
          <a:p>
            <a:r>
              <a:rPr lang="cs-CZ" dirty="0"/>
              <a:t>Od narození: dítě se kontinuálně setkává s verbálními i neverbálními projevy různých osob. </a:t>
            </a:r>
          </a:p>
          <a:p>
            <a:r>
              <a:rPr lang="cs-CZ" dirty="0"/>
              <a:t>Slova často doprovázena nejen akustickými stimuly, ale i prvními dotyky. Tyto prvotní jazykové informace = stimuly, mají velkou roli v osvojování řeči, projevují se v budoucím verbálním chování dítěte = jazykový input.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3AD786-C734-9232-ECD1-72E09A4B1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812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310D2-B23D-0782-4F6E-3E84D0C66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E1DDF8-8424-DEE3-1F04-AA82881467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Jazykový input = komplex veškerých mluvních projevů, včetně nonverbálních jevů, které jej doprovází. </a:t>
            </a:r>
          </a:p>
          <a:p>
            <a:r>
              <a:rPr lang="cs-CZ" dirty="0"/>
              <a:t>Zúčastněnými subjekty: rodiče (zejm. matka), sourozenci, příbuzní a další dospělé osoby z bezprostřední blízkosti dítěte. </a:t>
            </a:r>
          </a:p>
          <a:p>
            <a:r>
              <a:rPr lang="cs-CZ" dirty="0"/>
              <a:t>Jeho vlastnosti jsou závislé zejména na prostředí, ve kterém se vyskytuje a na charakteristikách (zejména na soc. a vzdělanostních) osob, které jazykový input produkují.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0DD22D-DD5A-717C-0D34-FCB6F52D2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956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A6230-12DF-4504-D1A2-6E4DEE5D0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C0D80-94E7-DE0C-64CE-7E425DF72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Informace, které se dítě o jazyce učí z verbálního vyjadřování svého okolí = „pozitivní evidence“: poskytuje data, která dítě potřebuje, aby bylo schopno si postupně osvojit gramatiku daného jazyka (</a:t>
            </a:r>
            <a:r>
              <a:rPr lang="cs-CZ" dirty="0" err="1"/>
              <a:t>Fernández</a:t>
            </a:r>
            <a:r>
              <a:rPr lang="cs-CZ" dirty="0"/>
              <a:t>, 2014). </a:t>
            </a:r>
          </a:p>
          <a:p>
            <a:r>
              <a:rPr lang="cs-CZ" dirty="0"/>
              <a:t>Dítě je schopno se svůj mateřský jazyk naučit správně užívat i přesto, že není vystaveno tzv. negativní evidenci = (…). </a:t>
            </a:r>
          </a:p>
          <a:p>
            <a:r>
              <a:rPr lang="cs-CZ" dirty="0"/>
              <a:t>Přesto pouhé vystavení jazykovým formám (inputu) nestačí. Interakce s dítětem, jeho zapojení do konverzace s vhodně zvoleným (jeho věku adekvátním) tématem jsou taktéž velmi důležité při OJ. </a:t>
            </a:r>
          </a:p>
          <a:p>
            <a:r>
              <a:rPr lang="cs-CZ" dirty="0"/>
              <a:t>Dítě by v prvních letech nemělo být jazyku intencionálně „učeno“, ale spíše jemu vystavováno. 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6DF7A2-07B3-DEDE-B00B-045F8FBE9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2AF9-9D41-4824-B456-FE6998F320E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0951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3879</Words>
  <Application>Microsoft Office PowerPoint</Application>
  <PresentationFormat>Širokoúhlá obrazovka</PresentationFormat>
  <Paragraphs>243</Paragraphs>
  <Slides>45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45</vt:i4>
      </vt:variant>
    </vt:vector>
  </HeadingPairs>
  <TitlesOfParts>
    <vt:vector size="49" baseType="lpstr">
      <vt:lpstr>Arial</vt:lpstr>
      <vt:lpstr>Calibri</vt:lpstr>
      <vt:lpstr>Calibri Light</vt:lpstr>
      <vt:lpstr>Office Theme</vt:lpstr>
      <vt:lpstr>I. Ontogeneze dětské řeči II. Faktory ovlivňující vývoj řeči</vt:lpstr>
      <vt:lpstr>I. Ontogeneze dětské řeči</vt:lpstr>
      <vt:lpstr>Prenatální vývoj </vt:lpstr>
      <vt:lpstr>Prezentace aplikace PowerPoint</vt:lpstr>
      <vt:lpstr>Prezentace aplikace PowerPoint</vt:lpstr>
      <vt:lpstr>Prezentace aplikace PowerPoint</vt:lpstr>
      <vt:lpstr>Počáteční jazykový input </vt:lpstr>
      <vt:lpstr>Prezentace aplikace PowerPoint</vt:lpstr>
      <vt:lpstr>Prezentace aplikace PowerPoint</vt:lpstr>
      <vt:lpstr>Prezentace aplikace PowerPoint</vt:lpstr>
      <vt:lpstr>Prozodické vlastnosti jazykového inputu </vt:lpstr>
      <vt:lpstr>Prezentace aplikace PowerPoint</vt:lpstr>
      <vt:lpstr>Prezentace aplikace PowerPoint</vt:lpstr>
      <vt:lpstr>Fonémová skladba jazykového inputu </vt:lpstr>
      <vt:lpstr>Předřečový vývoj jedince </vt:lpstr>
      <vt:lpstr>Pláč </vt:lpstr>
      <vt:lpstr>Broukání </vt:lpstr>
      <vt:lpstr>Žvatlání </vt:lpstr>
      <vt:lpstr>Prezentace aplikace PowerPoint</vt:lpstr>
      <vt:lpstr>Prezentace aplikace PowerPoint</vt:lpstr>
      <vt:lpstr>Prvotní stádia vývoje řeči </vt:lpstr>
      <vt:lpstr>První slova </vt:lpstr>
      <vt:lpstr>Prezentace aplikace PowerPoint</vt:lpstr>
      <vt:lpstr>Období jednoslovných výpovědí </vt:lpstr>
      <vt:lpstr>Holofrastická mluva </vt:lpstr>
      <vt:lpstr>Rozšiřování významu slov </vt:lpstr>
      <vt:lpstr>Období dvouslovných výpovědí </vt:lpstr>
      <vt:lpstr>Prezentace aplikace PowerPoint</vt:lpstr>
      <vt:lpstr>Období úplných vět </vt:lpstr>
      <vt:lpstr>Vývoj řeči od tří do šesti let </vt:lpstr>
      <vt:lpstr>Prezentace aplikace PowerPoint</vt:lpstr>
      <vt:lpstr>II. Faktory ovlivňující vývoj řeči </vt:lpstr>
      <vt:lpstr>Vnitřní faktory</vt:lpstr>
      <vt:lpstr>Sluch a zrak </vt:lpstr>
      <vt:lpstr>Prezentace aplikace PowerPoint</vt:lpstr>
      <vt:lpstr>Prezentace aplikace PowerPoint</vt:lpstr>
      <vt:lpstr>Motorika </vt:lpstr>
      <vt:lpstr>Prezentace aplikace PowerPoint</vt:lpstr>
      <vt:lpstr>Pohlaví </vt:lpstr>
      <vt:lpstr>Vnější faktory </vt:lpstr>
      <vt:lpstr>Prezentace aplikace PowerPoint</vt:lpstr>
      <vt:lpstr>Sociální prostředí </vt:lpstr>
      <vt:lpstr>Prezentace aplikace PowerPoint</vt:lpstr>
      <vt:lpstr>Prezentace aplikace PowerPoint</vt:lpstr>
      <vt:lpstr>Další literatura k tématu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 Ontogeneze dětské řeči II. Faktory ovlivňující vývoj řeči</dc:title>
  <dc:creator>martin janečka</dc:creator>
  <cp:lastModifiedBy>uzivatel</cp:lastModifiedBy>
  <cp:revision>17</cp:revision>
  <dcterms:created xsi:type="dcterms:W3CDTF">2022-11-06T17:07:43Z</dcterms:created>
  <dcterms:modified xsi:type="dcterms:W3CDTF">2022-11-15T12:29:14Z</dcterms:modified>
</cp:coreProperties>
</file>