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316" r:id="rId2"/>
    <p:sldId id="258" r:id="rId3"/>
    <p:sldId id="256" r:id="rId4"/>
    <p:sldId id="257" r:id="rId5"/>
    <p:sldId id="259" r:id="rId6"/>
    <p:sldId id="262" r:id="rId7"/>
    <p:sldId id="263" r:id="rId8"/>
    <p:sldId id="264" r:id="rId9"/>
    <p:sldId id="268" r:id="rId10"/>
    <p:sldId id="265" r:id="rId11"/>
    <p:sldId id="270" r:id="rId12"/>
    <p:sldId id="271" r:id="rId13"/>
    <p:sldId id="272" r:id="rId14"/>
    <p:sldId id="266" r:id="rId15"/>
    <p:sldId id="267" r:id="rId16"/>
    <p:sldId id="348" r:id="rId17"/>
    <p:sldId id="280" r:id="rId18"/>
    <p:sldId id="346" r:id="rId19"/>
    <p:sldId id="269" r:id="rId20"/>
    <p:sldId id="273" r:id="rId21"/>
    <p:sldId id="274" r:id="rId22"/>
    <p:sldId id="277" r:id="rId23"/>
    <p:sldId id="278" r:id="rId24"/>
    <p:sldId id="276" r:id="rId25"/>
    <p:sldId id="281" r:id="rId26"/>
    <p:sldId id="347" r:id="rId27"/>
    <p:sldId id="282" r:id="rId28"/>
    <p:sldId id="279" r:id="rId29"/>
    <p:sldId id="284" r:id="rId30"/>
    <p:sldId id="286" r:id="rId31"/>
    <p:sldId id="292" r:id="rId32"/>
    <p:sldId id="287" r:id="rId33"/>
    <p:sldId id="288" r:id="rId34"/>
    <p:sldId id="289" r:id="rId35"/>
    <p:sldId id="290" r:id="rId36"/>
    <p:sldId id="319" r:id="rId37"/>
    <p:sldId id="294" r:id="rId38"/>
    <p:sldId id="291" r:id="rId39"/>
    <p:sldId id="293" r:id="rId40"/>
    <p:sldId id="295" r:id="rId41"/>
    <p:sldId id="298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21" r:id="rId61"/>
    <p:sldId id="317" r:id="rId62"/>
    <p:sldId id="320" r:id="rId63"/>
    <p:sldId id="318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5" r:id="rId8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8A9EA-4CA3-47B5-A28F-F9B0CB2B738D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B250-AB1A-4ACE-9422-B0C2D91ED0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85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5E475-7847-49DB-B98B-68C0B8A781B9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5D7C1-F782-4EA2-AED8-998639A58DF0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C2454-5562-4BFF-847E-9BB1584D4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511288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ANESTEZIE</a:t>
            </a:r>
            <a:br>
              <a:rPr lang="cs-CZ" sz="3600" dirty="0" smtClean="0">
                <a:solidFill>
                  <a:srgbClr val="7030A0"/>
                </a:solidFill>
              </a:rPr>
            </a:br>
            <a:r>
              <a:rPr lang="cs-CZ" sz="3600" dirty="0" smtClean="0">
                <a:solidFill>
                  <a:srgbClr val="7030A0"/>
                </a:solidFill>
              </a:rPr>
              <a:t>MOŽNOSTI A POSTUPY</a:t>
            </a:r>
            <a:endParaRPr lang="cs-CZ" sz="3600" dirty="0">
              <a:solidFill>
                <a:srgbClr val="7030A0"/>
              </a:solidFill>
            </a:endParaRPr>
          </a:p>
        </p:txBody>
      </p:sp>
      <p:pic>
        <p:nvPicPr>
          <p:cNvPr id="7" name="Zástupný symbol pro obsah 6" descr="arkftn_logo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500702"/>
            <a:ext cx="8358246" cy="1071570"/>
          </a:xfrm>
        </p:spPr>
      </p:pic>
      <p:sp>
        <p:nvSpPr>
          <p:cNvPr id="8" name="TextovéPole 7"/>
          <p:cNvSpPr txBox="1"/>
          <p:nvPr/>
        </p:nvSpPr>
        <p:spPr>
          <a:xfrm>
            <a:off x="5286380" y="392906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MUDr Jiří Sedláček</a:t>
            </a:r>
          </a:p>
          <a:p>
            <a:r>
              <a:rPr lang="cs-CZ" b="1" i="1" dirty="0" smtClean="0"/>
              <a:t>                  leden 2017</a:t>
            </a:r>
            <a:endParaRPr 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PORODNICTVÍ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9600" dirty="0" err="1" smtClean="0">
                <a:solidFill>
                  <a:srgbClr val="C00000"/>
                </a:solidFill>
              </a:rPr>
              <a:t>III.Anestezie</a:t>
            </a:r>
            <a:r>
              <a:rPr lang="cs-CZ" sz="9600" dirty="0" smtClean="0"/>
              <a:t>  </a:t>
            </a:r>
            <a:r>
              <a:rPr lang="cs-CZ" sz="9600" dirty="0" smtClean="0">
                <a:solidFill>
                  <a:srgbClr val="C00000"/>
                </a:solidFill>
              </a:rPr>
              <a:t>pro  Císařský řez</a:t>
            </a:r>
          </a:p>
          <a:p>
            <a:pPr>
              <a:buNone/>
            </a:pPr>
            <a:r>
              <a:rPr lang="cs-CZ" sz="9600" b="1" dirty="0" smtClean="0">
                <a:solidFill>
                  <a:srgbClr val="00B050"/>
                </a:solidFill>
              </a:rPr>
              <a:t>Volbu</a:t>
            </a:r>
            <a:r>
              <a:rPr lang="cs-CZ" sz="9600" dirty="0" smtClean="0"/>
              <a:t> vedení </a:t>
            </a:r>
            <a:r>
              <a:rPr lang="cs-CZ" sz="9600" dirty="0" err="1" smtClean="0"/>
              <a:t>anest</a:t>
            </a:r>
            <a:r>
              <a:rPr lang="cs-CZ" sz="9600" dirty="0" smtClean="0"/>
              <a:t>. ovlivňuje: naléhavost výkonu, stav plodu, zkušenost anesteziologa, přání matky</a:t>
            </a:r>
          </a:p>
          <a:p>
            <a:pPr>
              <a:buNone/>
            </a:pPr>
            <a:r>
              <a:rPr lang="cs-CZ" sz="9600" dirty="0" smtClean="0"/>
              <a:t>1. spinální blok, 2.celková anestezie, 3.epidurální blok + </a:t>
            </a:r>
            <a:r>
              <a:rPr lang="cs-CZ" sz="9600" dirty="0" err="1" smtClean="0"/>
              <a:t>Kcat</a:t>
            </a:r>
            <a:r>
              <a:rPr lang="cs-CZ" sz="9600" dirty="0" smtClean="0"/>
              <a:t>.</a:t>
            </a:r>
          </a:p>
          <a:p>
            <a:pPr>
              <a:buNone/>
            </a:pPr>
            <a:endParaRPr lang="cs-CZ" sz="9600" dirty="0" smtClean="0"/>
          </a:p>
          <a:p>
            <a:pPr>
              <a:buNone/>
            </a:pPr>
            <a:r>
              <a:rPr lang="cs-CZ" sz="9600" b="1" dirty="0" smtClean="0">
                <a:solidFill>
                  <a:srgbClr val="00B050"/>
                </a:solidFill>
              </a:rPr>
              <a:t>Indikace</a:t>
            </a:r>
            <a:r>
              <a:rPr lang="cs-CZ" sz="9600" dirty="0" smtClean="0"/>
              <a:t> z preventivních důvodů, nebo při akutním ohrožení života matky či plodu</a:t>
            </a:r>
          </a:p>
          <a:p>
            <a:pPr>
              <a:buNone/>
            </a:pPr>
            <a:endParaRPr lang="cs-CZ" sz="9600" dirty="0" smtClean="0"/>
          </a:p>
          <a:p>
            <a:pPr>
              <a:buNone/>
            </a:pPr>
            <a:r>
              <a:rPr lang="cs-CZ" sz="9600" b="1" dirty="0" smtClean="0">
                <a:solidFill>
                  <a:srgbClr val="00B050"/>
                </a:solidFill>
              </a:rPr>
              <a:t>Indikace SC</a:t>
            </a:r>
            <a:r>
              <a:rPr lang="cs-CZ" sz="9600" dirty="0" smtClean="0"/>
              <a:t>: </a:t>
            </a:r>
            <a:r>
              <a:rPr lang="cs-CZ" sz="9600" dirty="0" err="1" smtClean="0"/>
              <a:t>kefalopelvický</a:t>
            </a:r>
            <a:r>
              <a:rPr lang="cs-CZ" sz="9600" dirty="0" smtClean="0"/>
              <a:t> nepoměr</a:t>
            </a:r>
          </a:p>
          <a:p>
            <a:pPr>
              <a:buNone/>
            </a:pPr>
            <a:r>
              <a:rPr lang="cs-CZ" sz="9600" dirty="0" smtClean="0"/>
              <a:t>		          poruchy polohy plodu</a:t>
            </a:r>
          </a:p>
          <a:p>
            <a:pPr>
              <a:buNone/>
            </a:pPr>
            <a:r>
              <a:rPr lang="cs-CZ" sz="9600" dirty="0" smtClean="0"/>
              <a:t>		          placenta </a:t>
            </a:r>
            <a:r>
              <a:rPr lang="cs-CZ" sz="9600" dirty="0" err="1" smtClean="0"/>
              <a:t>praevia</a:t>
            </a:r>
            <a:endParaRPr lang="cs-CZ" sz="9600" dirty="0" smtClean="0"/>
          </a:p>
          <a:p>
            <a:pPr>
              <a:buNone/>
            </a:pPr>
            <a:r>
              <a:rPr lang="cs-CZ" sz="9600" dirty="0" smtClean="0"/>
              <a:t>		          eklampsie, nebo hypoxie  plodu</a:t>
            </a:r>
          </a:p>
          <a:p>
            <a:pPr>
              <a:buNone/>
            </a:pPr>
            <a:r>
              <a:rPr lang="cs-CZ" sz="9600" dirty="0" smtClean="0"/>
              <a:t>		          diabetes </a:t>
            </a:r>
            <a:r>
              <a:rPr lang="cs-CZ" sz="9600" dirty="0" err="1" smtClean="0"/>
              <a:t>mellitus</a:t>
            </a:r>
            <a:endParaRPr lang="cs-CZ" sz="9600" dirty="0" smtClean="0"/>
          </a:p>
          <a:p>
            <a:pPr>
              <a:buNone/>
            </a:pPr>
            <a:r>
              <a:rPr lang="cs-CZ" sz="9600" dirty="0" smtClean="0"/>
              <a:t>		          výhřez pupečníku</a:t>
            </a:r>
          </a:p>
          <a:p>
            <a:pPr>
              <a:buNone/>
            </a:pPr>
            <a:r>
              <a:rPr lang="cs-CZ" sz="9600" dirty="0" smtClean="0"/>
              <a:t>		          porodnické krvácení</a:t>
            </a:r>
          </a:p>
          <a:p>
            <a:pPr>
              <a:buNone/>
            </a:pPr>
            <a:endParaRPr lang="cs-CZ" sz="60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	   	         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PORODNICTVÍ</a:t>
            </a:r>
            <a:endParaRPr lang="cs-CZ" sz="32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571504"/>
          </a:xfrm>
        </p:spPr>
        <p:txBody>
          <a:bodyPr>
            <a:noAutofit/>
          </a:bodyPr>
          <a:lstStyle/>
          <a:p>
            <a:r>
              <a:rPr lang="cs-CZ" sz="1800" b="0" dirty="0" smtClean="0"/>
              <a:t>Placenta </a:t>
            </a:r>
            <a:r>
              <a:rPr lang="cs-CZ" sz="1800" b="0" dirty="0" err="1" smtClean="0"/>
              <a:t>praevia</a:t>
            </a:r>
            <a:r>
              <a:rPr lang="cs-CZ" sz="1800" b="0" dirty="0" smtClean="0"/>
              <a:t>, vagin. krvácení ve II.,III. trimestru</a:t>
            </a:r>
            <a:endParaRPr lang="cs-CZ" sz="1800" b="0" dirty="0"/>
          </a:p>
        </p:txBody>
      </p:sp>
      <p:pic>
        <p:nvPicPr>
          <p:cNvPr id="9" name="Zástupný symbol pro obsah 8" descr="Placenta-Praevia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857496"/>
            <a:ext cx="3714776" cy="2786082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000628" y="1357298"/>
            <a:ext cx="3684585" cy="571504"/>
          </a:xfrm>
        </p:spPr>
        <p:txBody>
          <a:bodyPr>
            <a:noAutofit/>
          </a:bodyPr>
          <a:lstStyle/>
          <a:p>
            <a:r>
              <a:rPr lang="cs-CZ" b="0" dirty="0" smtClean="0"/>
              <a:t>Placenta </a:t>
            </a:r>
            <a:r>
              <a:rPr lang="cs-CZ" sz="2000" b="0" dirty="0" err="1" smtClean="0"/>
              <a:t>praevia</a:t>
            </a:r>
            <a:endParaRPr lang="cs-CZ" sz="2000" b="0" dirty="0"/>
          </a:p>
        </p:txBody>
      </p:sp>
      <p:pic>
        <p:nvPicPr>
          <p:cNvPr id="12" name="Zástupný symbol pro obsah 11" descr="placentaPrevia 1.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42844" y="2000240"/>
            <a:ext cx="4714908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PORODNICTVÍ</a:t>
            </a:r>
            <a:br>
              <a:rPr lang="cs-CZ" sz="3200" dirty="0" smtClean="0"/>
            </a:br>
            <a:r>
              <a:rPr lang="cs-CZ" sz="3200" dirty="0" smtClean="0"/>
              <a:t>placenta </a:t>
            </a:r>
            <a:r>
              <a:rPr lang="cs-CZ" sz="3200" dirty="0" err="1" smtClean="0"/>
              <a:t>praevia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Příčiny PP:</a:t>
            </a:r>
          </a:p>
          <a:p>
            <a:pPr>
              <a:buNone/>
            </a:pPr>
            <a:r>
              <a:rPr lang="cs-CZ" sz="2800" dirty="0" smtClean="0"/>
              <a:t>Porucha rýhování vajíčka + nidace, transport</a:t>
            </a:r>
          </a:p>
          <a:p>
            <a:pPr>
              <a:buNone/>
            </a:pPr>
            <a:r>
              <a:rPr lang="cs-CZ" sz="2800" dirty="0" smtClean="0"/>
              <a:t>Změny děložní sliznice po předchozích porodech</a:t>
            </a:r>
          </a:p>
          <a:p>
            <a:pPr>
              <a:buNone/>
            </a:pPr>
            <a:r>
              <a:rPr lang="cs-CZ" sz="2800" dirty="0" err="1" smtClean="0"/>
              <a:t>Multipara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Abrazivní </a:t>
            </a:r>
            <a:r>
              <a:rPr lang="cs-CZ" sz="2800" dirty="0" err="1" smtClean="0"/>
              <a:t>curretage</a:t>
            </a:r>
            <a:r>
              <a:rPr lang="cs-CZ" sz="2800" dirty="0" smtClean="0"/>
              <a:t> endometria v AO</a:t>
            </a:r>
          </a:p>
          <a:p>
            <a:pPr>
              <a:buNone/>
            </a:pPr>
            <a:r>
              <a:rPr lang="cs-CZ" sz="2800" dirty="0" smtClean="0"/>
              <a:t>Myom děložní</a:t>
            </a:r>
          </a:p>
          <a:p>
            <a:pPr>
              <a:buNone/>
            </a:pPr>
            <a:r>
              <a:rPr lang="cs-CZ" sz="2800" dirty="0" smtClean="0"/>
              <a:t>Gravidní žena </a:t>
            </a:r>
            <a:r>
              <a:rPr lang="cs-CZ" sz="2800" dirty="0" err="1" smtClean="0"/>
              <a:t>fumator</a:t>
            </a:r>
            <a:r>
              <a:rPr lang="cs-CZ" sz="2800" dirty="0" smtClean="0"/>
              <a:t>, vyšší věk  početí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P.P. komplikuje odlučování lůžka plac. po porodu, pokud je branka  překryta, porodník indikuje S.C. již v 36 týdnu G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PORODNICTVÍ</a:t>
            </a:r>
            <a:endParaRPr lang="cs-CZ" sz="3600" dirty="0"/>
          </a:p>
        </p:txBody>
      </p:sp>
      <p:pic>
        <p:nvPicPr>
          <p:cNvPr id="5" name="Zástupný symbol pro obsah 4" descr="blastocysta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038600" cy="2643206"/>
          </a:xfrm>
        </p:spPr>
      </p:pic>
      <p:pic>
        <p:nvPicPr>
          <p:cNvPr id="6" name="Zástupný symbol pro obsah 5" descr="blastocysta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000240"/>
            <a:ext cx="3214710" cy="2500330"/>
          </a:xfrm>
        </p:spPr>
      </p:pic>
      <p:pic>
        <p:nvPicPr>
          <p:cNvPr id="7" name="Obrázek 6" descr="Blastocyst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1" y="4286256"/>
            <a:ext cx="2714644" cy="221932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072066" y="4714884"/>
            <a:ext cx="4422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Blastocysta před nidací</a:t>
            </a:r>
          </a:p>
          <a:p>
            <a:r>
              <a:rPr lang="cs-CZ" dirty="0" smtClean="0"/>
              <a:t>     </a:t>
            </a:r>
            <a:r>
              <a:rPr lang="cs-CZ" dirty="0" err="1" smtClean="0"/>
              <a:t>emryoblast</a:t>
            </a:r>
            <a:r>
              <a:rPr lang="cs-CZ" dirty="0" smtClean="0"/>
              <a:t> + trofoblast</a:t>
            </a:r>
          </a:p>
          <a:p>
            <a:endParaRPr lang="cs-CZ" dirty="0" smtClean="0"/>
          </a:p>
          <a:p>
            <a:r>
              <a:rPr lang="cs-CZ" dirty="0" smtClean="0"/>
              <a:t>Trofoblast – </a:t>
            </a:r>
            <a:r>
              <a:rPr lang="cs-CZ" dirty="0" err="1" smtClean="0"/>
              <a:t>hCG</a:t>
            </a:r>
            <a:endParaRPr lang="cs-CZ" dirty="0" smtClean="0"/>
          </a:p>
          <a:p>
            <a:r>
              <a:rPr lang="cs-CZ" dirty="0" smtClean="0"/>
              <a:t>Folikul, žluté těl., progesteron, estrogeny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PORODNICTVÍ</a:t>
            </a:r>
            <a:endParaRPr lang="cs-CZ" sz="4000" dirty="0"/>
          </a:p>
        </p:txBody>
      </p:sp>
      <p:pic>
        <p:nvPicPr>
          <p:cNvPr id="4" name="Zástupný symbol pro obsah 3" descr="CT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6807048" cy="4714908"/>
          </a:xfrm>
        </p:spPr>
      </p:pic>
      <p:sp>
        <p:nvSpPr>
          <p:cNvPr id="5" name="TextovéPole 4"/>
          <p:cNvSpPr txBox="1"/>
          <p:nvPr/>
        </p:nvSpPr>
        <p:spPr>
          <a:xfrm>
            <a:off x="1142977" y="600076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Kardiotokograf</a:t>
            </a:r>
            <a:r>
              <a:rPr lang="cs-CZ" dirty="0" smtClean="0">
                <a:solidFill>
                  <a:srgbClr val="C00000"/>
                </a:solidFill>
              </a:rPr>
              <a:t>(CTG)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-  </a:t>
            </a:r>
            <a:r>
              <a:rPr lang="cs-CZ" dirty="0" err="1" smtClean="0"/>
              <a:t>simultání</a:t>
            </a:r>
            <a:r>
              <a:rPr lang="cs-CZ" dirty="0" smtClean="0"/>
              <a:t> snímání TF plodu + </a:t>
            </a:r>
            <a:r>
              <a:rPr lang="cs-CZ" dirty="0" err="1" smtClean="0"/>
              <a:t>monitorace</a:t>
            </a:r>
            <a:r>
              <a:rPr lang="cs-CZ" dirty="0" smtClean="0"/>
              <a:t> děložní aktivity externím snímačem/</a:t>
            </a:r>
            <a:r>
              <a:rPr lang="cs-CZ" dirty="0" err="1" smtClean="0"/>
              <a:t>tokogram</a:t>
            </a:r>
            <a:r>
              <a:rPr lang="cs-CZ" dirty="0" smtClean="0"/>
              <a:t>/          </a:t>
            </a:r>
            <a:r>
              <a:rPr lang="cs-CZ" sz="1200" dirty="0" err="1" smtClean="0"/>
              <a:t>Cave</a:t>
            </a:r>
            <a:r>
              <a:rPr lang="cs-CZ" sz="1200" dirty="0" smtClean="0"/>
              <a:t>  variabilní </a:t>
            </a:r>
            <a:r>
              <a:rPr lang="cs-CZ" sz="1200" dirty="0" err="1" smtClean="0"/>
              <a:t>decelerace</a:t>
            </a:r>
            <a:r>
              <a:rPr lang="cs-CZ" sz="1200" dirty="0" smtClean="0"/>
              <a:t> </a:t>
            </a:r>
            <a:r>
              <a:rPr lang="cs-CZ" sz="1200" dirty="0" err="1" smtClean="0"/>
              <a:t>Tf</a:t>
            </a:r>
            <a:r>
              <a:rPr lang="cs-CZ" sz="1200" dirty="0" smtClean="0"/>
              <a:t> plodu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PORODNICTVÍ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8472518" cy="492922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5900" b="1" dirty="0" smtClean="0">
                <a:solidFill>
                  <a:schemeClr val="accent6">
                    <a:lumMod val="75000"/>
                  </a:schemeClr>
                </a:solidFill>
              </a:rPr>
              <a:t>Anesteziologické komplikace v porodnictví:</a:t>
            </a:r>
          </a:p>
          <a:p>
            <a:pPr>
              <a:buNone/>
            </a:pPr>
            <a:endParaRPr lang="cs-CZ" sz="4400" dirty="0" smtClean="0"/>
          </a:p>
          <a:p>
            <a:pPr>
              <a:buNone/>
            </a:pPr>
            <a:r>
              <a:rPr lang="cs-CZ" sz="5100" b="1" dirty="0" smtClean="0">
                <a:solidFill>
                  <a:srgbClr val="00B0F0"/>
                </a:solidFill>
                <a:sym typeface="Symbol"/>
              </a:rPr>
              <a:t> </a:t>
            </a:r>
            <a:r>
              <a:rPr lang="cs-CZ" sz="5100" b="1" dirty="0" err="1" smtClean="0">
                <a:solidFill>
                  <a:srgbClr val="00B0F0"/>
                </a:solidFill>
              </a:rPr>
              <a:t>Postpunkční</a:t>
            </a:r>
            <a:r>
              <a:rPr lang="cs-CZ" sz="5100" b="1" dirty="0" smtClean="0">
                <a:solidFill>
                  <a:srgbClr val="00B0F0"/>
                </a:solidFill>
              </a:rPr>
              <a:t> bolesti hlavy u SAB </a:t>
            </a:r>
            <a:r>
              <a:rPr lang="cs-CZ" sz="5100" dirty="0" smtClean="0"/>
              <a:t>– používat tenké jehly 26,27G</a:t>
            </a:r>
          </a:p>
          <a:p>
            <a:pPr>
              <a:buNone/>
            </a:pPr>
            <a:r>
              <a:rPr lang="cs-CZ" sz="5100" dirty="0" smtClean="0"/>
              <a:t>                                                                  typ  </a:t>
            </a:r>
            <a:r>
              <a:rPr lang="cs-CZ" sz="5100" i="1" dirty="0" err="1" smtClean="0"/>
              <a:t>pencil</a:t>
            </a:r>
            <a:r>
              <a:rPr lang="cs-CZ" sz="5100" i="1" dirty="0" smtClean="0"/>
              <a:t>-point</a:t>
            </a:r>
          </a:p>
          <a:p>
            <a:pPr>
              <a:buNone/>
            </a:pPr>
            <a:endParaRPr lang="cs-CZ" sz="5100" dirty="0" smtClean="0"/>
          </a:p>
          <a:p>
            <a:pPr>
              <a:buNone/>
            </a:pPr>
            <a:r>
              <a:rPr lang="cs-CZ" sz="5100" b="1" dirty="0" smtClean="0">
                <a:solidFill>
                  <a:srgbClr val="00B0F0"/>
                </a:solidFill>
                <a:sym typeface="Symbol"/>
              </a:rPr>
              <a:t> </a:t>
            </a:r>
            <a:r>
              <a:rPr lang="cs-CZ" sz="5100" b="1" dirty="0" smtClean="0">
                <a:solidFill>
                  <a:srgbClr val="00B0F0"/>
                </a:solidFill>
              </a:rPr>
              <a:t>Totální </a:t>
            </a:r>
            <a:r>
              <a:rPr lang="cs-CZ" sz="5100" b="1" dirty="0" err="1" smtClean="0">
                <a:solidFill>
                  <a:srgbClr val="00B0F0"/>
                </a:solidFill>
              </a:rPr>
              <a:t>subarachnoidální</a:t>
            </a:r>
            <a:r>
              <a:rPr lang="cs-CZ" sz="5100" b="1" dirty="0" smtClean="0">
                <a:solidFill>
                  <a:srgbClr val="00B0F0"/>
                </a:solidFill>
              </a:rPr>
              <a:t> blokáda </a:t>
            </a:r>
            <a:r>
              <a:rPr lang="cs-CZ" sz="5100" dirty="0" smtClean="0"/>
              <a:t>– vyvolá obrnu bránice a  </a:t>
            </a:r>
          </a:p>
          <a:p>
            <a:pPr>
              <a:buNone/>
            </a:pPr>
            <a:r>
              <a:rPr lang="cs-CZ" sz="5100" dirty="0" smtClean="0"/>
              <a:t>       vysokou blokádu sympatiku, dramatický průběh s ohrožením </a:t>
            </a:r>
          </a:p>
          <a:p>
            <a:pPr>
              <a:buNone/>
            </a:pPr>
            <a:r>
              <a:rPr lang="cs-CZ" sz="5100" dirty="0" smtClean="0"/>
              <a:t>       vitálních funkcí: hypotenze, bezvědomí, mydriasa, apnoe</a:t>
            </a:r>
          </a:p>
          <a:p>
            <a:pPr>
              <a:buNone/>
            </a:pPr>
            <a:endParaRPr lang="cs-CZ" sz="5100" dirty="0" smtClean="0"/>
          </a:p>
          <a:p>
            <a:pPr>
              <a:buNone/>
            </a:pPr>
            <a:r>
              <a:rPr lang="cs-CZ" sz="5100" b="1" dirty="0" smtClean="0">
                <a:solidFill>
                  <a:srgbClr val="00B0F0"/>
                </a:solidFill>
                <a:sym typeface="Symbol"/>
              </a:rPr>
              <a:t>  </a:t>
            </a:r>
            <a:r>
              <a:rPr lang="cs-CZ" sz="5100" b="1" dirty="0" smtClean="0">
                <a:solidFill>
                  <a:srgbClr val="00B0F0"/>
                </a:solidFill>
              </a:rPr>
              <a:t>Křeče vyvolané  LA</a:t>
            </a:r>
            <a:r>
              <a:rPr lang="cs-CZ" sz="5100" b="1" dirty="0" smtClean="0"/>
              <a:t>  </a:t>
            </a:r>
            <a:r>
              <a:rPr lang="cs-CZ" sz="5100" dirty="0" smtClean="0"/>
              <a:t>-  </a:t>
            </a:r>
            <a:r>
              <a:rPr lang="cs-CZ" sz="5100" dirty="0" err="1" smtClean="0"/>
              <a:t>Thiopental</a:t>
            </a:r>
            <a:r>
              <a:rPr lang="cs-CZ" sz="5100" dirty="0" smtClean="0"/>
              <a:t> 50-100 mg nebo</a:t>
            </a:r>
          </a:p>
          <a:p>
            <a:pPr>
              <a:buNone/>
            </a:pPr>
            <a:r>
              <a:rPr lang="cs-CZ" sz="5100" dirty="0" smtClean="0"/>
              <a:t>                                           </a:t>
            </a:r>
            <a:r>
              <a:rPr lang="cs-CZ" sz="5100" dirty="0" err="1" smtClean="0"/>
              <a:t>Apaurin</a:t>
            </a:r>
            <a:r>
              <a:rPr lang="cs-CZ" sz="5100" dirty="0" smtClean="0"/>
              <a:t> 5-10mgi.v.</a:t>
            </a:r>
          </a:p>
          <a:p>
            <a:pPr>
              <a:buNone/>
            </a:pPr>
            <a:endParaRPr lang="cs-CZ" sz="4400" dirty="0" smtClean="0"/>
          </a:p>
          <a:p>
            <a:pPr>
              <a:buNone/>
            </a:pPr>
            <a:endParaRPr lang="cs-CZ" sz="3600" dirty="0" smtClean="0"/>
          </a:p>
          <a:p>
            <a:pPr>
              <a:buNone/>
            </a:pPr>
            <a:r>
              <a:rPr lang="cs-CZ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PORODNICTVÍ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Anesteziologické komplikace v porodnictví: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  <a:sym typeface="Symbol"/>
              </a:rPr>
              <a:t> </a:t>
            </a:r>
            <a:r>
              <a:rPr lang="cs-CZ" b="1" dirty="0" smtClean="0">
                <a:solidFill>
                  <a:srgbClr val="00B0F0"/>
                </a:solidFill>
              </a:rPr>
              <a:t>Hypotenze </a:t>
            </a:r>
          </a:p>
          <a:p>
            <a:pPr>
              <a:buNone/>
            </a:pPr>
            <a:r>
              <a:rPr lang="cs-CZ" dirty="0" smtClean="0"/>
              <a:t>   při nástupu regionální anestezie – </a:t>
            </a:r>
            <a:r>
              <a:rPr lang="cs-CZ" dirty="0" err="1" smtClean="0"/>
              <a:t>prehydratace</a:t>
            </a:r>
            <a:r>
              <a:rPr lang="cs-CZ" dirty="0" smtClean="0"/>
              <a:t> krystaloid </a:t>
            </a:r>
          </a:p>
          <a:p>
            <a:pPr>
              <a:buNone/>
            </a:pPr>
            <a:r>
              <a:rPr lang="cs-CZ" dirty="0" smtClean="0"/>
              <a:t>   manévr při AC kompresi, efedrin 5-10mg, nebo </a:t>
            </a:r>
            <a:r>
              <a:rPr lang="cs-CZ" dirty="0" err="1" smtClean="0"/>
              <a:t>fenylefrin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10-50 </a:t>
            </a:r>
            <a:r>
              <a:rPr lang="cs-CZ" dirty="0" err="1" smtClean="0"/>
              <a:t>mcg</a:t>
            </a:r>
            <a:r>
              <a:rPr lang="cs-CZ" dirty="0" smtClean="0"/>
              <a:t> i.v., </a:t>
            </a:r>
            <a:r>
              <a:rPr lang="cs-CZ" dirty="0" err="1" smtClean="0"/>
              <a:t>Trendelenburgova</a:t>
            </a:r>
            <a:r>
              <a:rPr lang="cs-CZ" dirty="0" smtClean="0"/>
              <a:t> poloha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  <a:sym typeface="Symbol"/>
              </a:rPr>
              <a:t> </a:t>
            </a:r>
            <a:r>
              <a:rPr lang="cs-CZ" b="1" dirty="0" smtClean="0">
                <a:solidFill>
                  <a:srgbClr val="00B0F0"/>
                </a:solidFill>
              </a:rPr>
              <a:t>Plicní aspirace</a:t>
            </a:r>
          </a:p>
          <a:p>
            <a:pPr>
              <a:buNone/>
            </a:pP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  <a:sym typeface="Symbol"/>
              </a:rPr>
              <a:t> </a:t>
            </a:r>
            <a:r>
              <a:rPr lang="cs-CZ" b="1" dirty="0" smtClean="0">
                <a:solidFill>
                  <a:srgbClr val="00B0F0"/>
                </a:solidFill>
              </a:rPr>
              <a:t>Mateřská mortalita </a:t>
            </a:r>
            <a:r>
              <a:rPr lang="cs-CZ" dirty="0" smtClean="0"/>
              <a:t>definice – úmrtí matky během gravidity nebo během 42 dnů po porodu (0.1%</a:t>
            </a:r>
            <a:r>
              <a:rPr lang="cs-CZ" dirty="0" smtClean="0">
                <a:sym typeface="Symbol"/>
              </a:rPr>
              <a:t></a:t>
            </a:r>
            <a:r>
              <a:rPr lang="cs-CZ" dirty="0" smtClean="0"/>
              <a:t>) 1:10 000, každé 6. v souvislosti s  operací nebo anestezií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dirty="0" smtClean="0"/>
              <a:t>ASPIRACE   I.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8"/>
            <a:ext cx="8115328" cy="476886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 pevného obsahu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 tekutého obsahu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 </a:t>
            </a:r>
            <a:r>
              <a:rPr lang="cs-CZ" altLang="cs-CZ" sz="2800" dirty="0" err="1" smtClean="0"/>
              <a:t>kys.žal.šťáva</a:t>
            </a:r>
            <a:r>
              <a:rPr lang="cs-CZ" altLang="cs-CZ" sz="2800" dirty="0" smtClean="0"/>
              <a:t> pH &lt; 2,5-</a:t>
            </a:r>
            <a:r>
              <a:rPr lang="cs-CZ" altLang="cs-CZ" sz="2800" dirty="0" err="1" smtClean="0"/>
              <a:t>Mendelson.sy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 klinický obraz:    bronchospasmus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                              </a:t>
            </a:r>
            <a:r>
              <a:rPr lang="cs-CZ" altLang="cs-CZ" sz="2800" dirty="0" err="1" smtClean="0"/>
              <a:t>zvýš.inspir.tlak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                              chropy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                              cyanosa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                              plicní vasokonstrikce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                              </a:t>
            </a:r>
            <a:r>
              <a:rPr lang="cs-CZ" altLang="cs-CZ" sz="2800" dirty="0" err="1" smtClean="0"/>
              <a:t>hypoxemie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ASPIRACE 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cs-CZ" altLang="cs-CZ" dirty="0" smtClean="0"/>
              <a:t> </a:t>
            </a:r>
            <a:r>
              <a:rPr lang="cs-CZ" altLang="cs-CZ" b="1" u="sng" dirty="0" smtClean="0"/>
              <a:t>aspirace </a:t>
            </a:r>
            <a:r>
              <a:rPr lang="cs-CZ" altLang="cs-CZ" b="1" u="sng" dirty="0" err="1" smtClean="0"/>
              <a:t>pev.obsahu</a:t>
            </a:r>
            <a:r>
              <a:rPr lang="cs-CZ" altLang="cs-CZ" b="1" u="sng" dirty="0" smtClean="0"/>
              <a:t> </a:t>
            </a:r>
            <a:r>
              <a:rPr lang="cs-CZ" altLang="cs-CZ" dirty="0" smtClean="0"/>
              <a:t>: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 smtClean="0"/>
              <a:t> tachykardie ,dušnost(ne v anestezii ), tachypnoe,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 smtClean="0"/>
              <a:t> cyanosa, oslabené </a:t>
            </a:r>
            <a:r>
              <a:rPr lang="cs-CZ" altLang="cs-CZ" dirty="0" err="1" smtClean="0"/>
              <a:t>dých</a:t>
            </a:r>
            <a:r>
              <a:rPr lang="cs-CZ" altLang="cs-CZ" dirty="0" smtClean="0"/>
              <a:t>. šelesty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b="1" u="sng" dirty="0" smtClean="0"/>
              <a:t>prevence: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 smtClean="0"/>
              <a:t>přednost má svodná anestezie před CA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 smtClean="0"/>
              <a:t>        CA jen s ETI-</a:t>
            </a:r>
            <a:r>
              <a:rPr lang="cs-CZ" altLang="cs-CZ" dirty="0" err="1" smtClean="0"/>
              <a:t>crash</a:t>
            </a:r>
            <a:r>
              <a:rPr lang="cs-CZ" altLang="cs-CZ" dirty="0" smtClean="0"/>
              <a:t> úvod 0,3molární citrát sodný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 smtClean="0"/>
              <a:t>        20-30ml p.o.10min před úvodem(stoupne pH)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 smtClean="0"/>
              <a:t>       u plán.operací -</a:t>
            </a:r>
            <a:r>
              <a:rPr lang="cs-CZ" altLang="cs-CZ" dirty="0" err="1" smtClean="0"/>
              <a:t>cimetidin</a:t>
            </a:r>
            <a:r>
              <a:rPr lang="cs-CZ" altLang="cs-CZ" dirty="0" smtClean="0"/>
              <a:t> 300mg </a:t>
            </a:r>
            <a:r>
              <a:rPr lang="cs-CZ" altLang="cs-CZ" dirty="0" err="1" smtClean="0"/>
              <a:t>p.o.večer</a:t>
            </a:r>
            <a:r>
              <a:rPr lang="cs-CZ" altLang="cs-CZ" dirty="0" smtClean="0"/>
              <a:t> před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 smtClean="0"/>
              <a:t>       operací (sniž.tvorbu žal.</a:t>
            </a:r>
            <a:r>
              <a:rPr lang="cs-CZ" altLang="cs-CZ" dirty="0" err="1" smtClean="0"/>
              <a:t>šť</a:t>
            </a:r>
            <a:r>
              <a:rPr lang="cs-CZ" altLang="cs-CZ" dirty="0" smtClean="0"/>
              <a:t>.) a 300mg i.m.1-3hpřed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 smtClean="0"/>
              <a:t>       výkonem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 err="1" smtClean="0"/>
              <a:t>prekurarisace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NEUROAXIÁLNÍ BLOK - POLOHA</a:t>
            </a:r>
            <a:endParaRPr lang="cs-CZ" sz="2800" dirty="0"/>
          </a:p>
        </p:txBody>
      </p:sp>
      <p:pic>
        <p:nvPicPr>
          <p:cNvPr id="7" name="Zástupný symbol pro obsah 6" descr="vertebral leve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357586" cy="5143536"/>
          </a:xfrm>
        </p:spPr>
      </p:pic>
      <p:pic>
        <p:nvPicPr>
          <p:cNvPr id="12" name="Zástupný symbol pro obsah 11" descr="SAB 2. poloha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186238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Hospitálský</a:t>
            </a:r>
            <a:r>
              <a:rPr lang="cs-CZ" sz="2400" dirty="0" smtClean="0"/>
              <a:t> řád svatého Jana z Boha</a:t>
            </a:r>
            <a:br>
              <a:rPr lang="cs-CZ" sz="2400" dirty="0" smtClean="0"/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Ordo</a:t>
            </a:r>
            <a:r>
              <a:rPr lang="cs-CZ" sz="2400" dirty="0" smtClean="0"/>
              <a:t> </a:t>
            </a:r>
            <a:r>
              <a:rPr lang="cs-CZ" sz="2400" dirty="0" err="1" smtClean="0"/>
              <a:t>Hospitalarius</a:t>
            </a:r>
            <a:r>
              <a:rPr lang="cs-CZ" sz="2400" dirty="0" smtClean="0"/>
              <a:t> </a:t>
            </a:r>
            <a:r>
              <a:rPr lang="cs-CZ" sz="2400" dirty="0" err="1" smtClean="0"/>
              <a:t>Sancti</a:t>
            </a:r>
            <a:r>
              <a:rPr lang="cs-CZ" sz="2400" dirty="0" smtClean="0"/>
              <a:t> </a:t>
            </a:r>
            <a:r>
              <a:rPr lang="cs-CZ" sz="2400" dirty="0" err="1" smtClean="0"/>
              <a:t>Ioannis</a:t>
            </a:r>
            <a:r>
              <a:rPr lang="cs-CZ" sz="2400" dirty="0" smtClean="0"/>
              <a:t> de </a:t>
            </a:r>
            <a:r>
              <a:rPr lang="cs-CZ" sz="2400" dirty="0" err="1" smtClean="0"/>
              <a:t>Deo</a:t>
            </a:r>
            <a:r>
              <a:rPr lang="cs-CZ" sz="2400" dirty="0" smtClean="0"/>
              <a:t> ( OH)</a:t>
            </a:r>
            <a:br>
              <a:rPr lang="cs-CZ" sz="2400" dirty="0" smtClean="0"/>
            </a:br>
            <a:r>
              <a:rPr lang="cs-CZ" sz="2400" b="1" dirty="0" smtClean="0">
                <a:solidFill>
                  <a:schemeClr val="tx2"/>
                </a:solidFill>
              </a:rPr>
              <a:t>Špitální řád milosrdných bratří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59498" y="1714488"/>
            <a:ext cx="3926579" cy="571504"/>
          </a:xfrm>
        </p:spPr>
        <p:txBody>
          <a:bodyPr>
            <a:noAutofit/>
          </a:bodyPr>
          <a:lstStyle/>
          <a:p>
            <a:r>
              <a:rPr lang="cs-CZ" sz="1200" dirty="0" smtClean="0"/>
              <a:t>El </a:t>
            </a:r>
            <a:r>
              <a:rPr lang="cs-CZ" sz="1200" dirty="0" err="1" smtClean="0"/>
              <a:t>Greco</a:t>
            </a:r>
            <a:r>
              <a:rPr lang="cs-CZ" sz="1200" dirty="0" smtClean="0"/>
              <a:t>:  </a:t>
            </a:r>
            <a:r>
              <a:rPr lang="cs-CZ" sz="1200" dirty="0" err="1" smtClean="0"/>
              <a:t>Sv.Pius</a:t>
            </a:r>
            <a:r>
              <a:rPr lang="cs-CZ" sz="1200" dirty="0" smtClean="0"/>
              <a:t> V, 1571 povýšení Bratrstva na řeholní  kongregaci</a:t>
            </a:r>
          </a:p>
          <a:p>
            <a:r>
              <a:rPr lang="cs-CZ" sz="1200" dirty="0" smtClean="0"/>
              <a:t>V r.1685 měli Milosrdní bratři 212 nemocnic s 5430 lůžek</a:t>
            </a:r>
          </a:p>
          <a:p>
            <a:r>
              <a:rPr lang="cs-CZ" sz="1200" dirty="0" smtClean="0"/>
              <a:t>a  2218 bratří,  ve Španělsku , Americe, kolonie </a:t>
            </a:r>
            <a:endParaRPr lang="cs-CZ" sz="1200" dirty="0"/>
          </a:p>
        </p:txBody>
      </p:sp>
      <p:pic>
        <p:nvPicPr>
          <p:cNvPr id="9" name="Zástupný symbol pro obsah 8" descr="El.Greco,Sv.Pius V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7" y="2357430"/>
            <a:ext cx="3000395" cy="4214842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357686" y="1535113"/>
            <a:ext cx="4329115" cy="639762"/>
          </a:xfrm>
        </p:spPr>
        <p:txBody>
          <a:bodyPr>
            <a:normAutofit fontScale="92500"/>
          </a:bodyPr>
          <a:lstStyle/>
          <a:p>
            <a:r>
              <a:rPr lang="cs-CZ" sz="1600" dirty="0" err="1" smtClean="0"/>
              <a:t>Murillo</a:t>
            </a:r>
            <a:r>
              <a:rPr lang="cs-CZ" sz="1600" dirty="0" smtClean="0"/>
              <a:t>:  Sv. Jan z  Boha /Jan </a:t>
            </a:r>
            <a:r>
              <a:rPr lang="cs-CZ" sz="1600" dirty="0" err="1" smtClean="0"/>
              <a:t>Cuidad</a:t>
            </a:r>
            <a:r>
              <a:rPr lang="cs-CZ" sz="1600" dirty="0" smtClean="0"/>
              <a:t>, Granada/</a:t>
            </a:r>
          </a:p>
          <a:p>
            <a:r>
              <a:rPr lang="cs-CZ" sz="1400" dirty="0" err="1" smtClean="0"/>
              <a:t>hospital</a:t>
            </a:r>
            <a:r>
              <a:rPr lang="cs-CZ" sz="1400" dirty="0" smtClean="0"/>
              <a:t> pro různé choroby, M-Ž, r.1547, maurové+saracéni</a:t>
            </a:r>
            <a:endParaRPr lang="cs-CZ" sz="1400" dirty="0"/>
          </a:p>
        </p:txBody>
      </p:sp>
      <p:pic>
        <p:nvPicPr>
          <p:cNvPr id="10" name="Zástupný symbol pro obsah 9" descr="řád milosrdných bratří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286644" y="3357562"/>
            <a:ext cx="1643075" cy="1857388"/>
          </a:xfrm>
        </p:spPr>
      </p:pic>
      <p:pic>
        <p:nvPicPr>
          <p:cNvPr id="11" name="Obrázek 10" descr="Murillo,Sv. Jan z Bo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357430"/>
            <a:ext cx="271464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GYNEKOLOGIE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3786214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solidFill>
                  <a:srgbClr val="7030A0"/>
                </a:solidFill>
              </a:rPr>
              <a:t>Volba a vedení anestezie</a:t>
            </a:r>
          </a:p>
          <a:p>
            <a:pPr>
              <a:buNone/>
            </a:pPr>
            <a:r>
              <a:rPr lang="cs-CZ" sz="2000" dirty="0" smtClean="0"/>
              <a:t>Diferencovaný přístup, CA, RA, kombinace obou, </a:t>
            </a:r>
            <a:r>
              <a:rPr lang="cs-CZ" sz="2000" dirty="0" err="1" smtClean="0"/>
              <a:t>analgosedace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Chirurgický výkon na </a:t>
            </a:r>
            <a:r>
              <a:rPr lang="cs-CZ" sz="2000" dirty="0" err="1" smtClean="0"/>
              <a:t>pohlav</a:t>
            </a:r>
            <a:r>
              <a:rPr lang="cs-CZ" sz="2000" dirty="0" smtClean="0"/>
              <a:t>. orgánech – emoce + stress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err="1" smtClean="0"/>
              <a:t>Gynekologicko</a:t>
            </a:r>
            <a:r>
              <a:rPr lang="cs-CZ" sz="2000" dirty="0" smtClean="0"/>
              <a:t> –</a:t>
            </a:r>
            <a:r>
              <a:rPr lang="cs-CZ" sz="2000" dirty="0" err="1" smtClean="0"/>
              <a:t>lithotomická</a:t>
            </a:r>
            <a:r>
              <a:rPr lang="cs-CZ" sz="2000" dirty="0" smtClean="0"/>
              <a:t> poloha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071546"/>
            <a:ext cx="4038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solidFill>
                  <a:srgbClr val="7030A0"/>
                </a:solidFill>
              </a:rPr>
              <a:t>Výkony indikované k provedení v CA:</a:t>
            </a:r>
          </a:p>
          <a:p>
            <a:pPr>
              <a:buNone/>
            </a:pPr>
            <a:r>
              <a:rPr lang="cs-CZ" sz="2000" dirty="0" err="1" smtClean="0"/>
              <a:t>Transabdominální</a:t>
            </a:r>
            <a:r>
              <a:rPr lang="cs-CZ" sz="2000" dirty="0" smtClean="0"/>
              <a:t> výkony LAVH, AHE</a:t>
            </a:r>
          </a:p>
          <a:p>
            <a:pPr>
              <a:buNone/>
            </a:pPr>
            <a:r>
              <a:rPr lang="cs-CZ" sz="2000" dirty="0" err="1" smtClean="0"/>
              <a:t>Dg</a:t>
            </a:r>
            <a:r>
              <a:rPr lang="cs-CZ" sz="2000" dirty="0" smtClean="0"/>
              <a:t>.LPSK + </a:t>
            </a:r>
            <a:r>
              <a:rPr lang="cs-CZ" sz="2000" dirty="0" err="1" smtClean="0"/>
              <a:t>pelviskopie</a:t>
            </a:r>
            <a:r>
              <a:rPr lang="cs-CZ" sz="2000" dirty="0" smtClean="0"/>
              <a:t> s </a:t>
            </a:r>
            <a:r>
              <a:rPr lang="cs-CZ" sz="2000" dirty="0" err="1" smtClean="0"/>
              <a:t>kapnoperitoneem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Odmítnutí regionální </a:t>
            </a:r>
            <a:r>
              <a:rPr lang="cs-CZ" sz="2000" dirty="0" err="1" smtClean="0"/>
              <a:t>anesth</a:t>
            </a:r>
            <a:r>
              <a:rPr lang="cs-CZ" sz="2000" dirty="0" smtClean="0"/>
              <a:t>. pacientkou</a:t>
            </a:r>
          </a:p>
          <a:p>
            <a:pPr>
              <a:buNone/>
            </a:pPr>
            <a:r>
              <a:rPr lang="cs-CZ" sz="2000" dirty="0" smtClean="0"/>
              <a:t>Radikální </a:t>
            </a:r>
            <a:r>
              <a:rPr lang="cs-CZ" sz="2000" dirty="0" err="1" smtClean="0"/>
              <a:t>mastectomia</a:t>
            </a:r>
            <a:r>
              <a:rPr lang="cs-CZ" sz="2000" dirty="0" smtClean="0"/>
              <a:t> +axilární </a:t>
            </a:r>
            <a:r>
              <a:rPr lang="cs-CZ" sz="2000" dirty="0" err="1" smtClean="0"/>
              <a:t>extirpace</a:t>
            </a:r>
            <a:r>
              <a:rPr lang="cs-CZ" sz="2000" dirty="0" smtClean="0"/>
              <a:t> lymfatických uzlin</a:t>
            </a:r>
          </a:p>
          <a:p>
            <a:pPr>
              <a:buNone/>
            </a:pPr>
            <a:r>
              <a:rPr lang="cs-CZ" sz="2000" dirty="0" smtClean="0"/>
              <a:t>Krátké výkony, kdy preferujeme obličejovou masku či LAMA</a:t>
            </a:r>
          </a:p>
          <a:p>
            <a:pPr>
              <a:buNone/>
            </a:pPr>
            <a:r>
              <a:rPr lang="cs-CZ" sz="2000" dirty="0" smtClean="0"/>
              <a:t>Mimoděložní gravidita – ohrožení rupturou tuby  +  IAB  krvácení</a:t>
            </a:r>
            <a:endParaRPr lang="cs-CZ" sz="2000" dirty="0"/>
          </a:p>
        </p:txBody>
      </p:sp>
      <p:pic>
        <p:nvPicPr>
          <p:cNvPr id="5" name="Obrázek 4" descr="poloha LT +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14818"/>
            <a:ext cx="407196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GYNEKOLOGIE - SPEKTRUM VÝKONŮ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14348" y="1285860"/>
            <a:ext cx="3714776" cy="4840303"/>
          </a:xfrm>
        </p:spPr>
        <p:txBody>
          <a:bodyPr/>
          <a:lstStyle/>
          <a:p>
            <a:pPr>
              <a:buNone/>
            </a:pPr>
            <a:r>
              <a:rPr lang="cs-CZ" sz="2400" u="sng" dirty="0" err="1" smtClean="0">
                <a:solidFill>
                  <a:srgbClr val="C00000"/>
                </a:solidFill>
              </a:rPr>
              <a:t>Transvaginální</a:t>
            </a:r>
            <a:r>
              <a:rPr lang="cs-CZ" sz="24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cs-CZ" sz="2400" dirty="0" smtClean="0"/>
              <a:t>-kyretáž (dilatace hrdla)</a:t>
            </a:r>
          </a:p>
          <a:p>
            <a:pPr>
              <a:buNone/>
            </a:pPr>
            <a:r>
              <a:rPr lang="cs-CZ" sz="2400" dirty="0" smtClean="0"/>
              <a:t>-biopsie+ </a:t>
            </a:r>
            <a:r>
              <a:rPr lang="cs-CZ" sz="2400" dirty="0" err="1" smtClean="0"/>
              <a:t>cerclage</a:t>
            </a:r>
            <a:r>
              <a:rPr lang="cs-CZ" sz="2400" dirty="0" smtClean="0"/>
              <a:t> hrdla </a:t>
            </a:r>
            <a:r>
              <a:rPr lang="cs-CZ" sz="2400" dirty="0" err="1" smtClean="0"/>
              <a:t>d</a:t>
            </a:r>
            <a:r>
              <a:rPr lang="cs-CZ" sz="2400" dirty="0" smtClean="0"/>
              <a:t>.</a:t>
            </a:r>
          </a:p>
          <a:p>
            <a:pPr>
              <a:buNone/>
            </a:pPr>
            <a:r>
              <a:rPr lang="cs-CZ" sz="2400" dirty="0" smtClean="0"/>
              <a:t>-</a:t>
            </a:r>
            <a:r>
              <a:rPr lang="cs-CZ" sz="2400" dirty="0" err="1" smtClean="0"/>
              <a:t>hysteroskopie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-UPT</a:t>
            </a:r>
          </a:p>
          <a:p>
            <a:pPr>
              <a:buNone/>
            </a:pPr>
            <a:r>
              <a:rPr lang="cs-CZ" sz="2400" dirty="0" smtClean="0"/>
              <a:t>-In </a:t>
            </a:r>
            <a:r>
              <a:rPr lang="cs-CZ" sz="2400" dirty="0" err="1" smtClean="0"/>
              <a:t>vitro</a:t>
            </a:r>
            <a:r>
              <a:rPr lang="cs-CZ" sz="2400" dirty="0" smtClean="0"/>
              <a:t> fertilizace (IVF)</a:t>
            </a:r>
          </a:p>
          <a:p>
            <a:pPr>
              <a:buNone/>
            </a:pPr>
            <a:r>
              <a:rPr lang="cs-CZ" sz="2000" dirty="0" smtClean="0"/>
              <a:t>      </a:t>
            </a:r>
            <a:r>
              <a:rPr lang="cs-CZ" sz="2000" dirty="0" err="1" smtClean="0"/>
              <a:t>transvaginální</a:t>
            </a:r>
            <a:r>
              <a:rPr lang="cs-CZ" sz="2000" dirty="0" smtClean="0"/>
              <a:t> odsátí folikulární   tekutiny</a:t>
            </a:r>
          </a:p>
          <a:p>
            <a:pPr>
              <a:buNone/>
            </a:pPr>
            <a:r>
              <a:rPr lang="cs-CZ" sz="2000" dirty="0" smtClean="0"/>
              <a:t>      </a:t>
            </a:r>
            <a:r>
              <a:rPr lang="cs-CZ" sz="2000" dirty="0" err="1" smtClean="0"/>
              <a:t>analgosedace</a:t>
            </a:r>
            <a:r>
              <a:rPr lang="cs-CZ" sz="2000" dirty="0" smtClean="0"/>
              <a:t>-</a:t>
            </a:r>
            <a:r>
              <a:rPr lang="cs-CZ" sz="2000" dirty="0" err="1" smtClean="0"/>
              <a:t>remifentanil</a:t>
            </a:r>
            <a:r>
              <a:rPr lang="cs-CZ" sz="2000" dirty="0" smtClean="0"/>
              <a:t>         </a:t>
            </a:r>
            <a:r>
              <a:rPr lang="cs-CZ" sz="2000" dirty="0" err="1" smtClean="0"/>
              <a:t>dos</a:t>
            </a:r>
            <a:r>
              <a:rPr lang="cs-CZ" sz="2000" dirty="0" smtClean="0"/>
              <a:t>. 0,2-0,25mcg/kg/min při </a:t>
            </a:r>
            <a:r>
              <a:rPr lang="cs-CZ" sz="2000" dirty="0" err="1" smtClean="0"/>
              <a:t>spont</a:t>
            </a:r>
            <a:r>
              <a:rPr lang="cs-CZ" sz="2000" dirty="0" smtClean="0"/>
              <a:t>. ventilaci</a:t>
            </a:r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7752" y="1285860"/>
            <a:ext cx="4000528" cy="4597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u="sng" dirty="0" smtClean="0">
                <a:solidFill>
                  <a:srgbClr val="C00000"/>
                </a:solidFill>
              </a:rPr>
              <a:t>Perineální:</a:t>
            </a:r>
          </a:p>
          <a:p>
            <a:pPr>
              <a:buNone/>
            </a:pPr>
            <a:r>
              <a:rPr lang="cs-CZ" sz="2400" dirty="0" smtClean="0"/>
              <a:t>-snesení </a:t>
            </a:r>
            <a:r>
              <a:rPr lang="cs-CZ" sz="2400" dirty="0" err="1" smtClean="0"/>
              <a:t>kondylomat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-operace </a:t>
            </a:r>
            <a:r>
              <a:rPr lang="cs-CZ" sz="2400" dirty="0" err="1" smtClean="0"/>
              <a:t>Gl</a:t>
            </a:r>
            <a:r>
              <a:rPr lang="cs-CZ" sz="2400" dirty="0" smtClean="0"/>
              <a:t>. </a:t>
            </a:r>
            <a:r>
              <a:rPr lang="cs-CZ" sz="2400" dirty="0" err="1" smtClean="0"/>
              <a:t>Bartholini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-</a:t>
            </a:r>
            <a:r>
              <a:rPr lang="cs-CZ" sz="2400" dirty="0" err="1" smtClean="0"/>
              <a:t>vulvektomie</a:t>
            </a:r>
            <a:endParaRPr lang="cs-CZ" sz="2400" dirty="0" smtClean="0"/>
          </a:p>
          <a:p>
            <a:pPr>
              <a:buNone/>
            </a:pPr>
            <a:r>
              <a:rPr lang="cs-CZ" sz="2400" u="sng" dirty="0" err="1" smtClean="0">
                <a:solidFill>
                  <a:srgbClr val="C00000"/>
                </a:solidFill>
              </a:rPr>
              <a:t>Intraabdominální</a:t>
            </a:r>
            <a:r>
              <a:rPr lang="cs-CZ" sz="2400" u="sng" dirty="0" smtClean="0">
                <a:solidFill>
                  <a:srgbClr val="C00000"/>
                </a:solidFill>
              </a:rPr>
              <a:t> + </a:t>
            </a:r>
            <a:r>
              <a:rPr lang="cs-CZ" sz="2400" u="sng" dirty="0" err="1" smtClean="0">
                <a:solidFill>
                  <a:srgbClr val="C00000"/>
                </a:solidFill>
              </a:rPr>
              <a:t>transabd</a:t>
            </a:r>
            <a:r>
              <a:rPr lang="cs-CZ" sz="2400" u="sng" dirty="0" smtClean="0">
                <a:solidFill>
                  <a:srgbClr val="C00000"/>
                </a:solidFill>
              </a:rPr>
              <a:t>.:</a:t>
            </a:r>
          </a:p>
          <a:p>
            <a:pPr>
              <a:buNone/>
            </a:pPr>
            <a:r>
              <a:rPr lang="cs-CZ" sz="2400" dirty="0" smtClean="0"/>
              <a:t>-</a:t>
            </a:r>
            <a:r>
              <a:rPr lang="cs-CZ" sz="2400" dirty="0" err="1" smtClean="0"/>
              <a:t>ovarectomia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-</a:t>
            </a:r>
            <a:r>
              <a:rPr lang="cs-CZ" sz="2400" dirty="0" err="1" smtClean="0"/>
              <a:t>myectomie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-radikální </a:t>
            </a:r>
            <a:r>
              <a:rPr lang="cs-CZ" sz="2400" dirty="0" err="1" smtClean="0"/>
              <a:t>hysterectomie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-</a:t>
            </a:r>
            <a:r>
              <a:rPr lang="cs-CZ" sz="2400" dirty="0" err="1" smtClean="0"/>
              <a:t>tubární</a:t>
            </a:r>
            <a:r>
              <a:rPr lang="cs-CZ" sz="2400" dirty="0" smtClean="0"/>
              <a:t> abort</a:t>
            </a:r>
          </a:p>
          <a:p>
            <a:pPr>
              <a:buNone/>
            </a:pPr>
            <a:r>
              <a:rPr lang="cs-CZ" sz="2400" dirty="0" smtClean="0"/>
              <a:t>-LPSK + </a:t>
            </a:r>
            <a:r>
              <a:rPr lang="cs-CZ" sz="2400" dirty="0" err="1" smtClean="0"/>
              <a:t>pelviskopie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286808" cy="939784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chemeClr val="accent3">
                    <a:lumMod val="75000"/>
                  </a:schemeClr>
                </a:solidFill>
              </a:rPr>
              <a:t>UROLOGIE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Anestezie    -svodná-často užívaná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                  -celková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Převaha věkově starších pacientů s ASA II-III.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err="1" smtClean="0"/>
              <a:t>Komorbidity</a:t>
            </a:r>
            <a:r>
              <a:rPr lang="cs-CZ" altLang="cs-CZ" sz="2400" dirty="0" smtClean="0"/>
              <a:t> –ICHS, AP, CABG, NYHA, DM, CHRI, CHOPN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polohy pacientů: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</a:t>
            </a:r>
            <a:r>
              <a:rPr lang="cs-CZ" altLang="cs-CZ" sz="2400" dirty="0" err="1" smtClean="0"/>
              <a:t>Trendelenburgova</a:t>
            </a:r>
            <a:r>
              <a:rPr lang="cs-CZ" altLang="cs-CZ" sz="2400" dirty="0" smtClean="0"/>
              <a:t> - hlavou dolů o 45°(ovlivňuje </a:t>
            </a:r>
            <a:r>
              <a:rPr lang="cs-CZ" altLang="cs-CZ" sz="2400" dirty="0" err="1" smtClean="0"/>
              <a:t>dých.i</a:t>
            </a:r>
            <a:r>
              <a:rPr lang="cs-CZ" altLang="cs-CZ" sz="2400" dirty="0" smtClean="0"/>
              <a:t> oběh)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CAVE:poloha </a:t>
            </a:r>
            <a:r>
              <a:rPr lang="cs-CZ" altLang="cs-CZ" sz="2400" dirty="0" err="1" smtClean="0"/>
              <a:t>trach.rourky</a:t>
            </a:r>
            <a:r>
              <a:rPr lang="cs-CZ" altLang="cs-CZ" sz="2400" dirty="0" smtClean="0"/>
              <a:t>, nebezpečí ablace sítnice,vzduch embolie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-litotomická(gynekologická)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-akcentovaná litotomická - </a:t>
            </a:r>
            <a:r>
              <a:rPr lang="cs-CZ" altLang="cs-CZ" sz="2400" dirty="0" err="1" smtClean="0"/>
              <a:t>kombin.litotom</a:t>
            </a:r>
            <a:r>
              <a:rPr lang="cs-CZ" altLang="cs-CZ" sz="2400" dirty="0" smtClean="0"/>
              <a:t>. a </a:t>
            </a:r>
            <a:r>
              <a:rPr lang="cs-CZ" altLang="cs-CZ" sz="2400" dirty="0" err="1" smtClean="0"/>
              <a:t>Trendelendburg</a:t>
            </a:r>
            <a:r>
              <a:rPr lang="cs-CZ" altLang="cs-CZ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</a:t>
            </a:r>
            <a:r>
              <a:rPr lang="cs-CZ" altLang="cs-CZ" sz="2400" dirty="0" err="1" smtClean="0"/>
              <a:t>lumbotomická</a:t>
            </a:r>
            <a:r>
              <a:rPr lang="cs-CZ" altLang="cs-CZ" sz="2400" dirty="0" smtClean="0"/>
              <a:t> = poloha sklapovacího nože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výkony: TURM,TURP,UTIO,AUPG,URS,PEK,PE,OE,NE,</a:t>
            </a:r>
            <a:r>
              <a:rPr lang="cs-CZ" altLang="cs-CZ" sz="2000" dirty="0" err="1" smtClean="0"/>
              <a:t>op.sec.Brücker</a:t>
            </a:r>
            <a:r>
              <a:rPr lang="cs-CZ" altLang="cs-CZ" sz="2000" dirty="0" smtClean="0"/>
              <a:t>,AE,RAPE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UROLOGIE – poloha na operačním sále</a:t>
            </a:r>
            <a:endParaRPr lang="cs-CZ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 descr="Trendelenburgova p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286148" cy="2214578"/>
          </a:xfrm>
        </p:spPr>
      </p:pic>
      <p:pic>
        <p:nvPicPr>
          <p:cNvPr id="8" name="Zástupný symbol pro obsah 7" descr="LT poloha bo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571744"/>
            <a:ext cx="4572032" cy="3643338"/>
          </a:xfrm>
        </p:spPr>
      </p:pic>
      <p:sp>
        <p:nvSpPr>
          <p:cNvPr id="9" name="TextovéPole 8"/>
          <p:cNvSpPr txBox="1"/>
          <p:nvPr/>
        </p:nvSpPr>
        <p:spPr>
          <a:xfrm>
            <a:off x="4643438" y="2143116"/>
            <a:ext cx="2041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Lumbotomická</a:t>
            </a:r>
            <a:r>
              <a:rPr lang="cs-CZ" sz="1600" dirty="0" smtClean="0"/>
              <a:t> poloha</a:t>
            </a:r>
            <a:endParaRPr lang="cs-CZ" sz="1600" dirty="0"/>
          </a:p>
        </p:txBody>
      </p:sp>
      <p:pic>
        <p:nvPicPr>
          <p:cNvPr id="6" name="Obrázek 5" descr="G+U polo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143380"/>
            <a:ext cx="3857652" cy="25717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1472" y="3500438"/>
            <a:ext cx="304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Lithotomická</a:t>
            </a:r>
            <a:r>
              <a:rPr lang="cs-CZ" sz="1400" dirty="0" smtClean="0"/>
              <a:t> + gynekologická poloha</a:t>
            </a:r>
          </a:p>
          <a:p>
            <a:r>
              <a:rPr lang="cs-CZ" sz="1400" dirty="0" smtClean="0"/>
              <a:t>Odejmutí nožních segmentů oper. stolu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UROLOGIE  - komplikace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b="1" dirty="0" smtClean="0">
                <a:solidFill>
                  <a:srgbClr val="00B0F0"/>
                </a:solidFill>
              </a:rPr>
              <a:t>TUR syndrom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-vyvolán osmoticky </a:t>
            </a:r>
            <a:r>
              <a:rPr lang="cs-CZ" altLang="cs-CZ" sz="2000" dirty="0" err="1" smtClean="0"/>
              <a:t>proplachovou</a:t>
            </a:r>
            <a:r>
              <a:rPr lang="cs-CZ" altLang="cs-CZ" sz="2000" dirty="0" smtClean="0"/>
              <a:t> tekutinou  / </a:t>
            </a:r>
            <a:r>
              <a:rPr lang="cs-CZ" altLang="cs-CZ" sz="2000" dirty="0" err="1" smtClean="0"/>
              <a:t>Aq.destil</a:t>
            </a:r>
            <a:r>
              <a:rPr lang="cs-CZ" altLang="cs-CZ" sz="2000" dirty="0" smtClean="0"/>
              <a:t> + sorbit/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-přetížení oběhu—</a:t>
            </a:r>
            <a:r>
              <a:rPr lang="cs-CZ" altLang="cs-CZ" sz="2000" dirty="0" err="1" smtClean="0"/>
              <a:t>srd.nedostatečnost</a:t>
            </a:r>
            <a:r>
              <a:rPr lang="cs-CZ" altLang="cs-CZ" sz="2000" dirty="0" smtClean="0"/>
              <a:t>, edém plic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-</a:t>
            </a:r>
            <a:r>
              <a:rPr lang="cs-CZ" altLang="cs-CZ" sz="2000" dirty="0" err="1" smtClean="0"/>
              <a:t>hyponatremie</a:t>
            </a:r>
            <a:r>
              <a:rPr lang="cs-CZ" altLang="cs-CZ" sz="2000" dirty="0" smtClean="0"/>
              <a:t> s edémem mozku (otrava H2O)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-hemolýza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příznaky: </a:t>
            </a:r>
            <a:r>
              <a:rPr lang="cs-CZ" altLang="cs-CZ" sz="2000" dirty="0" err="1" smtClean="0"/>
              <a:t>zvýš.TK</a:t>
            </a:r>
            <a:r>
              <a:rPr lang="cs-CZ" altLang="cs-CZ" sz="2000" dirty="0" smtClean="0"/>
              <a:t>, bradykardie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  dušnost, edém plic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  otrava vodou: neklid, zmatenost , křeče, koma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  hemolýza: krvácení, </a:t>
            </a:r>
            <a:r>
              <a:rPr lang="cs-CZ" altLang="cs-CZ" sz="2000" dirty="0" err="1" smtClean="0"/>
              <a:t>sníž.TK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zvýš.TF</a:t>
            </a: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  </a:t>
            </a:r>
            <a:r>
              <a:rPr lang="cs-CZ" altLang="cs-CZ" sz="2000" dirty="0" err="1" smtClean="0"/>
              <a:t>hyponatremie</a:t>
            </a:r>
            <a:r>
              <a:rPr lang="cs-CZ" altLang="cs-CZ" sz="2000" dirty="0" smtClean="0"/>
              <a:t>-poruchy rytmu,  QRS</a:t>
            </a:r>
            <a:r>
              <a:rPr lang="cs-CZ" altLang="cs-CZ" sz="2000" dirty="0" smtClean="0">
                <a:sym typeface="Symbol"/>
              </a:rPr>
              <a:t>, elevace ST úseku, KT, FK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terapie: zajistit oběh a dýchání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restrikce přívodu tekutin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</a:t>
            </a:r>
            <a:r>
              <a:rPr lang="cs-CZ" altLang="cs-CZ" sz="2000" dirty="0" err="1" smtClean="0"/>
              <a:t>furosemid</a:t>
            </a: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roztoky </a:t>
            </a:r>
            <a:r>
              <a:rPr lang="cs-CZ" altLang="cs-CZ" sz="2000" dirty="0" err="1" smtClean="0"/>
              <a:t>NaCl</a:t>
            </a:r>
            <a:r>
              <a:rPr lang="cs-CZ" altLang="cs-CZ" sz="2000" dirty="0" smtClean="0"/>
              <a:t> při Na pod 120mmol/l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b="1" dirty="0" smtClean="0">
                <a:solidFill>
                  <a:srgbClr val="00B0F0"/>
                </a:solidFill>
              </a:rPr>
              <a:t>Poruchy krevní srážlivosti, aktivace </a:t>
            </a:r>
            <a:r>
              <a:rPr lang="cs-CZ" altLang="cs-CZ" sz="2000" b="1" dirty="0" err="1" smtClean="0">
                <a:solidFill>
                  <a:srgbClr val="00B0F0"/>
                </a:solidFill>
              </a:rPr>
              <a:t>fibrinolysy</a:t>
            </a:r>
            <a:r>
              <a:rPr lang="cs-CZ" altLang="cs-CZ" sz="2000" b="1" dirty="0" smtClean="0">
                <a:solidFill>
                  <a:srgbClr val="00B0F0"/>
                </a:solidFill>
              </a:rPr>
              <a:t> </a:t>
            </a:r>
            <a:r>
              <a:rPr lang="cs-CZ" altLang="cs-CZ" sz="2000" dirty="0" smtClean="0"/>
              <a:t>prostatickou</a:t>
            </a:r>
            <a:r>
              <a:rPr lang="cs-CZ" altLang="cs-CZ" sz="2000" dirty="0" smtClean="0">
                <a:solidFill>
                  <a:srgbClr val="00B0F0"/>
                </a:solidFill>
              </a:rPr>
              <a:t> </a:t>
            </a:r>
            <a:r>
              <a:rPr lang="cs-CZ" altLang="cs-CZ" sz="2000" dirty="0" smtClean="0"/>
              <a:t>tkání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42965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rgbClr val="0070C0"/>
                </a:solidFill>
              </a:rPr>
              <a:t>ORTOPEDIE 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600" dirty="0" smtClean="0"/>
              <a:t>  </a:t>
            </a:r>
            <a:r>
              <a:rPr lang="cs-CZ" altLang="cs-CZ" sz="2800" b="1" dirty="0" smtClean="0"/>
              <a:t>druhy operačních výkonů: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300" dirty="0" smtClean="0"/>
              <a:t>-plánované- DK-TEP kyčle,kolene, korekční osteotomie,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300" dirty="0" smtClean="0"/>
              <a:t>                             artroskopie, plastiky vazů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300" dirty="0" smtClean="0"/>
              <a:t>                      HK-TEP ramene, AS ramenního kloubu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3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300" dirty="0" smtClean="0"/>
              <a:t>-akutní-úrazy-luxace, fraktury -otevřené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300" dirty="0" smtClean="0"/>
              <a:t>                                                      -zavřené nestabilní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3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300" dirty="0" smtClean="0">
                <a:solidFill>
                  <a:schemeClr val="accent2">
                    <a:lumMod val="75000"/>
                  </a:schemeClr>
                </a:solidFill>
              </a:rPr>
              <a:t>Anestezie individuální: RA, CA, EA, SAB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3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300" dirty="0" smtClean="0">
                <a:solidFill>
                  <a:schemeClr val="accent2">
                    <a:lumMod val="75000"/>
                  </a:schemeClr>
                </a:solidFill>
              </a:rPr>
              <a:t>(Prevence TEO LWMH)  dle  rizika TE + těl. hm  +  věku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3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3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3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70C0"/>
                </a:solidFill>
              </a:rPr>
              <a:t>ORTOPEDIE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cs-CZ" altLang="cs-CZ" b="1" i="1" dirty="0" smtClean="0"/>
              <a:t>ZVLÁŠTNOSTI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 smtClean="0"/>
              <a:t>- </a:t>
            </a:r>
            <a:r>
              <a:rPr lang="cs-CZ" altLang="cs-CZ" sz="2400" dirty="0" smtClean="0"/>
              <a:t>extrém.věk.skupiny ( malé děti   X   senioři)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dirty="0" smtClean="0"/>
              <a:t>-  speciální polohování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dirty="0" smtClean="0"/>
              <a:t>-  odkrvení končetiny (turnikety) – HK </a:t>
            </a:r>
            <a:r>
              <a:rPr lang="cs-CZ" altLang="cs-CZ" sz="2400" dirty="0" smtClean="0">
                <a:sym typeface="Symbol"/>
              </a:rPr>
              <a:t>50mmHg, DK 80mmHg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dirty="0" smtClean="0">
                <a:sym typeface="Symbol"/>
              </a:rPr>
              <a:t>                  nad SAP, doba odkrvení pod 120 min!</a:t>
            </a:r>
            <a:endParaRPr lang="cs-CZ" altLang="cs-CZ" sz="24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dirty="0" smtClean="0"/>
              <a:t>-  často velké krev.ztráty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dirty="0" smtClean="0"/>
              <a:t>-  riziko embolie-tukové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dirty="0" smtClean="0"/>
              <a:t>-  reakce  na kostní   cement – metylmetakrylát – poklesy TK,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dirty="0" smtClean="0"/>
              <a:t>   </a:t>
            </a:r>
            <a:r>
              <a:rPr lang="cs-CZ" altLang="cs-CZ" sz="2400" dirty="0" err="1" smtClean="0"/>
              <a:t>hypoxemie</a:t>
            </a:r>
            <a:endParaRPr lang="cs-CZ" alt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3978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ORTOPEDIE – polohování pacienta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5" name="Zástupný symbol pro obsah 4" descr="AS ramene,trakc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000528" cy="2876550"/>
          </a:xfrm>
        </p:spPr>
      </p:pic>
      <p:pic>
        <p:nvPicPr>
          <p:cNvPr id="8" name="Zástupný symbol pro obsah 7" descr="ORTP  páteř + nefrolitotomi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4000504"/>
            <a:ext cx="3143272" cy="2286016"/>
          </a:xfrm>
        </p:spPr>
      </p:pic>
      <p:pic>
        <p:nvPicPr>
          <p:cNvPr id="9" name="Obrázek 8" descr="stůl ORT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500174"/>
            <a:ext cx="4357718" cy="314327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786314" y="4714884"/>
            <a:ext cx="334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Universální oper stůl pro použití extenzních</a:t>
            </a:r>
          </a:p>
          <a:p>
            <a:r>
              <a:rPr lang="cs-CZ" sz="1400" dirty="0" smtClean="0"/>
              <a:t>nástavců v ortopedii + traumatologii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286520"/>
            <a:ext cx="358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Poloha při operaci páteře + </a:t>
            </a:r>
            <a:r>
              <a:rPr lang="cs-CZ" sz="1400" dirty="0" err="1" smtClean="0"/>
              <a:t>nefrolithotomii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 rot="10800000" flipV="1">
            <a:off x="357158" y="3611116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AS ramene - trakce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ORTOPEDIE </a:t>
            </a:r>
            <a:r>
              <a:rPr lang="cs-CZ" sz="3600" dirty="0" smtClean="0">
                <a:solidFill>
                  <a:srgbClr val="0070C0"/>
                </a:solidFill>
              </a:rPr>
              <a:t>– </a:t>
            </a:r>
            <a:r>
              <a:rPr lang="cs-CZ" sz="3200" dirty="0" smtClean="0">
                <a:solidFill>
                  <a:srgbClr val="0070C0"/>
                </a:solidFill>
              </a:rPr>
              <a:t>syndrom tukové embolie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428736"/>
            <a:ext cx="7729534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err="1" smtClean="0"/>
              <a:t>Sy</a:t>
            </a:r>
            <a:r>
              <a:rPr lang="cs-CZ" sz="2000" dirty="0" smtClean="0"/>
              <a:t> TE často u fraktur, operací dlouhých kostí a pánve</a:t>
            </a:r>
          </a:p>
          <a:p>
            <a:pPr>
              <a:buNone/>
            </a:pPr>
            <a:r>
              <a:rPr lang="cs-CZ" sz="2000" dirty="0" smtClean="0"/>
              <a:t>Manifestace zřídka, ale mortalita (10-20%), odložené fixace</a:t>
            </a:r>
          </a:p>
          <a:p>
            <a:pPr>
              <a:buNone/>
            </a:pPr>
            <a:r>
              <a:rPr lang="cs-CZ" sz="2000" dirty="0" smtClean="0"/>
              <a:t>Diagnostická kriteria syndromu TE/</a:t>
            </a:r>
            <a:r>
              <a:rPr lang="cs-CZ" sz="2000" dirty="0" err="1" smtClean="0"/>
              <a:t>Gurd</a:t>
            </a:r>
            <a:r>
              <a:rPr lang="cs-CZ" sz="2000" dirty="0" smtClean="0"/>
              <a:t>,1970/</a:t>
            </a:r>
          </a:p>
          <a:p>
            <a:pPr>
              <a:buNone/>
            </a:pPr>
            <a:r>
              <a:rPr lang="cs-CZ" sz="2000" dirty="0" smtClean="0"/>
              <a:t>       -petechie: axilárně, </a:t>
            </a:r>
            <a:r>
              <a:rPr lang="cs-CZ" sz="2000" dirty="0" err="1" smtClean="0"/>
              <a:t>subkonjunktiválně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    -</a:t>
            </a:r>
            <a:r>
              <a:rPr lang="cs-CZ" sz="2000" dirty="0" err="1" smtClean="0"/>
              <a:t>hypoxemie</a:t>
            </a:r>
            <a:r>
              <a:rPr lang="cs-CZ" sz="2000" dirty="0" smtClean="0"/>
              <a:t>: paO2 </a:t>
            </a:r>
            <a:r>
              <a:rPr lang="cs-CZ" sz="2000" dirty="0" smtClean="0">
                <a:sym typeface="Symbol"/>
              </a:rPr>
              <a:t></a:t>
            </a:r>
            <a:r>
              <a:rPr lang="cs-CZ" sz="2000" dirty="0" smtClean="0"/>
              <a:t> </a:t>
            </a:r>
            <a:r>
              <a:rPr lang="cs-CZ" sz="2000" dirty="0" smtClean="0">
                <a:sym typeface="Symbol"/>
              </a:rPr>
              <a:t>8kPa=60mmHg  při FiO2 0,4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       -útlum CNS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       -plicní </a:t>
            </a:r>
            <a:r>
              <a:rPr lang="cs-CZ" sz="2000" dirty="0" err="1" smtClean="0">
                <a:sym typeface="Symbol"/>
              </a:rPr>
              <a:t>edem</a:t>
            </a:r>
            <a:endParaRPr lang="cs-CZ" sz="2000" dirty="0" smtClean="0">
              <a:sym typeface="Symbol"/>
            </a:endParaRPr>
          </a:p>
          <a:p>
            <a:pPr>
              <a:buNone/>
            </a:pPr>
            <a:r>
              <a:rPr lang="cs-CZ" sz="2000" dirty="0" smtClean="0">
                <a:sym typeface="Symbol"/>
              </a:rPr>
              <a:t> Vedlejší kriteria:  tachykardie 110/min, </a:t>
            </a:r>
            <a:r>
              <a:rPr lang="cs-CZ" sz="2000" dirty="0" err="1" smtClean="0">
                <a:sym typeface="Symbol"/>
              </a:rPr>
              <a:t>cor</a:t>
            </a:r>
            <a:r>
              <a:rPr lang="cs-CZ" sz="2000" dirty="0" smtClean="0">
                <a:sym typeface="Symbol"/>
              </a:rPr>
              <a:t> </a:t>
            </a:r>
            <a:r>
              <a:rPr lang="cs-CZ" sz="2000" dirty="0" err="1" smtClean="0">
                <a:sym typeface="Symbol"/>
              </a:rPr>
              <a:t>pulmonale</a:t>
            </a:r>
            <a:endParaRPr lang="cs-CZ" sz="2000" dirty="0" smtClean="0">
              <a:sym typeface="Symbol"/>
            </a:endParaRPr>
          </a:p>
          <a:p>
            <a:pPr>
              <a:buNone/>
            </a:pPr>
            <a:r>
              <a:rPr lang="cs-CZ" sz="2000" dirty="0" smtClean="0">
                <a:sym typeface="Symbol"/>
              </a:rPr>
              <a:t>	                          hypertermie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		tuková embolie do sítnice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		nejasný   </a:t>
            </a:r>
            <a:r>
              <a:rPr lang="cs-CZ" sz="2000" dirty="0" err="1" smtClean="0">
                <a:sym typeface="Symbol"/>
              </a:rPr>
              <a:t>Htc</a:t>
            </a:r>
            <a:r>
              <a:rPr lang="cs-CZ" sz="2000" dirty="0" smtClean="0">
                <a:sym typeface="Symbol"/>
              </a:rPr>
              <a:t> + trombocytopenie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Ošetření při závažné formě jako u  ALI, nebo ARDS</a:t>
            </a: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ANESTEZIE V PEDIATRII – anatomické a fyziologické odlišnosti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       DÝCHACÍ SYSTÉM I.</a:t>
            </a:r>
          </a:p>
          <a:p>
            <a:r>
              <a:rPr lang="cs-CZ" dirty="0" smtClean="0"/>
              <a:t>-relativně velká hlava, převaha měkké tkáně v zátylku</a:t>
            </a:r>
          </a:p>
          <a:p>
            <a:r>
              <a:rPr lang="cs-CZ" dirty="0" smtClean="0"/>
              <a:t>-krátký krk</a:t>
            </a:r>
          </a:p>
          <a:p>
            <a:r>
              <a:rPr lang="cs-CZ" dirty="0" smtClean="0"/>
              <a:t>Larynx uložen ventrálně a rostrálně</a:t>
            </a:r>
          </a:p>
          <a:p>
            <a:pPr>
              <a:buNone/>
            </a:pPr>
            <a:r>
              <a:rPr lang="cs-CZ" dirty="0" smtClean="0"/>
              <a:t>           -novorozenec v úrovni C2-3</a:t>
            </a:r>
          </a:p>
          <a:p>
            <a:pPr>
              <a:buNone/>
            </a:pPr>
            <a:r>
              <a:rPr lang="cs-CZ" dirty="0" smtClean="0"/>
              <a:t>           -dítě C3-4</a:t>
            </a:r>
          </a:p>
          <a:p>
            <a:pPr>
              <a:buNone/>
            </a:pPr>
            <a:r>
              <a:rPr lang="cs-CZ" dirty="0" smtClean="0"/>
              <a:t>           -dospělý C4-5</a:t>
            </a:r>
          </a:p>
          <a:p>
            <a:r>
              <a:rPr lang="cs-CZ" dirty="0" smtClean="0"/>
              <a:t>-nejužší místo </a:t>
            </a:r>
            <a:r>
              <a:rPr lang="cs-CZ" dirty="0" err="1" smtClean="0"/>
              <a:t>subglotický</a:t>
            </a:r>
            <a:r>
              <a:rPr lang="cs-CZ" dirty="0" smtClean="0"/>
              <a:t> prostor(již malý </a:t>
            </a:r>
            <a:r>
              <a:rPr lang="cs-CZ" dirty="0" err="1" smtClean="0"/>
              <a:t>otok</a:t>
            </a:r>
            <a:r>
              <a:rPr lang="cs-CZ" dirty="0" smtClean="0"/>
              <a:t>→velký problém)</a:t>
            </a:r>
          </a:p>
          <a:p>
            <a:r>
              <a:rPr lang="cs-CZ" dirty="0" smtClean="0"/>
              <a:t>-</a:t>
            </a:r>
            <a:r>
              <a:rPr lang="cs-CZ" dirty="0" err="1" smtClean="0"/>
              <a:t>epiglotis</a:t>
            </a:r>
            <a:r>
              <a:rPr lang="cs-CZ" dirty="0" smtClean="0"/>
              <a:t> štíhlá, dlouhá</a:t>
            </a:r>
          </a:p>
          <a:p>
            <a:r>
              <a:rPr lang="cs-CZ" dirty="0" smtClean="0"/>
              <a:t>-trachea krátká, 4cm u novorozence, 5cm u 7-let. dítěte po </a:t>
            </a:r>
            <a:r>
              <a:rPr lang="cs-CZ" dirty="0" err="1" smtClean="0"/>
              <a:t>carinu</a:t>
            </a:r>
            <a:endParaRPr lang="cs-CZ" dirty="0" smtClean="0"/>
          </a:p>
          <a:p>
            <a:r>
              <a:rPr lang="cs-CZ" dirty="0" smtClean="0"/>
              <a:t>-velký jazyk</a:t>
            </a:r>
          </a:p>
          <a:p>
            <a:r>
              <a:rPr lang="cs-CZ" dirty="0" smtClean="0"/>
              <a:t>-nedokonale vyvinutý </a:t>
            </a:r>
            <a:r>
              <a:rPr lang="cs-CZ" dirty="0" err="1" smtClean="0"/>
              <a:t>kašlací</a:t>
            </a:r>
            <a:r>
              <a:rPr lang="cs-CZ" dirty="0" smtClean="0"/>
              <a:t> reflex</a:t>
            </a:r>
          </a:p>
          <a:p>
            <a:r>
              <a:rPr lang="cs-CZ" dirty="0" smtClean="0"/>
              <a:t>-poddajnost hrudníku  a plic je vysoká, postupně se snižuje /patologické </a:t>
            </a:r>
            <a:r>
              <a:rPr lang="cs-CZ" dirty="0" smtClean="0">
                <a:sym typeface="Symbol"/>
              </a:rPr>
              <a:t>      u ARDS deficitu </a:t>
            </a:r>
            <a:r>
              <a:rPr lang="cs-CZ" dirty="0" err="1" smtClean="0">
                <a:sym typeface="Symbol"/>
              </a:rPr>
              <a:t>surfaktantu</a:t>
            </a:r>
            <a:r>
              <a:rPr lang="cs-CZ" dirty="0" smtClean="0">
                <a:sym typeface="Symbol"/>
              </a:rPr>
              <a:t> – předčasný porod,  </a:t>
            </a:r>
            <a:r>
              <a:rPr lang="cs-CZ" dirty="0" err="1" smtClean="0">
                <a:sym typeface="Symbol"/>
              </a:rPr>
              <a:t>hypoxemie</a:t>
            </a:r>
            <a:r>
              <a:rPr lang="cs-CZ" dirty="0" smtClean="0">
                <a:sym typeface="Symbol"/>
              </a:rPr>
              <a:t>,  </a:t>
            </a:r>
            <a:r>
              <a:rPr lang="cs-CZ" dirty="0" err="1" smtClean="0">
                <a:sym typeface="Symbol"/>
              </a:rPr>
              <a:t>respir.acidosa</a:t>
            </a:r>
            <a:r>
              <a:rPr lang="cs-CZ" dirty="0" smtClean="0">
                <a:sym typeface="Symbol"/>
              </a:rPr>
              <a:t>/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ANESTEZIE</a:t>
            </a:r>
            <a:br>
              <a:rPr lang="cs-CZ" dirty="0" smtClean="0"/>
            </a:br>
            <a:r>
              <a:rPr lang="cs-CZ" sz="3100" dirty="0" smtClean="0"/>
              <a:t>MOŽNOSTI A POSTUPY</a:t>
            </a:r>
            <a:endParaRPr lang="cs-CZ" sz="3100" dirty="0"/>
          </a:p>
        </p:txBody>
      </p:sp>
      <p:pic>
        <p:nvPicPr>
          <p:cNvPr id="6" name="Zástupný symbol pro obsah 5" descr="C.Opit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3288620" cy="4714908"/>
          </a:xfrm>
        </p:spPr>
      </p:pic>
      <p:sp>
        <p:nvSpPr>
          <p:cNvPr id="7" name="TextovéPole 6"/>
          <p:cNvSpPr txBox="1"/>
          <p:nvPr/>
        </p:nvSpPr>
        <p:spPr>
          <a:xfrm>
            <a:off x="4786314" y="1500174"/>
            <a:ext cx="37862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MUDr František </a:t>
            </a:r>
            <a:r>
              <a:rPr lang="cs-CZ" sz="2400" dirty="0" err="1" smtClean="0">
                <a:solidFill>
                  <a:srgbClr val="C00000"/>
                </a:solidFill>
              </a:rPr>
              <a:t>Opitz</a:t>
            </a:r>
            <a:endParaRPr lang="cs-CZ" sz="2400" dirty="0" smtClean="0">
              <a:solidFill>
                <a:srgbClr val="C00000"/>
              </a:solidFill>
            </a:endParaRPr>
          </a:p>
          <a:p>
            <a:r>
              <a:rPr lang="cs-CZ" sz="2400" dirty="0" smtClean="0">
                <a:solidFill>
                  <a:srgbClr val="C00000"/>
                </a:solidFill>
              </a:rPr>
              <a:t>Celestýn</a:t>
            </a:r>
          </a:p>
          <a:p>
            <a:r>
              <a:rPr lang="cs-CZ" sz="2400" dirty="0" smtClean="0">
                <a:solidFill>
                  <a:schemeClr val="tx2"/>
                </a:solidFill>
              </a:rPr>
              <a:t>Milosrdný bratr</a:t>
            </a:r>
          </a:p>
          <a:p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dirty="0" smtClean="0"/>
              <a:t>Lékař, průkopník éterové </a:t>
            </a:r>
            <a:r>
              <a:rPr lang="cs-CZ" dirty="0" err="1" smtClean="0"/>
              <a:t>narkozy</a:t>
            </a:r>
            <a:endParaRPr lang="cs-CZ" dirty="0" smtClean="0"/>
          </a:p>
          <a:p>
            <a:r>
              <a:rPr lang="cs-CZ" dirty="0" smtClean="0"/>
              <a:t>v českých zemích</a:t>
            </a:r>
          </a:p>
          <a:p>
            <a:endParaRPr lang="cs-CZ" dirty="0" smtClean="0"/>
          </a:p>
          <a:p>
            <a:r>
              <a:rPr lang="cs-CZ" b="1" dirty="0" smtClean="0"/>
              <a:t>6.2.1847  nemocnice  Na Františku</a:t>
            </a:r>
          </a:p>
          <a:p>
            <a:r>
              <a:rPr lang="cs-CZ" dirty="0" smtClean="0"/>
              <a:t>1 . operace v </a:t>
            </a:r>
            <a:r>
              <a:rPr lang="cs-CZ" dirty="0" err="1" smtClean="0"/>
              <a:t>narkoze</a:t>
            </a:r>
            <a:r>
              <a:rPr lang="cs-CZ" dirty="0" smtClean="0"/>
              <a:t> na Evropském kontinentě (magister chirurgie + medik)</a:t>
            </a:r>
          </a:p>
          <a:p>
            <a:r>
              <a:rPr lang="cs-CZ" dirty="0" smtClean="0"/>
              <a:t>umožnila vznik oboru  </a:t>
            </a:r>
            <a:r>
              <a:rPr lang="cs-CZ" b="1" i="1" dirty="0" err="1" smtClean="0"/>
              <a:t>Anesthezie</a:t>
            </a:r>
            <a:endParaRPr lang="cs-CZ" b="1" i="1" dirty="0" smtClean="0"/>
          </a:p>
          <a:p>
            <a:endParaRPr lang="cs-CZ" dirty="0" smtClean="0"/>
          </a:p>
          <a:p>
            <a:pPr marL="342900" indent="-342900">
              <a:buAutoNum type="arabicPlain" startAt="1810"/>
            </a:pPr>
            <a:r>
              <a:rPr lang="cs-CZ" dirty="0" smtClean="0"/>
              <a:t> </a:t>
            </a:r>
            <a:r>
              <a:rPr lang="cs-CZ" dirty="0" err="1" smtClean="0"/>
              <a:t>Heřmánkovice</a:t>
            </a:r>
            <a:r>
              <a:rPr lang="cs-CZ" dirty="0" smtClean="0"/>
              <a:t>  –  1866 Vídeň</a:t>
            </a:r>
          </a:p>
          <a:p>
            <a:pPr marL="342900" indent="-342900">
              <a:buAutoNum type="arabicPlain" startAt="1810"/>
            </a:pPr>
            <a:endParaRPr lang="cs-CZ" dirty="0" smtClean="0"/>
          </a:p>
          <a:p>
            <a:pPr marL="342900" indent="-342900"/>
            <a:r>
              <a:rPr lang="cs-CZ" dirty="0" smtClean="0">
                <a:solidFill>
                  <a:srgbClr val="C00000"/>
                </a:solidFill>
              </a:rPr>
              <a:t>Cena C. </a:t>
            </a:r>
            <a:r>
              <a:rPr lang="cs-CZ" dirty="0" err="1" smtClean="0">
                <a:solidFill>
                  <a:srgbClr val="C00000"/>
                </a:solidFill>
              </a:rPr>
              <a:t>Opitze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je udělována od 2010 za  vzor o péči o nemocné a potřebné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ANESTEZIE V PEDIATRII – </a:t>
            </a:r>
            <a:r>
              <a:rPr lang="cs-CZ" sz="2800" dirty="0" smtClean="0">
                <a:solidFill>
                  <a:srgbClr val="FF0000"/>
                </a:solidFill>
              </a:rPr>
              <a:t>DCII.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1538" y="1428736"/>
            <a:ext cx="7615262" cy="514353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křehké sliznice, snadno krvácí, náchylné k otoku, větší pohotovost k laryngospasmu</a:t>
            </a:r>
          </a:p>
          <a:p>
            <a:r>
              <a:rPr lang="cs-CZ" sz="2400" dirty="0" smtClean="0"/>
              <a:t>novorozenec dýchá nosem, dýchání dítěte je brániční</a:t>
            </a:r>
          </a:p>
          <a:p>
            <a:r>
              <a:rPr lang="cs-CZ" sz="2400" dirty="0" smtClean="0"/>
              <a:t>nízká FRC, min.ventilace se zvýší jen ↑ dechové frekvence</a:t>
            </a:r>
          </a:p>
          <a:p>
            <a:r>
              <a:rPr lang="cs-CZ" sz="2400" dirty="0" err="1" smtClean="0"/>
              <a:t>df</a:t>
            </a:r>
            <a:r>
              <a:rPr lang="cs-CZ" sz="2400" dirty="0" smtClean="0"/>
              <a:t> novorozenci 40-60d/min    X   dospělí  12-16d/min</a:t>
            </a:r>
          </a:p>
          <a:p>
            <a:r>
              <a:rPr lang="cs-CZ" sz="2400" dirty="0" smtClean="0"/>
              <a:t>paO2 (</a:t>
            </a:r>
            <a:r>
              <a:rPr lang="cs-CZ" sz="2400" dirty="0" err="1" smtClean="0"/>
              <a:t>KPa</a:t>
            </a:r>
            <a:r>
              <a:rPr lang="cs-CZ" sz="2400" dirty="0" smtClean="0"/>
              <a:t>)        5,3-10,6          X                  8,4-14</a:t>
            </a:r>
          </a:p>
          <a:p>
            <a:r>
              <a:rPr lang="cs-CZ" sz="2400" dirty="0" smtClean="0"/>
              <a:t>snaha o </a:t>
            </a:r>
            <a:r>
              <a:rPr lang="cs-CZ" sz="2400" dirty="0" err="1" smtClean="0"/>
              <a:t>minimalisaci</a:t>
            </a:r>
            <a:r>
              <a:rPr lang="cs-CZ" sz="2400" dirty="0" smtClean="0"/>
              <a:t> mrtvého prostoru(dětský pacientský okruh, filtry atd.)</a:t>
            </a:r>
          </a:p>
          <a:p>
            <a:r>
              <a:rPr lang="cs-CZ" sz="2400" dirty="0" smtClean="0"/>
              <a:t>ETR-velikost dle věku dítěte(16+věk)/4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-ETR s manžetou, nebo bez-dle situace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ANESTEZIE V PEDIATRII –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7030A0"/>
                </a:solidFill>
              </a:rPr>
              <a:t>Respirační hodnoty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dirty="0" smtClean="0"/>
              <a:t>                                                                                            novorozenec                                 dospělý</a:t>
            </a:r>
          </a:p>
          <a:p>
            <a:pPr>
              <a:buNone/>
            </a:pPr>
            <a:r>
              <a:rPr lang="cs-CZ" sz="2400" dirty="0" smtClean="0"/>
              <a:t>dechová frekvence		30-50			12-16</a:t>
            </a:r>
          </a:p>
          <a:p>
            <a:pPr>
              <a:buNone/>
            </a:pPr>
            <a:r>
              <a:rPr lang="cs-CZ" sz="2400" dirty="0" smtClean="0"/>
              <a:t>dechový objem ml/kg		  6-8			    7</a:t>
            </a:r>
          </a:p>
          <a:p>
            <a:pPr>
              <a:buNone/>
            </a:pPr>
            <a:r>
              <a:rPr lang="cs-CZ" sz="2400" dirty="0" smtClean="0"/>
              <a:t>mrtvý prostor  ml/kg                 2-2,5                                 2,2</a:t>
            </a:r>
          </a:p>
          <a:p>
            <a:pPr>
              <a:buNone/>
            </a:pPr>
            <a:r>
              <a:rPr lang="cs-CZ" sz="2400" dirty="0" err="1" smtClean="0"/>
              <a:t>alv</a:t>
            </a:r>
            <a:r>
              <a:rPr lang="cs-CZ" sz="2400" dirty="0" smtClean="0"/>
              <a:t>. ventilace ml/kg/min         100-150 		   60</a:t>
            </a:r>
          </a:p>
          <a:p>
            <a:pPr>
              <a:buNone/>
            </a:pPr>
            <a:r>
              <a:rPr lang="cs-CZ" sz="2400" dirty="0" smtClean="0"/>
              <a:t>FRC   ml/kg                                   27-30			   </a:t>
            </a:r>
            <a:r>
              <a:rPr lang="cs-CZ" sz="2400" dirty="0" err="1" smtClean="0"/>
              <a:t>30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VO2  ml/kg/min                            6-9                                  3-4</a:t>
            </a:r>
          </a:p>
          <a:p>
            <a:pPr>
              <a:buNone/>
            </a:pPr>
            <a:r>
              <a:rPr lang="cs-CZ" sz="2400" dirty="0" smtClean="0"/>
              <a:t>paCO2   </a:t>
            </a:r>
            <a:r>
              <a:rPr lang="cs-CZ" sz="2400" dirty="0" err="1" smtClean="0"/>
              <a:t>kPa</a:t>
            </a:r>
            <a:r>
              <a:rPr lang="cs-CZ" sz="2400" dirty="0" smtClean="0"/>
              <a:t>                                4,2-4,6                            4,6-5,8</a:t>
            </a:r>
          </a:p>
          <a:p>
            <a:pPr>
              <a:buNone/>
            </a:pPr>
            <a:r>
              <a:rPr lang="cs-CZ" sz="2400" dirty="0" smtClean="0"/>
              <a:t>paO2 </a:t>
            </a:r>
            <a:r>
              <a:rPr lang="cs-CZ" sz="2400" dirty="0" err="1" smtClean="0"/>
              <a:t>kPa</a:t>
            </a:r>
            <a:r>
              <a:rPr lang="cs-CZ" sz="2400" dirty="0" smtClean="0"/>
              <a:t>                                     5,3-10,6                          8,6-14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ANESTEZIE V PEDIATRII 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928670"/>
            <a:ext cx="8286808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        OBĚH</a:t>
            </a:r>
            <a:endParaRPr lang="cs-CZ" sz="2000" b="1" dirty="0" smtClean="0"/>
          </a:p>
          <a:p>
            <a:r>
              <a:rPr lang="cs-CZ" sz="1800" dirty="0" smtClean="0"/>
              <a:t>-objem krve dle věku: nedonošenci 95ml/kg</a:t>
            </a:r>
          </a:p>
          <a:p>
            <a:pPr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novorozenci 90ml/kg</a:t>
            </a:r>
          </a:p>
          <a:p>
            <a:pPr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kojenci 85 ml/kg</a:t>
            </a:r>
          </a:p>
          <a:p>
            <a:pPr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dospělí 75 ml/kg</a:t>
            </a:r>
          </a:p>
          <a:p>
            <a:r>
              <a:rPr lang="cs-CZ" sz="1800" dirty="0" smtClean="0"/>
              <a:t>↑srdečního výdeje jen ↑ </a:t>
            </a:r>
            <a:r>
              <a:rPr lang="cs-CZ" sz="1800" dirty="0" err="1" smtClean="0"/>
              <a:t>srd.frekvence</a:t>
            </a:r>
            <a:r>
              <a:rPr lang="cs-CZ" sz="1800" dirty="0" smtClean="0"/>
              <a:t> </a:t>
            </a:r>
          </a:p>
          <a:p>
            <a:pPr>
              <a:buNone/>
            </a:pPr>
            <a:r>
              <a:rPr lang="cs-CZ" sz="1800" dirty="0" smtClean="0"/>
              <a:t>                                            /snížen obsah kontraktilních elementů v myokardu/</a:t>
            </a:r>
          </a:p>
          <a:p>
            <a:r>
              <a:rPr lang="cs-CZ" sz="1800" dirty="0" smtClean="0"/>
              <a:t>Srdeční MV je o 30-50% </a:t>
            </a:r>
            <a:r>
              <a:rPr lang="cs-CZ" sz="1800" dirty="0" smtClean="0">
                <a:sym typeface="Symbol"/>
              </a:rPr>
              <a:t> dospělí </a:t>
            </a:r>
          </a:p>
          <a:p>
            <a:endParaRPr lang="cs-CZ" sz="1800" dirty="0" smtClean="0"/>
          </a:p>
          <a:p>
            <a:r>
              <a:rPr lang="cs-CZ" sz="1800" dirty="0" smtClean="0"/>
              <a:t>tachykardie do 200/min není nebezpečná,ale alarmující je vždy BRADYKARDIE!-  nejčastější příčina hypoxie</a:t>
            </a:r>
          </a:p>
          <a:p>
            <a:endParaRPr lang="cs-CZ" sz="1800" dirty="0" smtClean="0"/>
          </a:p>
          <a:p>
            <a:r>
              <a:rPr lang="cs-CZ" sz="1800" dirty="0" smtClean="0"/>
              <a:t>již při </a:t>
            </a:r>
            <a:r>
              <a:rPr lang="cs-CZ" sz="1800" dirty="0" err="1" smtClean="0"/>
              <a:t>Tf</a:t>
            </a:r>
            <a:r>
              <a:rPr lang="cs-CZ" sz="1800" dirty="0" smtClean="0"/>
              <a:t> 80-100/min je jednoznačně snížen </a:t>
            </a:r>
            <a:r>
              <a:rPr lang="cs-CZ" sz="1800" dirty="0" err="1" smtClean="0"/>
              <a:t>srd.výdej</a:t>
            </a:r>
            <a:r>
              <a:rPr lang="cs-CZ" sz="1800" dirty="0" smtClean="0"/>
              <a:t>,u novorozence se </a:t>
            </a:r>
            <a:r>
              <a:rPr lang="cs-CZ" sz="1800" dirty="0" err="1" smtClean="0"/>
              <a:t>srd.f</a:t>
            </a:r>
            <a:r>
              <a:rPr lang="cs-CZ" sz="1800" dirty="0" smtClean="0"/>
              <a:t>. ≤60/min je důvodem k zahájení KPCR</a:t>
            </a:r>
          </a:p>
          <a:p>
            <a:endParaRPr lang="cs-CZ" sz="1800" dirty="0" smtClean="0"/>
          </a:p>
          <a:p>
            <a:r>
              <a:rPr lang="cs-CZ" sz="1800" dirty="0" smtClean="0"/>
              <a:t>při acidose, hypoxii, </a:t>
            </a:r>
            <a:r>
              <a:rPr lang="cs-CZ" sz="1800" dirty="0" err="1" smtClean="0"/>
              <a:t>hypothermii</a:t>
            </a:r>
            <a:r>
              <a:rPr lang="cs-CZ" sz="1800" dirty="0" smtClean="0"/>
              <a:t>-riziko otevření pravolevých zkratů(obnovení fetálního oběhu) …….  DA + FO</a:t>
            </a:r>
          </a:p>
          <a:p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ANESTEZIE V PEDIATRII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149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800" dirty="0" smtClean="0"/>
              <a:t>      </a:t>
            </a:r>
            <a:r>
              <a:rPr lang="cs-CZ" sz="3400" b="1" dirty="0" smtClean="0">
                <a:solidFill>
                  <a:srgbClr val="FF0000"/>
                </a:solidFill>
              </a:rPr>
              <a:t>potřeba tekutin</a:t>
            </a:r>
          </a:p>
          <a:p>
            <a:r>
              <a:rPr lang="cs-CZ" sz="2800" u="sng" dirty="0" smtClean="0"/>
              <a:t>bazální potřeba tekutin </a:t>
            </a:r>
            <a:r>
              <a:rPr lang="cs-CZ" sz="2800" dirty="0" smtClean="0"/>
              <a:t>různá u různě starých dětí</a:t>
            </a:r>
          </a:p>
          <a:p>
            <a:r>
              <a:rPr lang="cs-CZ" sz="2800" u="sng" dirty="0" smtClean="0"/>
              <a:t>choroby GIT</a:t>
            </a:r>
            <a:r>
              <a:rPr lang="cs-CZ" sz="2800" dirty="0" smtClean="0"/>
              <a:t>-akutní obstrukce, gastroenteritis-    dehydratace</a:t>
            </a:r>
          </a:p>
          <a:p>
            <a:r>
              <a:rPr lang="cs-CZ" sz="2800" dirty="0" smtClean="0"/>
              <a:t>obsah vody vyšší, potřeba většího </a:t>
            </a:r>
            <a:r>
              <a:rPr lang="cs-CZ" sz="2800" dirty="0" err="1" smtClean="0"/>
              <a:t>mn.tekutin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                            novorozenci 150ml/kg/den </a:t>
            </a:r>
          </a:p>
          <a:p>
            <a:endParaRPr lang="cs-CZ" sz="2800" dirty="0" smtClean="0"/>
          </a:p>
          <a:p>
            <a:r>
              <a:rPr lang="cs-CZ" sz="2800" u="sng" dirty="0" smtClean="0"/>
              <a:t>Hodnoty </a:t>
            </a:r>
            <a:r>
              <a:rPr lang="cs-CZ" sz="2800" u="sng" dirty="0" err="1" smtClean="0"/>
              <a:t>Hb</a:t>
            </a:r>
            <a:r>
              <a:rPr lang="cs-CZ" sz="2800" u="sng" dirty="0" smtClean="0"/>
              <a:t> </a:t>
            </a:r>
            <a:r>
              <a:rPr lang="cs-CZ" sz="2800" dirty="0" smtClean="0"/>
              <a:t>po porodu 180-220 g/l, v průběhu 3-4 měsíců pokles </a:t>
            </a:r>
          </a:p>
          <a:p>
            <a:pPr>
              <a:buNone/>
            </a:pPr>
            <a:r>
              <a:rPr lang="cs-CZ" sz="2800" dirty="0" smtClean="0"/>
              <a:t>      na 100-120 g/l – zůstává snížen do 3 roků</a:t>
            </a:r>
          </a:p>
          <a:p>
            <a:r>
              <a:rPr lang="cs-CZ" sz="2800" dirty="0" smtClean="0"/>
              <a:t>hodnocení  krevních ztrát u novorozenců obtížné</a:t>
            </a:r>
          </a:p>
          <a:p>
            <a:pPr>
              <a:buNone/>
            </a:pPr>
            <a:r>
              <a:rPr lang="cs-CZ" sz="2800" dirty="0" smtClean="0"/>
              <a:t>        -krevní objem  nedonošenci 95 ml/kg</a:t>
            </a:r>
          </a:p>
          <a:p>
            <a:pPr>
              <a:buNone/>
            </a:pPr>
            <a:r>
              <a:rPr lang="cs-CZ" sz="2800" dirty="0" smtClean="0"/>
              <a:t>                                   novorozenci </a:t>
            </a:r>
            <a:r>
              <a:rPr lang="cs-CZ" sz="2800" dirty="0" err="1" smtClean="0"/>
              <a:t>donoš</a:t>
            </a:r>
            <a:r>
              <a:rPr lang="cs-CZ" sz="2800" dirty="0" smtClean="0"/>
              <a:t>. 90 ml/kg</a:t>
            </a:r>
          </a:p>
          <a:p>
            <a:pPr>
              <a:buNone/>
            </a:pPr>
            <a:r>
              <a:rPr lang="cs-CZ" sz="2800" dirty="0" smtClean="0"/>
              <a:t>                                   kojenci 85 ml/kg</a:t>
            </a:r>
          </a:p>
          <a:p>
            <a:pPr>
              <a:buNone/>
            </a:pPr>
            <a:r>
              <a:rPr lang="cs-CZ" sz="2800" dirty="0" smtClean="0"/>
              <a:t>                                   dospělí 75 ml/kg</a:t>
            </a:r>
          </a:p>
          <a:p>
            <a:pPr>
              <a:buNone/>
            </a:pPr>
            <a:r>
              <a:rPr lang="cs-CZ" sz="2800" dirty="0" smtClean="0"/>
              <a:t>       -včasná transfuze-u </a:t>
            </a:r>
            <a:r>
              <a:rPr lang="cs-CZ" sz="2800" dirty="0" err="1" smtClean="0"/>
              <a:t>novoroz.při</a:t>
            </a:r>
            <a:r>
              <a:rPr lang="cs-CZ" sz="2800" dirty="0" smtClean="0"/>
              <a:t> ztrátě 10-  15% objemu krve</a:t>
            </a:r>
          </a:p>
          <a:p>
            <a:pPr>
              <a:buNone/>
            </a:pPr>
            <a:r>
              <a:rPr lang="cs-CZ" dirty="0" smtClean="0"/>
              <a:t>                               </a:t>
            </a:r>
            <a:r>
              <a:rPr lang="cs-CZ" sz="2900" dirty="0" smtClean="0"/>
              <a:t> u kojenců 25-30%</a:t>
            </a:r>
            <a:endParaRPr lang="cs-CZ" sz="2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ANESTEZIE V PEDIATRII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b="1" dirty="0" smtClean="0">
                <a:solidFill>
                  <a:srgbClr val="FF0000"/>
                </a:solidFill>
              </a:rPr>
              <a:t>vylučovací systém + detoxikace</a:t>
            </a:r>
          </a:p>
          <a:p>
            <a:r>
              <a:rPr lang="cs-CZ" u="sng" dirty="0" smtClean="0"/>
              <a:t>nezralé renální funkce </a:t>
            </a:r>
            <a:r>
              <a:rPr lang="cs-CZ" dirty="0" smtClean="0"/>
              <a:t>až do 2.-3.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   - omezená koncentrační schopnost/zpětná </a:t>
            </a:r>
            <a:r>
              <a:rPr lang="cs-CZ" dirty="0" err="1" smtClean="0"/>
              <a:t>reabsorbce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Na+/- snadná dehydratace, </a:t>
            </a:r>
            <a:r>
              <a:rPr lang="cs-CZ" dirty="0" err="1" smtClean="0"/>
              <a:t>hyponatremie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- nezralost detoxikačních mechanismů jater do 3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    Hodnota pH a koncentrace bikarbonátu nižší</a:t>
            </a:r>
          </a:p>
          <a:p>
            <a:r>
              <a:rPr lang="cs-CZ" u="sng" dirty="0" smtClean="0"/>
              <a:t>nezralá dechová centra</a:t>
            </a:r>
            <a:r>
              <a:rPr lang="cs-CZ" dirty="0" smtClean="0"/>
              <a:t>-novorozenec reaguje na hypoxii a </a:t>
            </a:r>
            <a:r>
              <a:rPr lang="cs-CZ" dirty="0" err="1" smtClean="0"/>
              <a:t>hyperkapnii</a:t>
            </a:r>
            <a:r>
              <a:rPr lang="cs-CZ" dirty="0" smtClean="0"/>
              <a:t> útlumem dýchání !!!</a:t>
            </a:r>
          </a:p>
          <a:p>
            <a:r>
              <a:rPr lang="cs-CZ" u="sng" dirty="0" smtClean="0"/>
              <a:t>nezralá hematoencefalická bariera</a:t>
            </a:r>
          </a:p>
          <a:p>
            <a:r>
              <a:rPr lang="cs-CZ" u="sng" dirty="0" smtClean="0"/>
              <a:t>horší prokrvení svalů</a:t>
            </a:r>
            <a:r>
              <a:rPr lang="cs-CZ" dirty="0" smtClean="0"/>
              <a:t>: ↓i.m. příjem léků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ANESTEZIE  V  PEDIATRII  – termoregulace I.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centrum T. nedostatečně vyvinuté</a:t>
            </a:r>
          </a:p>
          <a:p>
            <a:pPr>
              <a:buNone/>
            </a:pPr>
            <a:r>
              <a:rPr lang="cs-CZ" sz="2800" dirty="0" smtClean="0"/>
              <a:t>relativně velký tělesný povrch a nedostatek podkožní tukové tkáně</a:t>
            </a:r>
          </a:p>
          <a:p>
            <a:pPr>
              <a:buNone/>
            </a:pPr>
            <a:r>
              <a:rPr lang="cs-CZ" sz="2800" dirty="0" smtClean="0"/>
              <a:t>chybí účinný svalový třes jako reakce na hypotermii </a:t>
            </a:r>
          </a:p>
          <a:p>
            <a:pPr>
              <a:buNone/>
            </a:pPr>
            <a:r>
              <a:rPr lang="cs-CZ" sz="2800" dirty="0" smtClean="0"/>
              <a:t>kožní vasokonstrikce + produkce tepla odbouráváním hnědé </a:t>
            </a:r>
            <a:r>
              <a:rPr lang="cs-CZ" sz="2800" dirty="0" err="1" smtClean="0"/>
              <a:t>t.t</a:t>
            </a:r>
            <a:r>
              <a:rPr lang="cs-CZ" sz="2800" dirty="0" smtClean="0"/>
              <a:t>. (oblast šíje, lopatky, páteře, axily,perineum), </a:t>
            </a:r>
            <a:r>
              <a:rPr lang="cs-CZ" sz="2800" dirty="0" smtClean="0">
                <a:sym typeface="Symbol"/>
              </a:rPr>
              <a:t>VO2, až rozvoj  </a:t>
            </a:r>
            <a:r>
              <a:rPr lang="cs-CZ" sz="2800" u="sng" dirty="0" smtClean="0">
                <a:sym typeface="Symbol"/>
              </a:rPr>
              <a:t>MAC</a:t>
            </a:r>
          </a:p>
          <a:p>
            <a:pPr>
              <a:buNone/>
            </a:pPr>
            <a:r>
              <a:rPr lang="cs-CZ" sz="2800" dirty="0" smtClean="0">
                <a:sym typeface="Symbol"/>
              </a:rPr>
              <a:t>hypotermie vede k útlumu dýchání, pokles CO, otevření P-L  zkratů, snížení odbourávání farmak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TEPELNÉ ZTRÁTY</a:t>
            </a:r>
            <a:endParaRPr lang="cs-CZ" sz="3600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 descr="Tepelné ztrá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4357717" cy="3020428"/>
          </a:xfrm>
        </p:spPr>
      </p:pic>
      <p:sp>
        <p:nvSpPr>
          <p:cNvPr id="5" name="TextovéPole 4"/>
          <p:cNvSpPr txBox="1"/>
          <p:nvPr/>
        </p:nvSpPr>
        <p:spPr>
          <a:xfrm>
            <a:off x="1357290" y="5715016"/>
            <a:ext cx="19463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A:V.Rejlek,14.2.2012,wikiskripta</a:t>
            </a:r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PEDIATRIE – hnědá tuková tkáň</a:t>
            </a:r>
            <a:endParaRPr lang="cs-CZ" sz="3200" dirty="0">
              <a:solidFill>
                <a:srgbClr val="7030A0"/>
              </a:solidFill>
            </a:endParaRPr>
          </a:p>
        </p:txBody>
      </p:sp>
      <p:pic>
        <p:nvPicPr>
          <p:cNvPr id="7" name="Zástupný symbol pro obsah 6" descr="hnědý tuk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4143404" cy="3143272"/>
          </a:xfrm>
        </p:spPr>
      </p:pic>
      <p:pic>
        <p:nvPicPr>
          <p:cNvPr id="8" name="Zástupný symbol pro obsah 7" descr="hnědý tuk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00240"/>
            <a:ext cx="4357718" cy="4143404"/>
          </a:xfrm>
        </p:spPr>
      </p:pic>
      <p:sp>
        <p:nvSpPr>
          <p:cNvPr id="10" name="TextovéPole 9"/>
          <p:cNvSpPr txBox="1"/>
          <p:nvPr/>
        </p:nvSpPr>
        <p:spPr>
          <a:xfrm>
            <a:off x="785786" y="4786322"/>
            <a:ext cx="153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A:7.2.2011, </a:t>
            </a:r>
            <a:r>
              <a:rPr lang="cs-CZ" sz="1100" dirty="0" err="1" smtClean="0"/>
              <a:t>Adnav</a:t>
            </a:r>
            <a:r>
              <a:rPr lang="cs-CZ" sz="1100" dirty="0" smtClean="0"/>
              <a:t>, </a:t>
            </a:r>
            <a:r>
              <a:rPr lang="cs-CZ" sz="1100" dirty="0" err="1" smtClean="0"/>
              <a:t>wiki</a:t>
            </a:r>
            <a:endParaRPr lang="cs-CZ" sz="1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43438" y="6215082"/>
            <a:ext cx="1781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A:5.52016,L.Kejha, 1LF, </a:t>
            </a:r>
            <a:r>
              <a:rPr lang="cs-CZ" sz="1100" dirty="0" err="1" smtClean="0"/>
              <a:t>wiki</a:t>
            </a:r>
            <a:endParaRPr lang="cs-CZ" sz="11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43438" y="1643050"/>
            <a:ext cx="3206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Ohraničené </a:t>
            </a:r>
            <a:r>
              <a:rPr lang="cs-CZ" sz="1600" dirty="0" err="1" smtClean="0"/>
              <a:t>multilokulární</a:t>
            </a:r>
            <a:r>
              <a:rPr lang="cs-CZ" sz="1600" dirty="0" smtClean="0"/>
              <a:t> </a:t>
            </a:r>
            <a:r>
              <a:rPr lang="cs-CZ" sz="1600" dirty="0" err="1" smtClean="0"/>
              <a:t>adipocyty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dirty="0" smtClean="0">
                <a:solidFill>
                  <a:srgbClr val="7030A0"/>
                </a:solidFill>
              </a:rPr>
              <a:t>ANESTEZIE V PEDIATRII – </a:t>
            </a:r>
            <a:r>
              <a:rPr lang="cs-CZ" sz="2800" dirty="0" smtClean="0">
                <a:solidFill>
                  <a:srgbClr val="7030A0"/>
                </a:solidFill>
              </a:rPr>
              <a:t>termoregulace II.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400" dirty="0" smtClean="0"/>
              <a:t>v průběhu anestezie  je třeba udržovat  těl. teplotu v normálních mezích</a:t>
            </a:r>
          </a:p>
          <a:p>
            <a:pPr>
              <a:buNone/>
            </a:pPr>
            <a:r>
              <a:rPr lang="cs-CZ" sz="2400" dirty="0" smtClean="0"/>
              <a:t>      (36,3-37,3 </a:t>
            </a:r>
            <a:r>
              <a:rPr lang="cs-CZ" sz="2400" dirty="0" err="1" smtClean="0"/>
              <a:t>stC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dirty="0" smtClean="0"/>
              <a:t>ideální teplota prostředí  pro nahého novorozence je 32-34 C</a:t>
            </a:r>
          </a:p>
          <a:p>
            <a:pPr>
              <a:buNone/>
            </a:pPr>
            <a:r>
              <a:rPr lang="cs-CZ" sz="2400" dirty="0" smtClean="0"/>
              <a:t>vyhřátí oper. sálu 24-30 </a:t>
            </a:r>
            <a:r>
              <a:rPr lang="cs-CZ" sz="2400" dirty="0" err="1" smtClean="0"/>
              <a:t>stC</a:t>
            </a:r>
            <a:r>
              <a:rPr lang="cs-CZ" sz="2400" dirty="0" smtClean="0"/>
              <a:t>, vyhřívané lůžko, ohřívání infuzních roztoků, voděodolné </a:t>
            </a:r>
            <a:r>
              <a:rPr lang="cs-CZ" sz="2400" dirty="0" err="1" smtClean="0"/>
              <a:t>rouškování</a:t>
            </a:r>
            <a:r>
              <a:rPr lang="cs-CZ" sz="2400" dirty="0" smtClean="0"/>
              <a:t>, čepička, </a:t>
            </a:r>
            <a:r>
              <a:rPr lang="cs-CZ" sz="2400" dirty="0" smtClean="0">
                <a:sym typeface="Symbol"/>
              </a:rPr>
              <a:t> </a:t>
            </a:r>
            <a:r>
              <a:rPr lang="cs-CZ" sz="2400" dirty="0" err="1" smtClean="0">
                <a:sym typeface="Symbol"/>
              </a:rPr>
              <a:t>flow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 err="1" smtClean="0">
                <a:sym typeface="Symbol"/>
              </a:rPr>
              <a:t>anest</a:t>
            </a:r>
            <a:r>
              <a:rPr lang="cs-CZ" sz="2400" dirty="0" smtClean="0">
                <a:sym typeface="Symbol"/>
              </a:rPr>
              <a:t>. plynů</a:t>
            </a:r>
          </a:p>
          <a:p>
            <a:pPr>
              <a:buNone/>
            </a:pPr>
            <a:r>
              <a:rPr lang="cs-CZ" sz="2400" dirty="0" err="1" smtClean="0">
                <a:sym typeface="Symbol"/>
              </a:rPr>
              <a:t>monitorace</a:t>
            </a:r>
            <a:r>
              <a:rPr lang="cs-CZ" sz="2400" dirty="0" smtClean="0">
                <a:sym typeface="Symbol"/>
              </a:rPr>
              <a:t>  těl. teploty během anestezie – kožní čidlo, </a:t>
            </a:r>
            <a:r>
              <a:rPr lang="cs-CZ" sz="2400" dirty="0" err="1" smtClean="0">
                <a:sym typeface="Symbol"/>
              </a:rPr>
              <a:t>nasopharyng</a:t>
            </a:r>
            <a:r>
              <a:rPr lang="cs-CZ" sz="2400" dirty="0" smtClean="0">
                <a:sym typeface="Symbol"/>
              </a:rPr>
              <a:t>, rektální teploměr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Kojenci a batolata se naopak snadno přehřejí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CAVE  maligní hypertermie, tachykardie, nedostatečná analgezie, </a:t>
            </a:r>
            <a:r>
              <a:rPr lang="cs-CZ" sz="2400" dirty="0" err="1" smtClean="0">
                <a:sym typeface="Symbol"/>
              </a:rPr>
              <a:t>hypovolemie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ANESTEZIE V PEDIATRII-metabolismus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BM vyšší, VO2 zvýšena   (6ml/kg/min)</a:t>
            </a:r>
          </a:p>
          <a:p>
            <a:pPr>
              <a:buNone/>
            </a:pPr>
            <a:r>
              <a:rPr lang="cs-CZ" sz="2400" dirty="0" smtClean="0"/>
              <a:t>Energetické zásoby malé, horší tolerance hladovění</a:t>
            </a:r>
          </a:p>
          <a:p>
            <a:pPr>
              <a:buNone/>
            </a:pPr>
            <a:r>
              <a:rPr lang="cs-CZ" sz="2400" dirty="0" smtClean="0"/>
              <a:t>Glykemie novorozence   2,7-3,3 </a:t>
            </a:r>
            <a:r>
              <a:rPr lang="cs-CZ" sz="2400" dirty="0" err="1" smtClean="0"/>
              <a:t>mml</a:t>
            </a:r>
            <a:r>
              <a:rPr lang="cs-CZ" sz="2400" dirty="0" smtClean="0"/>
              <a:t>/l</a:t>
            </a:r>
          </a:p>
          <a:p>
            <a:pPr>
              <a:buNone/>
            </a:pPr>
            <a:r>
              <a:rPr lang="cs-CZ" sz="2400" dirty="0" smtClean="0"/>
              <a:t>Nedonošené děti </a:t>
            </a:r>
            <a:r>
              <a:rPr lang="cs-CZ" sz="2400" dirty="0" smtClean="0">
                <a:sym typeface="Symbol"/>
              </a:rPr>
              <a:t> depo glykogenu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Jaterní funkce během IU vývoje nahrazeny činností placenty a jater matky, po narození jsou deficitní, dozrávají v 10.-12. týdnu života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Korekce hypoglykemie – 10%</a:t>
            </a:r>
            <a:r>
              <a:rPr lang="cs-CZ" sz="2400" dirty="0" err="1" smtClean="0">
                <a:sym typeface="Symbol"/>
              </a:rPr>
              <a:t>Glc</a:t>
            </a:r>
            <a:r>
              <a:rPr lang="cs-CZ" sz="2400" dirty="0" smtClean="0">
                <a:sym typeface="Symbol"/>
              </a:rPr>
              <a:t>  2ml/kg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Nedostačující synthesa K-dependentních </a:t>
            </a:r>
            <a:r>
              <a:rPr lang="cs-CZ" sz="2400" dirty="0" err="1" smtClean="0">
                <a:sym typeface="Symbol"/>
              </a:rPr>
              <a:t>koagul</a:t>
            </a:r>
            <a:r>
              <a:rPr lang="cs-CZ" sz="2400" dirty="0" smtClean="0">
                <a:sym typeface="Symbol"/>
              </a:rPr>
              <a:t>. faktorů – nutná substituce K vitaminu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POČÁTKY OBORU ANESTEZIE</a:t>
            </a:r>
            <a:endParaRPr lang="cs-CZ" sz="3600" dirty="0"/>
          </a:p>
        </p:txBody>
      </p:sp>
      <p:pic>
        <p:nvPicPr>
          <p:cNvPr id="4" name="Zástupný symbol pro obsah 3" descr="W.Mor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3857652" cy="4900634"/>
          </a:xfrm>
        </p:spPr>
      </p:pic>
      <p:sp>
        <p:nvSpPr>
          <p:cNvPr id="5" name="TextovéPole 4"/>
          <p:cNvSpPr txBox="1"/>
          <p:nvPr/>
        </p:nvSpPr>
        <p:spPr>
          <a:xfrm>
            <a:off x="4929191" y="1643050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William Thomas G. </a:t>
            </a:r>
            <a:r>
              <a:rPr lang="cs-CZ" b="1" i="1" dirty="0" err="1" smtClean="0"/>
              <a:t>Morton</a:t>
            </a:r>
            <a:endParaRPr lang="cs-CZ" b="1" i="1" dirty="0" smtClean="0"/>
          </a:p>
          <a:p>
            <a:r>
              <a:rPr lang="cs-CZ" dirty="0" smtClean="0"/>
              <a:t>1819 -1868</a:t>
            </a:r>
          </a:p>
          <a:p>
            <a:r>
              <a:rPr lang="cs-CZ" dirty="0" smtClean="0"/>
              <a:t>Americký stomatolog</a:t>
            </a:r>
          </a:p>
          <a:p>
            <a:r>
              <a:rPr lang="cs-CZ" dirty="0" smtClean="0"/>
              <a:t>propagátor i průkopník anestezie</a:t>
            </a:r>
          </a:p>
          <a:p>
            <a:endParaRPr lang="cs-CZ" dirty="0" smtClean="0"/>
          </a:p>
          <a:p>
            <a:r>
              <a:rPr lang="cs-CZ" b="1" dirty="0" smtClean="0"/>
              <a:t>6.10.1846 </a:t>
            </a:r>
            <a:r>
              <a:rPr lang="cs-CZ" dirty="0" smtClean="0"/>
              <a:t> podání celkové anestezie</a:t>
            </a:r>
          </a:p>
          <a:p>
            <a:r>
              <a:rPr lang="cs-CZ" dirty="0" smtClean="0"/>
              <a:t>(ether), operace Tu na krku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Hospital</a:t>
            </a:r>
            <a:r>
              <a:rPr lang="cs-CZ" dirty="0" smtClean="0"/>
              <a:t> , Boston</a:t>
            </a:r>
          </a:p>
          <a:p>
            <a:r>
              <a:rPr lang="cs-CZ" dirty="0" smtClean="0"/>
              <a:t> </a:t>
            </a:r>
            <a:r>
              <a:rPr lang="cs-CZ" i="1" dirty="0" smtClean="0"/>
              <a:t>„Ether Dome“</a:t>
            </a:r>
          </a:p>
          <a:p>
            <a:endParaRPr lang="cs-CZ" dirty="0" smtClean="0"/>
          </a:p>
          <a:p>
            <a:r>
              <a:rPr lang="cs-CZ" dirty="0" smtClean="0"/>
              <a:t> Alma Mater:  Harvard  </a:t>
            </a:r>
            <a:r>
              <a:rPr lang="cs-CZ" dirty="0" err="1" smtClean="0"/>
              <a:t>Medical</a:t>
            </a:r>
            <a:r>
              <a:rPr lang="cs-CZ" dirty="0" smtClean="0"/>
              <a:t>  </a:t>
            </a:r>
            <a:r>
              <a:rPr lang="cs-CZ" dirty="0" err="1" smtClean="0"/>
              <a:t>School</a:t>
            </a:r>
            <a:endParaRPr lang="cs-CZ" dirty="0"/>
          </a:p>
        </p:txBody>
      </p:sp>
      <p:pic>
        <p:nvPicPr>
          <p:cNvPr id="6" name="Obrázek 5" descr="Harvard zn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5000636"/>
            <a:ext cx="1785951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ANESTEZIE V PEDIATRII – příprava k A.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i="1" dirty="0" smtClean="0"/>
              <a:t>Předoperační vyšetření:</a:t>
            </a:r>
          </a:p>
          <a:p>
            <a:pPr>
              <a:buNone/>
            </a:pPr>
            <a:r>
              <a:rPr lang="cs-CZ" sz="2400" dirty="0" smtClean="0"/>
              <a:t>  - pediatrem, </a:t>
            </a:r>
            <a:r>
              <a:rPr lang="cs-CZ" sz="2400" dirty="0" err="1" smtClean="0"/>
              <a:t>neonatologem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- </a:t>
            </a:r>
            <a:r>
              <a:rPr lang="cs-CZ" sz="2400" dirty="0" smtClean="0">
                <a:solidFill>
                  <a:srgbClr val="00B0F0"/>
                </a:solidFill>
              </a:rPr>
              <a:t>anamnesa</a:t>
            </a:r>
            <a:r>
              <a:rPr lang="cs-CZ" sz="2400" dirty="0" smtClean="0"/>
              <a:t>(</a:t>
            </a:r>
            <a:r>
              <a:rPr lang="cs-CZ" sz="2400" dirty="0" err="1" smtClean="0"/>
              <a:t>peripartum</a:t>
            </a:r>
            <a:r>
              <a:rPr lang="cs-CZ" sz="2400" dirty="0" smtClean="0"/>
              <a:t>), fyzikální vyšetření, laboratorní KO, ostatní dle anamnesy, klinického stavu a povahy výkonu</a:t>
            </a:r>
          </a:p>
          <a:p>
            <a:pPr>
              <a:buNone/>
            </a:pPr>
            <a:r>
              <a:rPr lang="cs-CZ" sz="2400" dirty="0" smtClean="0"/>
              <a:t>  - horní cesty dýchací: </a:t>
            </a:r>
            <a:r>
              <a:rPr lang="cs-CZ" sz="2400" dirty="0" err="1" smtClean="0"/>
              <a:t>infekt</a:t>
            </a:r>
            <a:r>
              <a:rPr lang="cs-CZ" sz="2400" dirty="0" smtClean="0"/>
              <a:t> ?  </a:t>
            </a:r>
            <a:r>
              <a:rPr lang="cs-CZ" sz="2400" dirty="0" err="1" smtClean="0"/>
              <a:t>Mallampati</a:t>
            </a:r>
            <a:r>
              <a:rPr lang="cs-CZ" sz="2400" dirty="0" smtClean="0"/>
              <a:t> intubační </a:t>
            </a:r>
            <a:r>
              <a:rPr lang="cs-CZ" sz="2400" dirty="0" err="1" smtClean="0"/>
              <a:t>score</a:t>
            </a:r>
            <a:r>
              <a:rPr lang="cs-CZ" sz="2400" dirty="0" smtClean="0"/>
              <a:t>?</a:t>
            </a:r>
          </a:p>
          <a:p>
            <a:pPr>
              <a:buNone/>
            </a:pPr>
            <a:r>
              <a:rPr lang="cs-CZ" sz="2400" dirty="0" smtClean="0">
                <a:solidFill>
                  <a:srgbClr val="00B0F0"/>
                </a:solidFill>
              </a:rPr>
              <a:t>  - OSA </a:t>
            </a:r>
            <a:r>
              <a:rPr lang="cs-CZ" sz="2400" dirty="0" smtClean="0"/>
              <a:t>(obstrukční spánkové apnoe)  CAVE  </a:t>
            </a:r>
            <a:r>
              <a:rPr lang="cs-CZ" sz="2400" dirty="0" err="1" smtClean="0"/>
              <a:t>sedace</a:t>
            </a:r>
            <a:r>
              <a:rPr lang="cs-CZ" sz="2400" dirty="0" smtClean="0"/>
              <a:t> –obstrukce      DC</a:t>
            </a:r>
          </a:p>
          <a:p>
            <a:pPr>
              <a:buNone/>
            </a:pPr>
            <a:r>
              <a:rPr lang="cs-CZ" sz="2400" dirty="0" smtClean="0"/>
              <a:t>  </a:t>
            </a:r>
            <a:r>
              <a:rPr lang="cs-CZ" sz="2400" dirty="0" smtClean="0">
                <a:solidFill>
                  <a:srgbClr val="00B0F0"/>
                </a:solidFill>
              </a:rPr>
              <a:t>- očkování</a:t>
            </a:r>
            <a:r>
              <a:rPr lang="cs-CZ" sz="2400" dirty="0" smtClean="0"/>
              <a:t>: doporučen časový odstup</a:t>
            </a:r>
          </a:p>
          <a:p>
            <a:pPr>
              <a:buNone/>
            </a:pPr>
            <a:r>
              <a:rPr lang="cs-CZ" sz="2400" dirty="0" smtClean="0"/>
              <a:t>         </a:t>
            </a:r>
            <a:r>
              <a:rPr lang="cs-CZ" sz="2400" u="sng" dirty="0" smtClean="0"/>
              <a:t>1.živé </a:t>
            </a:r>
            <a:r>
              <a:rPr lang="cs-CZ" sz="2400" u="sng" dirty="0" err="1" smtClean="0"/>
              <a:t>atenuované</a:t>
            </a:r>
            <a:r>
              <a:rPr lang="cs-CZ" sz="2400" u="sng" dirty="0" smtClean="0"/>
              <a:t> </a:t>
            </a:r>
            <a:r>
              <a:rPr lang="cs-CZ" sz="2400" u="sng" dirty="0" err="1" smtClean="0"/>
              <a:t>vakciny</a:t>
            </a:r>
            <a:r>
              <a:rPr lang="cs-CZ" sz="2400" dirty="0" smtClean="0"/>
              <a:t>( spalničky,příušnice,zarděnky,DO-Sabin, neštovice):   14dní</a:t>
            </a:r>
          </a:p>
          <a:p>
            <a:pPr>
              <a:buNone/>
            </a:pPr>
            <a:r>
              <a:rPr lang="cs-CZ" sz="2400" dirty="0" smtClean="0"/>
              <a:t>         </a:t>
            </a:r>
            <a:r>
              <a:rPr lang="cs-CZ" sz="2400" u="sng" dirty="0" smtClean="0"/>
              <a:t>2.inaktivované </a:t>
            </a:r>
            <a:r>
              <a:rPr lang="cs-CZ" sz="2400" u="sng" dirty="0" err="1" smtClean="0"/>
              <a:t>vakciny</a:t>
            </a:r>
            <a:r>
              <a:rPr lang="cs-CZ" sz="2400" dirty="0" smtClean="0"/>
              <a:t>(difterie,tetanus, DO-</a:t>
            </a:r>
            <a:r>
              <a:rPr lang="cs-CZ" sz="2400" dirty="0" err="1" smtClean="0"/>
              <a:t>Salk</a:t>
            </a:r>
            <a:r>
              <a:rPr lang="cs-CZ" sz="2400" dirty="0" smtClean="0"/>
              <a:t>, záškrt,chřipka,HAV,HBV):    2 dny</a:t>
            </a:r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Klasifikace intubačního přístupu dle </a:t>
            </a:r>
            <a:r>
              <a:rPr lang="cs-CZ" sz="3200" dirty="0" err="1" smtClean="0">
                <a:solidFill>
                  <a:srgbClr val="0070C0"/>
                </a:solidFill>
              </a:rPr>
              <a:t>Mallampatiho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5" name="Zástupný symbol pro obsah 4" descr="Mallampati 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2857520" cy="4000528"/>
          </a:xfrm>
        </p:spPr>
      </p:pic>
      <p:pic>
        <p:nvPicPr>
          <p:cNvPr id="6" name="Zástupný symbol pro obsah 5" descr="mallampati scor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85808"/>
            <a:ext cx="3353174" cy="3714960"/>
          </a:xfrm>
        </p:spPr>
      </p:pic>
      <p:sp>
        <p:nvSpPr>
          <p:cNvPr id="13" name="TextovéPole 12"/>
          <p:cNvSpPr txBox="1"/>
          <p:nvPr/>
        </p:nvSpPr>
        <p:spPr>
          <a:xfrm rot="10800000" flipV="1">
            <a:off x="4857752" y="1678206"/>
            <a:ext cx="354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Mallampati</a:t>
            </a:r>
            <a:r>
              <a:rPr lang="cs-CZ" sz="1400" dirty="0" smtClean="0"/>
              <a:t> </a:t>
            </a:r>
            <a:r>
              <a:rPr lang="cs-CZ" sz="1400" dirty="0" err="1" smtClean="0"/>
              <a:t>score</a:t>
            </a:r>
            <a:r>
              <a:rPr lang="cs-CZ" sz="1400" dirty="0" smtClean="0"/>
              <a:t> - kategorizace obtížnosti OTI</a:t>
            </a:r>
          </a:p>
          <a:p>
            <a:r>
              <a:rPr lang="cs-CZ" sz="1400" dirty="0" smtClean="0"/>
              <a:t>Grad III.-IV., predikce obtížné OTI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ANESTEZIE V PEDIATRII - lačnění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428736"/>
            <a:ext cx="8072494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           </a:t>
            </a:r>
            <a:r>
              <a:rPr lang="cs-CZ" sz="2400" dirty="0" smtClean="0"/>
              <a:t>Doba lačnění (v hodinách) u dětí</a:t>
            </a:r>
          </a:p>
          <a:p>
            <a:pPr>
              <a:buNone/>
            </a:pPr>
            <a:r>
              <a:rPr lang="cs-CZ" sz="2400" dirty="0" smtClean="0"/>
              <a:t>Věk                                 pevná  strava                 čiré tekutiny</a:t>
            </a:r>
          </a:p>
          <a:p>
            <a:pPr>
              <a:buNone/>
            </a:pPr>
            <a:r>
              <a:rPr lang="cs-CZ" sz="2400" dirty="0" smtClean="0"/>
              <a:t>			             včetně mléka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6 měsíců		4			2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6-36 měsíců		6			3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od 3  let		8			3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-u traumat a bolesti je evakuace žaludku zpomalena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-teplé prostředí, letní měsíce, </a:t>
            </a:r>
            <a:r>
              <a:rPr lang="cs-CZ" sz="2400" dirty="0" err="1" smtClean="0">
                <a:sym typeface="Symbol"/>
              </a:rPr>
              <a:t>Htc</a:t>
            </a:r>
            <a:r>
              <a:rPr lang="cs-CZ" sz="2400" dirty="0" smtClean="0">
                <a:sym typeface="Symbol"/>
              </a:rPr>
              <a:t>, oddálení operace – i.v. krystaloidy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-po nekomplikovaných výkonech obnovení příjmu </a:t>
            </a:r>
            <a:r>
              <a:rPr lang="cs-CZ" sz="2400" dirty="0" err="1" smtClean="0">
                <a:sym typeface="Symbol"/>
              </a:rPr>
              <a:t>p.o</a:t>
            </a:r>
            <a:r>
              <a:rPr lang="cs-CZ" sz="2400" dirty="0" smtClean="0">
                <a:sym typeface="Symbol"/>
              </a:rPr>
              <a:t>. po 3-4 </a:t>
            </a:r>
            <a:r>
              <a:rPr lang="cs-CZ" sz="2400" dirty="0" err="1" smtClean="0">
                <a:sym typeface="Symbol"/>
              </a:rPr>
              <a:t>h</a:t>
            </a:r>
            <a:r>
              <a:rPr lang="cs-CZ" sz="2400" dirty="0" smtClean="0">
                <a:sym typeface="Symbo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Premedikace v pediatrii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</a:t>
            </a:r>
            <a:r>
              <a:rPr lang="cs-CZ" sz="2400" dirty="0" smtClean="0"/>
              <a:t>- úloha p: zmenšit strach, </a:t>
            </a:r>
            <a:r>
              <a:rPr lang="cs-CZ" sz="2400" dirty="0" err="1" smtClean="0"/>
              <a:t>sedace</a:t>
            </a:r>
            <a:r>
              <a:rPr lang="cs-CZ" sz="2400" dirty="0" smtClean="0"/>
              <a:t>, potlačení nežádoucích reflektorických reakcí, </a:t>
            </a:r>
            <a:r>
              <a:rPr lang="cs-CZ" sz="2400" dirty="0" smtClean="0">
                <a:sym typeface="Symbol"/>
              </a:rPr>
              <a:t>spotřebu </a:t>
            </a:r>
            <a:r>
              <a:rPr lang="cs-CZ" sz="2400" dirty="0" err="1" smtClean="0">
                <a:sym typeface="Symbol"/>
              </a:rPr>
              <a:t>inhal.anestetik</a:t>
            </a:r>
            <a:r>
              <a:rPr lang="cs-CZ" sz="2400" dirty="0" smtClean="0">
                <a:sym typeface="Symbol"/>
              </a:rPr>
              <a:t>, úvod do anestezie klidný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- pod 10 kg,resp. do 1 roku bez premedikace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- u starších P.O., nasálně, rektálně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- </a:t>
            </a:r>
            <a:r>
              <a:rPr lang="cs-CZ" sz="2400" dirty="0" err="1" smtClean="0">
                <a:sym typeface="Symbol"/>
              </a:rPr>
              <a:t>midazolam</a:t>
            </a:r>
            <a:r>
              <a:rPr lang="cs-CZ" sz="2400" dirty="0" smtClean="0">
                <a:sym typeface="Symbol"/>
              </a:rPr>
              <a:t> 0,2-0,5 mg/kg.</a:t>
            </a:r>
            <a:r>
              <a:rPr lang="cs-CZ" sz="2400" dirty="0" err="1" smtClean="0">
                <a:sym typeface="Symbol"/>
              </a:rPr>
              <a:t>thm</a:t>
            </a:r>
            <a:r>
              <a:rPr lang="cs-CZ" sz="2400" dirty="0" smtClean="0">
                <a:sym typeface="Symbol"/>
              </a:rPr>
              <a:t>. 30 min před oper. P.O.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- atropin 0,01-0,02 mg/kg.</a:t>
            </a:r>
            <a:r>
              <a:rPr lang="cs-CZ" sz="2400" dirty="0" err="1" smtClean="0">
                <a:sym typeface="Symbol"/>
              </a:rPr>
              <a:t>thm</a:t>
            </a:r>
            <a:r>
              <a:rPr lang="cs-CZ" sz="2400" dirty="0" smtClean="0">
                <a:sym typeface="Symbol"/>
              </a:rPr>
              <a:t>.  i.v. při úvodu, nebo P.O., i.m. 30 min před operací</a:t>
            </a:r>
          </a:p>
          <a:p>
            <a:pPr>
              <a:buNone/>
            </a:pPr>
            <a:endParaRPr lang="cs-CZ" sz="2400" dirty="0" smtClean="0">
              <a:sym typeface="Symbol"/>
            </a:endParaRPr>
          </a:p>
          <a:p>
            <a:pPr>
              <a:buNone/>
            </a:pPr>
            <a:r>
              <a:rPr lang="cs-CZ" sz="2400" dirty="0" smtClean="0">
                <a:sym typeface="Symbol"/>
              </a:rPr>
              <a:t>  - po odloučení matky musí být transfer dítěte na OS a pobyt na OS před úvodem do CA co nejkratší, vyplněný neustálou pozorností personálu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 FARMAKOLOGIE  pediatrie  I.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  </a:t>
            </a:r>
            <a:r>
              <a:rPr lang="cs-CZ" sz="2000" b="1" dirty="0" smtClean="0"/>
              <a:t>-  inhalační anestetika</a:t>
            </a:r>
          </a:p>
          <a:p>
            <a:pPr>
              <a:buNone/>
            </a:pPr>
            <a:r>
              <a:rPr lang="cs-CZ" sz="2000" dirty="0" smtClean="0"/>
              <a:t>        </a:t>
            </a:r>
            <a:r>
              <a:rPr lang="cs-CZ" sz="2000" b="1" dirty="0" smtClean="0"/>
              <a:t>1</a:t>
            </a:r>
            <a:r>
              <a:rPr lang="cs-CZ" sz="2000" dirty="0" smtClean="0"/>
              <a:t>.rychlejší úvod (větší poměr AV/FRC, větší centrální prokrvení, omezená rozpustnost anestetika v krvi)</a:t>
            </a:r>
          </a:p>
          <a:p>
            <a:pPr>
              <a:buNone/>
            </a:pPr>
            <a:r>
              <a:rPr lang="cs-CZ" sz="2000" b="1" dirty="0" smtClean="0"/>
              <a:t>        2</a:t>
            </a:r>
            <a:r>
              <a:rPr lang="cs-CZ" sz="2000" dirty="0" smtClean="0"/>
              <a:t>.MAC u novorozence stejná jako u dospělce, u kojence a </a:t>
            </a:r>
            <a:r>
              <a:rPr lang="cs-CZ" sz="2000" dirty="0" err="1" smtClean="0"/>
              <a:t>botolat</a:t>
            </a:r>
            <a:r>
              <a:rPr lang="cs-CZ" sz="2000" dirty="0" smtClean="0"/>
              <a:t> o 50% vyšší !!</a:t>
            </a:r>
          </a:p>
          <a:p>
            <a:pPr>
              <a:buNone/>
            </a:pPr>
            <a:r>
              <a:rPr lang="cs-CZ" sz="2000" dirty="0" smtClean="0"/>
              <a:t>	  </a:t>
            </a:r>
            <a:r>
              <a:rPr lang="cs-CZ" sz="2000" b="1" dirty="0" smtClean="0"/>
              <a:t>3</a:t>
            </a:r>
            <a:r>
              <a:rPr lang="cs-CZ" sz="2000" dirty="0" smtClean="0"/>
              <a:t>.negativně </a:t>
            </a:r>
            <a:r>
              <a:rPr lang="cs-CZ" sz="2000" dirty="0" err="1" smtClean="0"/>
              <a:t>inotropní</a:t>
            </a:r>
            <a:r>
              <a:rPr lang="cs-CZ" sz="2000" dirty="0" smtClean="0"/>
              <a:t> účinek u novorozence - nižší kontraktilita myokardu   - poklesy TK !</a:t>
            </a:r>
          </a:p>
          <a:p>
            <a:pPr>
              <a:buNone/>
            </a:pPr>
            <a:r>
              <a:rPr lang="cs-CZ" sz="2000" b="1" dirty="0" smtClean="0"/>
              <a:t>   -  barbituráty </a:t>
            </a:r>
            <a:r>
              <a:rPr lang="cs-CZ" sz="2000" dirty="0" smtClean="0"/>
              <a:t> - novorozenci citlivější – menší vazba – propustnost HEB,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                                senzitivita neuron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	              - mladší děti vyšší dávky – větší distribuční objem</a:t>
            </a:r>
          </a:p>
          <a:p>
            <a:pPr>
              <a:buNone/>
            </a:pPr>
            <a:r>
              <a:rPr lang="cs-CZ" sz="2000" b="1" dirty="0" smtClean="0">
                <a:sym typeface="Symbol"/>
              </a:rPr>
              <a:t>   -  </a:t>
            </a:r>
            <a:r>
              <a:rPr lang="cs-CZ" sz="2000" b="1" dirty="0" err="1" smtClean="0">
                <a:sym typeface="Symbol"/>
              </a:rPr>
              <a:t>benzodiazepiny</a:t>
            </a:r>
            <a:endParaRPr lang="cs-CZ" sz="2000" b="1" dirty="0" smtClean="0">
              <a:sym typeface="Symbol"/>
            </a:endParaRPr>
          </a:p>
          <a:p>
            <a:pPr>
              <a:buNone/>
            </a:pPr>
            <a:r>
              <a:rPr lang="cs-CZ" sz="2000" dirty="0" smtClean="0">
                <a:sym typeface="Symbol"/>
              </a:rPr>
              <a:t> 		               -vyšší koncentrace v mozku, delší poločas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	               -starší děti tolerují větší dávky</a:t>
            </a:r>
            <a:endParaRPr lang="cs-CZ" sz="20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3978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FARMAKOLOGIE 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7030A0"/>
                </a:solidFill>
              </a:rPr>
              <a:t>pediatrie II.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lnSpcReduction="10000"/>
          </a:bodyPr>
          <a:lstStyle/>
          <a:p>
            <a:r>
              <a:rPr lang="cs-CZ" sz="2400" dirty="0" err="1" smtClean="0"/>
              <a:t>Opioidy</a:t>
            </a:r>
            <a:r>
              <a:rPr lang="cs-CZ" sz="2400" dirty="0" smtClean="0"/>
              <a:t>   -   lehce pronikají a kumulují se v CNS, výrazný útlum dýchání, novorozenci podávat pouze při možnosti UPV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Ketamin</a:t>
            </a:r>
            <a:r>
              <a:rPr lang="cs-CZ" sz="2400" dirty="0" smtClean="0"/>
              <a:t>  - děti i novorozenci vyšší dávky než v dospělosti</a:t>
            </a:r>
          </a:p>
          <a:p>
            <a:endParaRPr lang="cs-CZ" sz="2400" dirty="0" smtClean="0"/>
          </a:p>
          <a:p>
            <a:r>
              <a:rPr lang="cs-CZ" sz="2400" dirty="0" smtClean="0"/>
              <a:t>Svalová </a:t>
            </a:r>
            <a:r>
              <a:rPr lang="cs-CZ" sz="2400" dirty="0" err="1" smtClean="0"/>
              <a:t>relaxancia</a:t>
            </a:r>
            <a:r>
              <a:rPr lang="cs-CZ" sz="2400" dirty="0" smtClean="0"/>
              <a:t> – méně citliví k </a:t>
            </a:r>
            <a:r>
              <a:rPr lang="cs-CZ" sz="2400" dirty="0" err="1" smtClean="0"/>
              <a:t>depolarizujícím</a:t>
            </a:r>
            <a:r>
              <a:rPr lang="cs-CZ" sz="2400" dirty="0" smtClean="0"/>
              <a:t>, do 1.roku věku SCHJ 2 mg/kg, fascikulace chybí, bradykardie snadno ovlivnitelná atropinem</a:t>
            </a:r>
          </a:p>
          <a:p>
            <a:pPr>
              <a:buNone/>
            </a:pPr>
            <a:r>
              <a:rPr lang="cs-CZ" sz="2400" dirty="0" smtClean="0"/>
              <a:t>			            -  citlivější k </a:t>
            </a:r>
            <a:r>
              <a:rPr lang="cs-CZ" sz="2400" dirty="0" err="1" smtClean="0"/>
              <a:t>nedepolarizujícím</a:t>
            </a:r>
            <a:r>
              <a:rPr lang="cs-CZ" sz="2400" dirty="0" smtClean="0"/>
              <a:t> r., úvodní dávka jako u dospělce, doplňující dávky odeznívají déle, </a:t>
            </a:r>
          </a:p>
          <a:p>
            <a:pPr>
              <a:buNone/>
            </a:pPr>
            <a:r>
              <a:rPr lang="cs-CZ" sz="2400" dirty="0" smtClean="0"/>
              <a:t>     možnost UPV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                                            ! Hypotermie!</a:t>
            </a:r>
            <a:r>
              <a:rPr lang="cs-CZ" sz="1200" dirty="0" smtClean="0"/>
              <a:t>		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PEDIATRIE – úvod do CA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428736"/>
            <a:ext cx="832961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 smtClean="0"/>
              <a:t> - inhalační   </a:t>
            </a:r>
            <a:r>
              <a:rPr lang="cs-CZ" sz="2400" dirty="0" err="1" smtClean="0"/>
              <a:t>sevoran</a:t>
            </a:r>
            <a:r>
              <a:rPr lang="cs-CZ" sz="2400" dirty="0" smtClean="0"/>
              <a:t> (</a:t>
            </a:r>
            <a:r>
              <a:rPr lang="cs-CZ" sz="2400" dirty="0" smtClean="0">
                <a:sym typeface="Symbol"/>
              </a:rPr>
              <a:t>distribuční Q  krev/plyn)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                                    úvod do CA i eliminace velmi rychlé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                                    nedráždí  HDC, minimum KV účinky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		                         MAC novorozenci 3,3 </a:t>
            </a:r>
            <a:r>
              <a:rPr lang="cs-CZ" sz="2400" dirty="0" err="1" smtClean="0">
                <a:sym typeface="Symbol"/>
              </a:rPr>
              <a:t>obj</a:t>
            </a:r>
            <a:r>
              <a:rPr lang="cs-CZ" sz="2400" dirty="0" smtClean="0">
                <a:sym typeface="Symbol"/>
              </a:rPr>
              <a:t>.%, do 12 let 2,5 </a:t>
            </a:r>
            <a:r>
              <a:rPr lang="cs-CZ" sz="2400" dirty="0" err="1" smtClean="0">
                <a:sym typeface="Symbol"/>
              </a:rPr>
              <a:t>obj</a:t>
            </a:r>
            <a:r>
              <a:rPr lang="cs-CZ" sz="2400" dirty="0" smtClean="0">
                <a:sym typeface="Symbol"/>
              </a:rPr>
              <a:t>%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- </a:t>
            </a:r>
            <a:r>
              <a:rPr lang="cs-CZ" sz="2400" dirty="0" err="1" smtClean="0">
                <a:sym typeface="Symbol"/>
              </a:rPr>
              <a:t>intravenozní</a:t>
            </a:r>
            <a:r>
              <a:rPr lang="cs-CZ" sz="2400" dirty="0" smtClean="0">
                <a:sym typeface="Symbol"/>
              </a:rPr>
              <a:t>   + rychlost, - bolestivý vpich (EMLA)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                             </a:t>
            </a:r>
            <a:r>
              <a:rPr lang="cs-CZ" sz="2400" dirty="0" err="1" smtClean="0">
                <a:sym typeface="Symbol"/>
              </a:rPr>
              <a:t>thiopental</a:t>
            </a:r>
            <a:r>
              <a:rPr lang="cs-CZ" sz="2400" dirty="0" smtClean="0">
                <a:sym typeface="Symbol"/>
              </a:rPr>
              <a:t>, </a:t>
            </a:r>
            <a:r>
              <a:rPr lang="cs-CZ" sz="2400" dirty="0" err="1" smtClean="0">
                <a:sym typeface="Symbol"/>
              </a:rPr>
              <a:t>etomidate</a:t>
            </a:r>
            <a:r>
              <a:rPr lang="cs-CZ" sz="2400" dirty="0" smtClean="0">
                <a:sym typeface="Symbol"/>
              </a:rPr>
              <a:t>, </a:t>
            </a:r>
            <a:r>
              <a:rPr lang="cs-CZ" sz="2400" dirty="0" err="1" smtClean="0">
                <a:sym typeface="Symbol"/>
              </a:rPr>
              <a:t>ketamin</a:t>
            </a:r>
            <a:endParaRPr lang="cs-CZ" sz="2400" dirty="0" smtClean="0">
              <a:sym typeface="Symbol"/>
            </a:endParaRPr>
          </a:p>
          <a:p>
            <a:pPr>
              <a:buNone/>
            </a:pPr>
            <a:r>
              <a:rPr lang="cs-CZ" sz="2400" dirty="0" smtClean="0">
                <a:sym typeface="Symbol"/>
              </a:rPr>
              <a:t> - nitrosvalový    </a:t>
            </a:r>
            <a:r>
              <a:rPr lang="cs-CZ" sz="2400" dirty="0" err="1" smtClean="0">
                <a:sym typeface="Symbol"/>
              </a:rPr>
              <a:t>ketamin</a:t>
            </a:r>
            <a:r>
              <a:rPr lang="cs-CZ" sz="2400" dirty="0" smtClean="0">
                <a:sym typeface="Symbol"/>
              </a:rPr>
              <a:t> 5-12mg/kg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                             + </a:t>
            </a:r>
            <a:r>
              <a:rPr lang="cs-CZ" sz="2400" dirty="0" err="1" smtClean="0">
                <a:sym typeface="Symbol"/>
              </a:rPr>
              <a:t>midazolam</a:t>
            </a:r>
            <a:r>
              <a:rPr lang="cs-CZ" sz="2400" dirty="0" smtClean="0">
                <a:sym typeface="Symbol"/>
              </a:rPr>
              <a:t> 0,2mg/kg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- rektálně      nejistý účinek 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                         barbituráty s krátkým účinkem(</a:t>
            </a:r>
            <a:r>
              <a:rPr lang="cs-CZ" sz="2400" dirty="0" err="1" smtClean="0">
                <a:sym typeface="Symbol"/>
              </a:rPr>
              <a:t>metohexital</a:t>
            </a:r>
            <a:r>
              <a:rPr lang="cs-CZ" sz="2400" dirty="0" smtClean="0">
                <a:sym typeface="Symbol"/>
              </a:rPr>
              <a:t>, </a:t>
            </a:r>
            <a:r>
              <a:rPr lang="cs-CZ" sz="2400" dirty="0" err="1" smtClean="0">
                <a:sym typeface="Symbol"/>
              </a:rPr>
              <a:t>thipental</a:t>
            </a:r>
            <a:r>
              <a:rPr lang="cs-CZ" sz="2400" dirty="0" smtClean="0">
                <a:sym typeface="Symbol"/>
              </a:rPr>
              <a:t>)         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				   </a:t>
            </a:r>
            <a:r>
              <a:rPr lang="cs-CZ" sz="2400" dirty="0" smtClean="0"/>
              <a:t>    </a:t>
            </a:r>
          </a:p>
        </p:txBody>
      </p:sp>
      <p:pic>
        <p:nvPicPr>
          <p:cNvPr id="4" name="Obrázek 3" descr="em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3071810"/>
            <a:ext cx="200026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PEDIATRIE – tracheální rourka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2400" dirty="0" smtClean="0"/>
              <a:t>bez manžety  do 8 roků věku</a:t>
            </a:r>
          </a:p>
          <a:p>
            <a:pPr>
              <a:buFontTx/>
              <a:buChar char="-"/>
            </a:pPr>
            <a:r>
              <a:rPr lang="cs-CZ" sz="2400" dirty="0" smtClean="0"/>
              <a:t>největší ID, která jde zasunout volně mezi hlas. vazy a oblasti prsténcové chrupavky, možný mírný únik vzduchu</a:t>
            </a:r>
          </a:p>
          <a:p>
            <a:pPr>
              <a:buFontTx/>
              <a:buChar char="-"/>
            </a:pPr>
            <a:r>
              <a:rPr lang="cs-CZ" sz="2400" dirty="0" smtClean="0"/>
              <a:t> tamponáda </a:t>
            </a:r>
            <a:r>
              <a:rPr lang="cs-CZ" sz="2400" dirty="0" err="1" smtClean="0"/>
              <a:t>hypopharyngu</a:t>
            </a:r>
            <a:r>
              <a:rPr lang="cs-CZ" sz="2400" dirty="0" smtClean="0"/>
              <a:t> fakultativně</a:t>
            </a:r>
          </a:p>
          <a:p>
            <a:pPr>
              <a:buFontTx/>
              <a:buChar char="-"/>
            </a:pPr>
            <a:r>
              <a:rPr lang="cs-CZ" sz="2400" dirty="0" smtClean="0"/>
              <a:t> velikost   nedonošenci  2,5</a:t>
            </a:r>
          </a:p>
          <a:p>
            <a:pPr>
              <a:buNone/>
            </a:pPr>
            <a:r>
              <a:rPr lang="cs-CZ" sz="2400" dirty="0" smtClean="0"/>
              <a:t>                       novorozenci   3,0</a:t>
            </a:r>
          </a:p>
          <a:p>
            <a:pPr>
              <a:buNone/>
            </a:pPr>
            <a:r>
              <a:rPr lang="cs-CZ" sz="2400" dirty="0" smtClean="0"/>
              <a:t>                       1.-6.mesíc      3,5</a:t>
            </a:r>
          </a:p>
          <a:p>
            <a:pPr>
              <a:buNone/>
            </a:pPr>
            <a:r>
              <a:rPr lang="cs-CZ" sz="2400" dirty="0" smtClean="0"/>
              <a:t>	                  6.-12.měsíc    4,0</a:t>
            </a:r>
          </a:p>
          <a:p>
            <a:pPr>
              <a:buNone/>
            </a:pPr>
            <a:r>
              <a:rPr lang="cs-CZ" sz="2400" dirty="0" smtClean="0"/>
              <a:t>                        věk +12/4</a:t>
            </a:r>
          </a:p>
          <a:p>
            <a:pPr>
              <a:buNone/>
            </a:pPr>
            <a:r>
              <a:rPr lang="cs-CZ" sz="2400" dirty="0" smtClean="0"/>
              <a:t>-  průměr ETR se obtížně odhaduje, není chybou ji při OTI  vyměnit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PEDIATRIE – zajištění DC</a:t>
            </a:r>
            <a:endParaRPr lang="cs-CZ" sz="2800" dirty="0">
              <a:solidFill>
                <a:srgbClr val="7030A0"/>
              </a:solidFill>
            </a:endParaRPr>
          </a:p>
        </p:txBody>
      </p:sp>
      <p:pic>
        <p:nvPicPr>
          <p:cNvPr id="7" name="Zástupný symbol pro obsah 6" descr="ET rourka endosid 1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3933826" cy="4429156"/>
          </a:xfrm>
        </p:spPr>
      </p:pic>
      <p:pic>
        <p:nvPicPr>
          <p:cNvPr id="8" name="Zástupný symbol pro obsah 7" descr="ETrourka bez manže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4286280" cy="3929091"/>
          </a:xfrm>
        </p:spPr>
      </p:pic>
      <p:pic>
        <p:nvPicPr>
          <p:cNvPr id="9" name="Obrázek 8" descr="ETrourka emergency s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286256"/>
            <a:ext cx="2571768" cy="2571744"/>
          </a:xfrm>
          <a:prstGeom prst="rect">
            <a:avLst/>
          </a:prstGeom>
        </p:spPr>
      </p:pic>
      <p:pic>
        <p:nvPicPr>
          <p:cNvPr id="10" name="Obrázek 9" descr="vzduchovod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000504"/>
            <a:ext cx="3571900" cy="285749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14282" y="1142984"/>
            <a:ext cx="435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Endotracheální rourka  </a:t>
            </a:r>
            <a:r>
              <a:rPr lang="cs-CZ" sz="1200" dirty="0" err="1" smtClean="0"/>
              <a:t>Endosid</a:t>
            </a:r>
            <a:r>
              <a:rPr lang="cs-CZ" sz="1200" dirty="0" smtClean="0"/>
              <a:t> + manžeta </a:t>
            </a:r>
            <a:r>
              <a:rPr lang="cs-CZ" sz="1200" dirty="0" err="1" smtClean="0"/>
              <a:t>Magill</a:t>
            </a:r>
            <a:r>
              <a:rPr lang="cs-CZ" sz="1200" dirty="0" smtClean="0"/>
              <a:t>  /3-10mmID/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14876" y="1214422"/>
            <a:ext cx="3204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Endotrachacheální</a:t>
            </a:r>
            <a:r>
              <a:rPr lang="cs-CZ" sz="1200" dirty="0" smtClean="0"/>
              <a:t> rourka  </a:t>
            </a:r>
            <a:r>
              <a:rPr lang="cs-CZ" sz="1200" dirty="0" err="1" smtClean="0"/>
              <a:t>Endosid</a:t>
            </a:r>
            <a:r>
              <a:rPr lang="cs-CZ" sz="1200" dirty="0" smtClean="0"/>
              <a:t>  bez manžety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 rot="10800000" flipV="1">
            <a:off x="500034" y="5215146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ETR </a:t>
            </a:r>
            <a:r>
              <a:rPr lang="cs-CZ" sz="1400" dirty="0" err="1" smtClean="0"/>
              <a:t>Emergency</a:t>
            </a:r>
            <a:r>
              <a:rPr lang="cs-CZ" sz="1400" dirty="0" smtClean="0"/>
              <a:t> set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PEDIATRIE – vedení anestezie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07209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400" dirty="0" smtClean="0"/>
              <a:t>Inhalační </a:t>
            </a:r>
            <a:r>
              <a:rPr lang="cs-CZ" sz="2400" dirty="0" err="1" smtClean="0"/>
              <a:t>an</a:t>
            </a:r>
            <a:r>
              <a:rPr lang="cs-CZ" sz="2400" dirty="0" smtClean="0"/>
              <a:t>.</a:t>
            </a:r>
          </a:p>
          <a:p>
            <a:pPr marL="457200" indent="-457200">
              <a:buNone/>
            </a:pPr>
            <a:r>
              <a:rPr lang="cs-CZ" sz="2400" dirty="0" smtClean="0"/>
              <a:t>       -  se </a:t>
            </a:r>
            <a:r>
              <a:rPr lang="cs-CZ" sz="2400" dirty="0" err="1" smtClean="0"/>
              <a:t>spont</a:t>
            </a:r>
            <a:r>
              <a:rPr lang="cs-CZ" sz="2400" dirty="0" smtClean="0"/>
              <a:t>. dýcháním s </a:t>
            </a:r>
            <a:r>
              <a:rPr lang="cs-CZ" sz="2400" dirty="0" err="1" smtClean="0"/>
              <a:t>obličejovu</a:t>
            </a:r>
            <a:r>
              <a:rPr lang="cs-CZ" sz="2400" dirty="0" smtClean="0"/>
              <a:t> maskou, LAMA   (</a:t>
            </a:r>
            <a:r>
              <a:rPr lang="cs-CZ" sz="2400" dirty="0" err="1" smtClean="0"/>
              <a:t>sevoran</a:t>
            </a:r>
            <a:r>
              <a:rPr lang="cs-CZ" sz="2400" dirty="0" smtClean="0"/>
              <a:t>+O2+N2O)</a:t>
            </a:r>
          </a:p>
          <a:p>
            <a:pPr marL="457200" indent="-457200">
              <a:buNone/>
            </a:pPr>
            <a:r>
              <a:rPr lang="cs-CZ" sz="2400" dirty="0" smtClean="0"/>
              <a:t>       -  s řízenou ventilací se svalovou relaxací</a:t>
            </a:r>
          </a:p>
          <a:p>
            <a:pPr marL="457200" indent="-457200">
              <a:buNone/>
            </a:pPr>
            <a:r>
              <a:rPr lang="cs-CZ" sz="2400" dirty="0" smtClean="0"/>
              <a:t> 2.   Inhalační </a:t>
            </a:r>
            <a:r>
              <a:rPr lang="cs-CZ" sz="2400" dirty="0" err="1" smtClean="0"/>
              <a:t>an</a:t>
            </a:r>
            <a:r>
              <a:rPr lang="cs-CZ" sz="2400" dirty="0" smtClean="0"/>
              <a:t>. + doplněná i.v. </a:t>
            </a:r>
            <a:r>
              <a:rPr lang="cs-CZ" sz="2400" dirty="0" err="1" smtClean="0"/>
              <a:t>opioidy</a:t>
            </a:r>
            <a:endParaRPr lang="cs-CZ" sz="2400" dirty="0" smtClean="0"/>
          </a:p>
          <a:p>
            <a:pPr marL="457200" indent="-457200">
              <a:buNone/>
            </a:pPr>
            <a:r>
              <a:rPr lang="cs-CZ" sz="2400" dirty="0" smtClean="0"/>
              <a:t>		        FNT  5-10ug/kg úvod,  1 </a:t>
            </a:r>
            <a:r>
              <a:rPr lang="cs-CZ" sz="2400" dirty="0" err="1" smtClean="0"/>
              <a:t>ug</a:t>
            </a:r>
            <a:r>
              <a:rPr lang="cs-CZ" sz="2400" dirty="0" smtClean="0"/>
              <a:t>/kg  udržovací</a:t>
            </a:r>
          </a:p>
          <a:p>
            <a:pPr marL="457200" indent="-457200">
              <a:buNone/>
            </a:pPr>
            <a:r>
              <a:rPr lang="cs-CZ" sz="2400" dirty="0" smtClean="0"/>
              <a:t>		        SFNT  1 </a:t>
            </a:r>
            <a:r>
              <a:rPr lang="cs-CZ" sz="2400" dirty="0" err="1" smtClean="0"/>
              <a:t>ug</a:t>
            </a:r>
            <a:r>
              <a:rPr lang="cs-CZ" sz="2400" dirty="0" smtClean="0"/>
              <a:t>/kg</a:t>
            </a:r>
          </a:p>
          <a:p>
            <a:pPr marL="457200" indent="-457200">
              <a:buNone/>
            </a:pPr>
            <a:r>
              <a:rPr lang="cs-CZ" sz="2400" dirty="0" smtClean="0"/>
              <a:t>		        ! Prodloužený útlum dýchání, pooperační UPV</a:t>
            </a:r>
          </a:p>
          <a:p>
            <a:pPr marL="457200" indent="-457200">
              <a:buNone/>
            </a:pPr>
            <a:r>
              <a:rPr lang="cs-CZ" sz="2400" dirty="0" smtClean="0"/>
              <a:t> 3.   TIVA = totální i.v. anestezie</a:t>
            </a:r>
          </a:p>
          <a:p>
            <a:pPr marL="457200" indent="-457200">
              <a:buNone/>
            </a:pPr>
            <a:r>
              <a:rPr lang="cs-CZ" sz="2400" dirty="0" smtClean="0"/>
              <a:t>                 </a:t>
            </a:r>
            <a:r>
              <a:rPr lang="cs-CZ" sz="2400" dirty="0" err="1" smtClean="0"/>
              <a:t>Propofol</a:t>
            </a:r>
            <a:r>
              <a:rPr lang="cs-CZ" sz="2400" dirty="0" smtClean="0"/>
              <a:t> bolus:  2,5mg/kg, dále </a:t>
            </a:r>
            <a:r>
              <a:rPr lang="cs-CZ" sz="2400" dirty="0" err="1" smtClean="0"/>
              <a:t>inf</a:t>
            </a:r>
            <a:r>
              <a:rPr lang="cs-CZ" sz="2400" dirty="0" smtClean="0"/>
              <a:t>. 9-15mg/kg/hod</a:t>
            </a:r>
          </a:p>
          <a:p>
            <a:pPr marL="457200" indent="-457200">
              <a:buNone/>
            </a:pPr>
            <a:r>
              <a:rPr lang="cs-CZ" sz="2400" dirty="0" smtClean="0"/>
              <a:t>                 </a:t>
            </a:r>
            <a:r>
              <a:rPr lang="cs-CZ" sz="2400" dirty="0" err="1" smtClean="0"/>
              <a:t>Remifentanil</a:t>
            </a:r>
            <a:r>
              <a:rPr lang="cs-CZ" sz="2400" dirty="0" smtClean="0"/>
              <a:t>:  0,2-0,5ug/kg/min</a:t>
            </a:r>
          </a:p>
          <a:p>
            <a:pPr marL="457200" indent="-457200"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Schimmelbuschova</a:t>
            </a:r>
            <a:r>
              <a:rPr lang="cs-CZ" sz="2400" dirty="0" smtClean="0"/>
              <a:t>  obličejová maska</a:t>
            </a:r>
            <a:endParaRPr lang="cs-CZ" sz="2400" dirty="0"/>
          </a:p>
        </p:txBody>
      </p:sp>
      <p:pic>
        <p:nvPicPr>
          <p:cNvPr id="7" name="Zástupný symbol pro obsah 6" descr="schimmelbush mask 1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038600" cy="3286148"/>
          </a:xfrm>
        </p:spPr>
      </p:pic>
      <p:pic>
        <p:nvPicPr>
          <p:cNvPr id="8" name="Zástupný symbol pro obsah 7" descr="Schimelbusk mask 2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28736"/>
            <a:ext cx="4038600" cy="2643205"/>
          </a:xfrm>
        </p:spPr>
      </p:pic>
      <p:pic>
        <p:nvPicPr>
          <p:cNvPr id="9" name="Obrázek 8" descr="Schimelbusch mask 3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929066"/>
            <a:ext cx="4286280" cy="271464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143768" y="4643446"/>
            <a:ext cx="18119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Ether,</a:t>
            </a:r>
            <a:r>
              <a:rPr lang="cs-CZ" sz="1400" dirty="0" smtClean="0"/>
              <a:t> stadia </a:t>
            </a:r>
            <a:r>
              <a:rPr lang="cs-CZ" sz="1400" dirty="0" err="1" smtClean="0"/>
              <a:t>anesth</a:t>
            </a:r>
            <a:r>
              <a:rPr lang="cs-CZ" sz="1400" dirty="0" smtClean="0"/>
              <a:t>.</a:t>
            </a:r>
          </a:p>
          <a:p>
            <a:r>
              <a:rPr lang="cs-CZ" sz="1400" b="1" dirty="0" err="1" smtClean="0"/>
              <a:t>Cyclopropan</a:t>
            </a:r>
            <a:endParaRPr lang="cs-CZ" sz="1400" b="1" dirty="0" smtClean="0"/>
          </a:p>
          <a:p>
            <a:r>
              <a:rPr lang="cs-CZ" sz="1400" dirty="0" smtClean="0"/>
              <a:t>+O2 </a:t>
            </a:r>
            <a:r>
              <a:rPr lang="cs-CZ" sz="1400" dirty="0" err="1" smtClean="0"/>
              <a:t>extrémě</a:t>
            </a:r>
            <a:r>
              <a:rPr lang="cs-CZ" sz="1400" dirty="0" smtClean="0"/>
              <a:t> reaktivní</a:t>
            </a:r>
          </a:p>
          <a:p>
            <a:r>
              <a:rPr lang="cs-CZ" sz="1400" b="1" dirty="0" smtClean="0"/>
              <a:t>Chloroform</a:t>
            </a: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PEDIATRIE- </a:t>
            </a:r>
            <a:r>
              <a:rPr lang="cs-CZ" sz="3200" dirty="0" smtClean="0">
                <a:solidFill>
                  <a:srgbClr val="7030A0"/>
                </a:solidFill>
              </a:rPr>
              <a:t>vyvedení z anestezie, </a:t>
            </a:r>
            <a:r>
              <a:rPr lang="cs-CZ" sz="3200" dirty="0" err="1" smtClean="0">
                <a:solidFill>
                  <a:srgbClr val="7030A0"/>
                </a:solidFill>
              </a:rPr>
              <a:t>extubace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</a:t>
            </a:r>
            <a:r>
              <a:rPr lang="cs-CZ" sz="2400" dirty="0" smtClean="0"/>
              <a:t>- </a:t>
            </a:r>
            <a:r>
              <a:rPr lang="cs-CZ" dirty="0" smtClean="0"/>
              <a:t> </a:t>
            </a:r>
            <a:r>
              <a:rPr lang="cs-CZ" sz="2400" dirty="0" smtClean="0"/>
              <a:t>zásady:  </a:t>
            </a:r>
            <a:r>
              <a:rPr lang="cs-CZ" sz="2000" b="1" dirty="0" smtClean="0"/>
              <a:t>dostatečná</a:t>
            </a:r>
            <a:r>
              <a:rPr lang="cs-CZ" sz="2400" b="1" dirty="0" smtClean="0"/>
              <a:t> </a:t>
            </a:r>
            <a:r>
              <a:rPr lang="cs-CZ" sz="2000" b="1" dirty="0" err="1" smtClean="0"/>
              <a:t>oxygenace</a:t>
            </a:r>
            <a:endParaRPr lang="cs-CZ" sz="2000" b="1" dirty="0" smtClean="0"/>
          </a:p>
          <a:p>
            <a:pPr>
              <a:buNone/>
            </a:pPr>
            <a:r>
              <a:rPr lang="cs-CZ" sz="2000" b="1" dirty="0" smtClean="0"/>
              <a:t>                          analgezie</a:t>
            </a:r>
          </a:p>
          <a:p>
            <a:pPr>
              <a:buNone/>
            </a:pPr>
            <a:r>
              <a:rPr lang="cs-CZ" sz="2000" b="1" dirty="0" smtClean="0"/>
              <a:t>                          tepelná pohoda</a:t>
            </a:r>
          </a:p>
          <a:p>
            <a:pPr>
              <a:buNone/>
            </a:pPr>
            <a:r>
              <a:rPr lang="cs-CZ" sz="2000" b="1" dirty="0" smtClean="0"/>
              <a:t>		          hydratace</a:t>
            </a:r>
          </a:p>
          <a:p>
            <a:pPr>
              <a:buNone/>
            </a:pPr>
            <a:r>
              <a:rPr lang="cs-CZ" sz="2000" dirty="0" smtClean="0"/>
              <a:t>   -   dítě lze </a:t>
            </a:r>
            <a:r>
              <a:rPr lang="cs-CZ" sz="2000" dirty="0" err="1" smtClean="0"/>
              <a:t>extubovat</a:t>
            </a:r>
            <a:r>
              <a:rPr lang="cs-CZ" sz="2000" dirty="0" smtClean="0"/>
              <a:t>, je-li  jeho TT  v  normě  a  dýchání  dostatečné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-   </a:t>
            </a:r>
            <a:r>
              <a:rPr lang="cs-CZ" sz="2000" dirty="0" err="1" smtClean="0"/>
              <a:t>dekurarizace</a:t>
            </a:r>
            <a:r>
              <a:rPr lang="cs-CZ" sz="2000" dirty="0" smtClean="0"/>
              <a:t>   atropin 0,02 mg/kg,  </a:t>
            </a:r>
            <a:r>
              <a:rPr lang="cs-CZ" sz="2000" dirty="0" err="1" smtClean="0"/>
              <a:t>neostigmin</a:t>
            </a:r>
            <a:r>
              <a:rPr lang="cs-CZ" sz="2000" dirty="0" smtClean="0"/>
              <a:t> 0,08mg/kg  i.v.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-   pečlivé  a  opatrné odsátí  z  nosohltanu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-   </a:t>
            </a:r>
            <a:r>
              <a:rPr lang="cs-CZ" sz="2000" dirty="0" err="1" smtClean="0"/>
              <a:t>extubace</a:t>
            </a:r>
            <a:r>
              <a:rPr lang="cs-CZ" sz="2000" dirty="0" smtClean="0"/>
              <a:t>  buď v hluboké anestezii nebo při vědomí ( nelační, obtížná intubace, ORL, novorozenci +  malé  děti) , nikoliv v excitačním stadiu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rgbClr val="7030A0"/>
                </a:solidFill>
              </a:rPr>
              <a:t>ANESTEZIE V</a:t>
            </a:r>
            <a:r>
              <a:rPr lang="cs-CZ" altLang="cs-CZ" sz="4000" dirty="0" smtClean="0">
                <a:solidFill>
                  <a:srgbClr val="7030A0"/>
                </a:solidFill>
              </a:rPr>
              <a:t> </a:t>
            </a:r>
            <a:r>
              <a:rPr lang="cs-CZ" altLang="cs-CZ" sz="3600" dirty="0" smtClean="0">
                <a:solidFill>
                  <a:srgbClr val="7030A0"/>
                </a:solidFill>
              </a:rPr>
              <a:t>OBLASTI</a:t>
            </a:r>
            <a:r>
              <a:rPr lang="cs-CZ" altLang="cs-CZ" sz="4000" dirty="0" smtClean="0">
                <a:solidFill>
                  <a:srgbClr val="7030A0"/>
                </a:solidFill>
              </a:rPr>
              <a:t> </a:t>
            </a:r>
            <a:r>
              <a:rPr lang="cs-CZ" altLang="cs-CZ" sz="3600" dirty="0" smtClean="0">
                <a:solidFill>
                  <a:srgbClr val="7030A0"/>
                </a:solidFill>
              </a:rPr>
              <a:t>HLAVY A KRKU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85926"/>
            <a:ext cx="8043890" cy="43402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/>
              <a:t>ORL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/>
              <a:t>OFTALMOLOGIE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/>
              <a:t>STOMATOCHIRURGIE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/>
              <a:t>NEUROCHIRURGIE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společné rysy: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  výraznější procento obtíž.intubací(ORL, </a:t>
            </a:r>
            <a:r>
              <a:rPr lang="cs-CZ" altLang="cs-CZ" sz="2400" dirty="0" err="1" smtClean="0"/>
              <a:t>stomatchir</a:t>
            </a:r>
            <a:r>
              <a:rPr lang="cs-CZ" altLang="cs-CZ" sz="2400" dirty="0" smtClean="0"/>
              <a:t>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  operační pole sterilně </a:t>
            </a:r>
            <a:r>
              <a:rPr lang="cs-CZ" altLang="cs-CZ" sz="2400" dirty="0" err="1" smtClean="0"/>
              <a:t>zarouškované</a:t>
            </a:r>
            <a:r>
              <a:rPr lang="cs-CZ" altLang="cs-CZ" sz="2400" dirty="0" smtClean="0"/>
              <a:t> - ztížený </a:t>
            </a:r>
            <a:r>
              <a:rPr lang="cs-CZ" altLang="cs-CZ" sz="2400" dirty="0" err="1" smtClean="0"/>
              <a:t>přítup</a:t>
            </a:r>
            <a:r>
              <a:rPr lang="cs-CZ" altLang="cs-CZ" sz="2400" dirty="0" smtClean="0"/>
              <a:t> k pacientovi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  extrémní operační polohy(neurochirurgie)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  speciál.ETR-armované, bez manžety, TS přístup, intubace pomocí bronchoskopu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rgbClr val="7030A0"/>
                </a:solidFill>
              </a:rPr>
              <a:t>OFTALMOLOGIE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500174"/>
            <a:ext cx="7829576" cy="507209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- ETI v dostatečně hluboké anestezii, lokál. anestezie laryngu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- klidové postavení oka-relaxace(pohyby pacienta-nebezpečí poškození oka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                 -zvýšení NOT(norma16+-5mmHg)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  faktory zvyšující NOT: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 		-kašel, tlačení, překážka v DC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		-</a:t>
            </a:r>
            <a:r>
              <a:rPr lang="cs-CZ" altLang="cs-CZ" sz="1800" dirty="0" err="1" smtClean="0"/>
              <a:t>hyperkapnie</a:t>
            </a:r>
            <a:r>
              <a:rPr lang="cs-CZ" altLang="cs-CZ" sz="1800" dirty="0" smtClean="0"/>
              <a:t>, hypoxie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		-</a:t>
            </a:r>
            <a:r>
              <a:rPr lang="cs-CZ" altLang="cs-CZ" sz="1800" dirty="0" err="1" smtClean="0"/>
              <a:t>ketamin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		-SCHJ-ne u </a:t>
            </a:r>
            <a:r>
              <a:rPr lang="cs-CZ" altLang="cs-CZ" sz="1800" dirty="0" err="1" smtClean="0"/>
              <a:t>perfor.poranění</a:t>
            </a:r>
            <a:r>
              <a:rPr lang="cs-CZ" altLang="cs-CZ" sz="1800" dirty="0" smtClean="0"/>
              <a:t> oka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		-vnější tlak na oko, tu orbity, hematom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		-ETI v mělké anestezii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  </a:t>
            </a:r>
            <a:r>
              <a:rPr lang="cs-CZ" altLang="cs-CZ" sz="1800" dirty="0" err="1" smtClean="0"/>
              <a:t>ff.snižující</a:t>
            </a:r>
            <a:r>
              <a:rPr lang="cs-CZ" altLang="cs-CZ" sz="1800" dirty="0" smtClean="0"/>
              <a:t> NOT: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		-</a:t>
            </a:r>
            <a:r>
              <a:rPr lang="cs-CZ" altLang="cs-CZ" sz="1800" dirty="0" err="1" smtClean="0"/>
              <a:t>hypokapnie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		-</a:t>
            </a:r>
            <a:r>
              <a:rPr lang="cs-CZ" altLang="cs-CZ" sz="1800" dirty="0" err="1" smtClean="0"/>
              <a:t>inhal.anestezie</a:t>
            </a:r>
            <a:r>
              <a:rPr lang="cs-CZ" altLang="cs-CZ" sz="1800" dirty="0" smtClean="0"/>
              <a:t>, barbituráty ,</a:t>
            </a:r>
            <a:r>
              <a:rPr lang="cs-CZ" altLang="cs-CZ" sz="1800" dirty="0" err="1" smtClean="0"/>
              <a:t>opioidy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benzodiazepiny</a:t>
            </a:r>
            <a:r>
              <a:rPr lang="cs-CZ" altLang="cs-CZ" sz="1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		-atropin i.m.NOT nezvyšuje, možno podat i u glaukomu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rgbClr val="7030A0"/>
                </a:solidFill>
              </a:rPr>
              <a:t>OFTALMOLOGIE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8043890" cy="492922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b="1" dirty="0" err="1" smtClean="0"/>
              <a:t>okulokardiální</a:t>
            </a:r>
            <a:r>
              <a:rPr lang="cs-CZ" altLang="cs-CZ" sz="2800" b="1" dirty="0" smtClean="0"/>
              <a:t> reflex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dirty="0" smtClean="0"/>
              <a:t>   </a:t>
            </a:r>
            <a:r>
              <a:rPr lang="cs-CZ" altLang="cs-CZ" sz="2600" dirty="0" err="1" smtClean="0"/>
              <a:t>etio</a:t>
            </a:r>
            <a:r>
              <a:rPr lang="cs-CZ" altLang="cs-CZ" sz="2600" dirty="0" smtClean="0"/>
              <a:t>: manipulace s okem, tlak na </a:t>
            </a:r>
            <a:r>
              <a:rPr lang="cs-CZ" altLang="cs-CZ" sz="2600" dirty="0" err="1" smtClean="0"/>
              <a:t>bulbus</a:t>
            </a:r>
            <a:r>
              <a:rPr lang="cs-CZ" altLang="cs-CZ" sz="2600" dirty="0" smtClean="0"/>
              <a:t>, tah za okohybné svaly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600" dirty="0" smtClean="0"/>
              <a:t>Aferentní drána-n. trigeminus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600" dirty="0" smtClean="0"/>
              <a:t>Eferentní dráha -mozkový kmen, </a:t>
            </a:r>
            <a:r>
              <a:rPr lang="cs-CZ" altLang="cs-CZ" sz="2600" dirty="0" err="1" smtClean="0">
                <a:solidFill>
                  <a:srgbClr val="00B050"/>
                </a:solidFill>
              </a:rPr>
              <a:t>n.VAGUS</a:t>
            </a:r>
            <a:endParaRPr lang="cs-CZ" altLang="cs-CZ" sz="2600" dirty="0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600" dirty="0" smtClean="0">
                <a:solidFill>
                  <a:srgbClr val="00B050"/>
                </a:solidFill>
              </a:rPr>
              <a:t>     (smíšený senzorický + motorický nerv, PS inervace orgánů)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600" dirty="0" smtClean="0"/>
              <a:t>   </a:t>
            </a:r>
            <a:r>
              <a:rPr lang="cs-CZ" altLang="cs-CZ" sz="2600" b="1" i="1" dirty="0" smtClean="0"/>
              <a:t>příznaky</a:t>
            </a:r>
            <a:r>
              <a:rPr lang="cs-CZ" altLang="cs-CZ" sz="2600" dirty="0" smtClean="0"/>
              <a:t>: bradykardie, arytmie, AV blokáda, nodální rytmus až zástava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600" dirty="0" smtClean="0"/>
              <a:t>   CAVE: </a:t>
            </a:r>
            <a:r>
              <a:rPr lang="cs-CZ" altLang="cs-CZ" sz="2600" dirty="0" err="1" smtClean="0"/>
              <a:t>halotan</a:t>
            </a:r>
            <a:r>
              <a:rPr lang="cs-CZ" altLang="cs-CZ" sz="2600" dirty="0" smtClean="0"/>
              <a:t> a lokál.anestezie s adrenalinem-arytmie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600" dirty="0" smtClean="0"/>
              <a:t>               antiemetika vhodná, často PONV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Oftalmologie</a:t>
            </a:r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7030A0"/>
                </a:solidFill>
              </a:rPr>
              <a:t>– </a:t>
            </a:r>
            <a:r>
              <a:rPr lang="cs-CZ" sz="3600" dirty="0" err="1" smtClean="0">
                <a:solidFill>
                  <a:srgbClr val="00B050"/>
                </a:solidFill>
              </a:rPr>
              <a:t>n.vagus</a:t>
            </a:r>
            <a:r>
              <a:rPr lang="cs-CZ" sz="3600" dirty="0" smtClean="0">
                <a:solidFill>
                  <a:srgbClr val="00B050"/>
                </a:solidFill>
              </a:rPr>
              <a:t>(X.)</a:t>
            </a:r>
            <a:endParaRPr lang="cs-CZ" sz="3600" dirty="0">
              <a:solidFill>
                <a:srgbClr val="00B050"/>
              </a:solidFill>
            </a:endParaRPr>
          </a:p>
        </p:txBody>
      </p:sp>
      <p:pic>
        <p:nvPicPr>
          <p:cNvPr id="6" name="Zástupný symbol pro obsah 5" descr="n.vagu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5786478" cy="5643578"/>
          </a:xfrm>
        </p:spPr>
      </p:pic>
      <p:sp>
        <p:nvSpPr>
          <p:cNvPr id="8" name="TextovéPole 7"/>
          <p:cNvSpPr txBox="1"/>
          <p:nvPr/>
        </p:nvSpPr>
        <p:spPr>
          <a:xfrm rot="10800000" flipV="1">
            <a:off x="357158" y="5715016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n.Vagus</a:t>
            </a:r>
            <a:endParaRPr lang="cs-CZ" sz="1100" dirty="0" smtClean="0"/>
          </a:p>
          <a:p>
            <a:r>
              <a:rPr lang="cs-CZ" sz="1100" dirty="0" smtClean="0"/>
              <a:t>smíšený senzor.+motor.n</a:t>
            </a:r>
          </a:p>
          <a:p>
            <a:r>
              <a:rPr lang="cs-CZ" sz="1100" dirty="0" smtClean="0"/>
              <a:t>PS inervace orgánů,</a:t>
            </a:r>
            <a:r>
              <a:rPr lang="cs-CZ" sz="1100" dirty="0" smtClean="0">
                <a:sym typeface="Symbol"/>
              </a:rPr>
              <a:t>ACH</a:t>
            </a:r>
            <a:endParaRPr lang="cs-CZ" sz="1100" dirty="0" smtClean="0"/>
          </a:p>
          <a:p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0"/>
            <a:ext cx="8901146" cy="11429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rgbClr val="7030A0"/>
                </a:solidFill>
              </a:rPr>
              <a:t>ORL- </a:t>
            </a:r>
            <a:r>
              <a:rPr lang="cs-CZ" altLang="cs-CZ" sz="2800" dirty="0" smtClean="0">
                <a:solidFill>
                  <a:srgbClr val="7030A0"/>
                </a:solidFill>
              </a:rPr>
              <a:t>specifika oboru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- často obtížná ETI(tumory, ozařování, otoky, úrazy)-nutnost  seznámení  se stavem DC, žádat nepřímou </a:t>
            </a:r>
            <a:r>
              <a:rPr lang="cs-CZ" altLang="cs-CZ" sz="7400" dirty="0" err="1" smtClean="0"/>
              <a:t>larygoskopii</a:t>
            </a:r>
            <a:endParaRPr lang="cs-CZ" altLang="cs-CZ" sz="7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- v dosahu náhradní řešení zajištění DC (</a:t>
            </a:r>
            <a:r>
              <a:rPr lang="cs-CZ" altLang="cs-CZ" sz="7400" dirty="0" err="1" smtClean="0"/>
              <a:t>fibrobronchoskop</a:t>
            </a:r>
            <a:r>
              <a:rPr lang="cs-CZ" altLang="cs-CZ" sz="7400" dirty="0" smtClean="0"/>
              <a:t>,</a:t>
            </a:r>
            <a:r>
              <a:rPr lang="cs-CZ" altLang="cs-CZ" sz="7400" dirty="0" err="1" smtClean="0"/>
              <a:t>videolaryngoskop</a:t>
            </a:r>
            <a:r>
              <a:rPr lang="cs-CZ" altLang="cs-CZ" sz="7400" dirty="0" smtClean="0"/>
              <a:t>,pomůcky pro akutní tracheostomii)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- vždy nutná </a:t>
            </a:r>
            <a:r>
              <a:rPr lang="cs-CZ" altLang="cs-CZ" sz="7400" dirty="0" err="1" smtClean="0"/>
              <a:t>preoxygenace</a:t>
            </a:r>
            <a:endParaRPr lang="cs-CZ" altLang="cs-CZ" sz="7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- </a:t>
            </a:r>
            <a:r>
              <a:rPr lang="cs-CZ" altLang="cs-CZ" sz="7400" dirty="0" err="1" smtClean="0"/>
              <a:t>extubace</a:t>
            </a:r>
            <a:r>
              <a:rPr lang="cs-CZ" altLang="cs-CZ" sz="7400" dirty="0" smtClean="0"/>
              <a:t>  až po </a:t>
            </a:r>
            <a:r>
              <a:rPr lang="cs-CZ" altLang="cs-CZ" sz="7400" dirty="0" err="1" smtClean="0"/>
              <a:t>návratru</a:t>
            </a:r>
            <a:r>
              <a:rPr lang="cs-CZ" altLang="cs-CZ" sz="7400" dirty="0" smtClean="0"/>
              <a:t> obranných reflexů, po </a:t>
            </a:r>
            <a:r>
              <a:rPr lang="cs-CZ" altLang="cs-CZ" sz="7400" dirty="0" err="1" smtClean="0"/>
              <a:t>extubaci</a:t>
            </a:r>
            <a:r>
              <a:rPr lang="cs-CZ" altLang="cs-CZ" sz="7400" dirty="0" smtClean="0"/>
              <a:t> polohujeme na bok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- v premedikaci  atropin(</a:t>
            </a:r>
            <a:r>
              <a:rPr lang="cs-CZ" altLang="cs-CZ" sz="7400" dirty="0" err="1" smtClean="0"/>
              <a:t>parasympatolytikum</a:t>
            </a:r>
            <a:r>
              <a:rPr lang="cs-CZ" altLang="cs-CZ" sz="7400" dirty="0" smtClean="0"/>
              <a:t>)-operační pole-</a:t>
            </a:r>
            <a:r>
              <a:rPr lang="cs-CZ" altLang="cs-CZ" sz="7400" dirty="0" err="1" smtClean="0"/>
              <a:t>reflexogenní</a:t>
            </a:r>
            <a:r>
              <a:rPr lang="cs-CZ" altLang="cs-CZ" sz="7400" dirty="0" smtClean="0"/>
              <a:t> zóny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- poloha nemocného-CAVE krč.páteř, obstrukce a. </a:t>
            </a:r>
            <a:r>
              <a:rPr lang="cs-CZ" altLang="cs-CZ" sz="7400" dirty="0" err="1" smtClean="0"/>
              <a:t>carotis</a:t>
            </a:r>
            <a:endParaRPr lang="cs-CZ" altLang="cs-CZ" sz="7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- dobrá fixace ETR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- ošetření očí - mast, zalepení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        CAVE lokál.anestetika s adrenalinem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- </a:t>
            </a:r>
            <a:r>
              <a:rPr lang="cs-CZ" altLang="cs-CZ" sz="7400" dirty="0" err="1" smtClean="0"/>
              <a:t>event.tamponáda</a:t>
            </a:r>
            <a:r>
              <a:rPr lang="cs-CZ" altLang="cs-CZ" sz="7400" dirty="0" smtClean="0"/>
              <a:t> kolem ETR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- časté pooperační zvracení  -</a:t>
            </a:r>
            <a:r>
              <a:rPr lang="cs-CZ" altLang="cs-CZ" sz="7400" dirty="0" err="1" smtClean="0"/>
              <a:t>n.vagus</a:t>
            </a:r>
            <a:endParaRPr lang="cs-CZ" altLang="cs-CZ" sz="7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                                                   -</a:t>
            </a:r>
            <a:r>
              <a:rPr lang="cs-CZ" altLang="cs-CZ" sz="7400" dirty="0" err="1" smtClean="0"/>
              <a:t>statoakust.aparát</a:t>
            </a:r>
            <a:endParaRPr lang="cs-CZ" altLang="cs-CZ" sz="7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7400" dirty="0" smtClean="0"/>
              <a:t>                                                   -spolykaná krev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8683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rgbClr val="7030A0"/>
                </a:solidFill>
              </a:rPr>
              <a:t>ORL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-kontroverzní AT-dnes 99% v ETI s optikou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-trysková ventilace (laryngoskopické operace), bronchoskopie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-někdy nutná spolupráce pacienta-otosklerosa, </a:t>
            </a:r>
            <a:r>
              <a:rPr lang="cs-CZ" altLang="cs-CZ" sz="2400" dirty="0" err="1" smtClean="0"/>
              <a:t>op.dutin</a:t>
            </a:r>
            <a:r>
              <a:rPr lang="cs-CZ" altLang="cs-CZ" sz="2400" dirty="0" smtClean="0"/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verifikace </a:t>
            </a:r>
            <a:r>
              <a:rPr lang="cs-CZ" altLang="cs-CZ" sz="2400" dirty="0" err="1" smtClean="0"/>
              <a:t>n.VII</a:t>
            </a:r>
            <a:r>
              <a:rPr lang="cs-CZ" altLang="cs-CZ" sz="2400" dirty="0" smtClean="0"/>
              <a:t>. </a:t>
            </a:r>
            <a:r>
              <a:rPr lang="cs-CZ" altLang="cs-CZ" sz="2400" dirty="0" err="1" smtClean="0"/>
              <a:t>neurostimulátor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anest</a:t>
            </a:r>
            <a:r>
              <a:rPr lang="cs-CZ" altLang="cs-CZ" sz="2400" dirty="0" smtClean="0"/>
              <a:t> bez sval.relaxace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u="sng" dirty="0" smtClean="0"/>
              <a:t>druhy operačních výkonů: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resekce nosní přepážky, </a:t>
            </a:r>
            <a:r>
              <a:rPr lang="cs-CZ" altLang="cs-CZ" sz="2400" dirty="0" err="1" smtClean="0"/>
              <a:t>polypektomie</a:t>
            </a:r>
            <a:r>
              <a:rPr lang="cs-CZ" altLang="cs-CZ" sz="2400" dirty="0" smtClean="0"/>
              <a:t>, AT,TE, </a:t>
            </a:r>
            <a:r>
              <a:rPr lang="cs-CZ" altLang="cs-CZ" sz="2400" dirty="0" err="1" smtClean="0"/>
              <a:t>paratonsil.a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parafaryngeál.absces</a:t>
            </a:r>
            <a:r>
              <a:rPr lang="cs-CZ" altLang="cs-CZ" sz="2400" dirty="0" smtClean="0"/>
              <a:t> - </a:t>
            </a:r>
            <a:r>
              <a:rPr lang="cs-CZ" altLang="cs-CZ" sz="2400" dirty="0" err="1" smtClean="0"/>
              <a:t>cave</a:t>
            </a:r>
            <a:r>
              <a:rPr lang="cs-CZ" altLang="cs-CZ" sz="2400" dirty="0" smtClean="0"/>
              <a:t> trismus!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laryngektomie, extrakce cizích těles z laryngu,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tracheostomie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radikální resekční výkony v </a:t>
            </a:r>
            <a:r>
              <a:rPr lang="cs-CZ" altLang="cs-CZ" sz="2400" dirty="0" err="1" smtClean="0"/>
              <a:t>obl.krku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operace středouší – řízená hypotenze, </a:t>
            </a:r>
            <a:r>
              <a:rPr lang="cs-CZ" altLang="cs-CZ" sz="2400" dirty="0" err="1" smtClean="0"/>
              <a:t>cave</a:t>
            </a:r>
            <a:r>
              <a:rPr lang="cs-CZ" altLang="cs-CZ" sz="2400" dirty="0" smtClean="0"/>
              <a:t> N2O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rgbClr val="7030A0"/>
                </a:solidFill>
              </a:rPr>
              <a:t>STOMATOLOGIE A STOMATOCHIRURGIE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8229600" cy="47149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- anestezie k ošetření chrupu  - </a:t>
            </a:r>
            <a:r>
              <a:rPr lang="cs-CZ" altLang="cs-CZ" sz="2000" dirty="0" err="1" smtClean="0"/>
              <a:t>analgosedace</a:t>
            </a:r>
            <a:r>
              <a:rPr lang="cs-CZ" altLang="cs-CZ" sz="2000" dirty="0" smtClean="0"/>
              <a:t> , LA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                                       - ETI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CAVE:dušení, aspirace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zajištění průchodnosti DC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bohatá inervace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poranění obličej.skeletu: - fr.hor.čel.-</a:t>
            </a:r>
            <a:r>
              <a:rPr lang="cs-CZ" altLang="cs-CZ" sz="2000" dirty="0" err="1" smtClean="0"/>
              <a:t>Le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Fort</a:t>
            </a:r>
            <a:r>
              <a:rPr lang="cs-CZ" altLang="cs-CZ" sz="2000" dirty="0" smtClean="0"/>
              <a:t> I,II,III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                                   - fr.dolní čelisti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-zjistit rozsah otevření úst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uvolněný chrup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 funkční odsávačka!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-nejlépe intubace nosem-KI u těžkých poranění </a:t>
            </a:r>
            <a:r>
              <a:rPr lang="cs-CZ" altLang="cs-CZ" sz="2000" dirty="0" err="1" smtClean="0"/>
              <a:t>středoobličejového</a:t>
            </a:r>
            <a:r>
              <a:rPr lang="cs-CZ" altLang="cs-CZ" sz="2000" dirty="0" smtClean="0"/>
              <a:t> skeletu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-elektivní tracheostomie v lokální anestezii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LOKÁLNÍ ANESTETIKA</a:t>
            </a:r>
            <a:endParaRPr lang="cs-CZ" sz="3600" dirty="0">
              <a:solidFill>
                <a:srgbClr val="7030A0"/>
              </a:solidFill>
            </a:endParaRPr>
          </a:p>
        </p:txBody>
      </p:sp>
      <p:pic>
        <p:nvPicPr>
          <p:cNvPr id="7" name="Zástupný symbol pro obsah 6" descr="iontový kaná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5926"/>
            <a:ext cx="4038600" cy="3500462"/>
          </a:xfrm>
        </p:spPr>
      </p:pic>
      <p:pic>
        <p:nvPicPr>
          <p:cNvPr id="8" name="Zástupný symbol pro obsah 7" descr="LA struktur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928802"/>
            <a:ext cx="2428892" cy="2857520"/>
          </a:xfrm>
        </p:spPr>
      </p:pic>
      <p:sp>
        <p:nvSpPr>
          <p:cNvPr id="9" name="TextovéPole 8"/>
          <p:cNvSpPr txBox="1"/>
          <p:nvPr/>
        </p:nvSpPr>
        <p:spPr>
          <a:xfrm rot="10800000" flipV="1">
            <a:off x="6215074" y="2978736"/>
            <a:ext cx="114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Aminoester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err="1" smtClean="0"/>
              <a:t>Aminoamid</a:t>
            </a:r>
            <a:endParaRPr lang="cs-CZ" sz="14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14348" y="1000108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42976" y="1357298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Iontový –bílkovinný kanál v buněčné membráně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57224" y="5214950"/>
            <a:ext cx="34660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S</a:t>
            </a:r>
            <a:r>
              <a:rPr lang="cs-CZ" sz="1200" dirty="0" err="1" smtClean="0"/>
              <a:t>chema</a:t>
            </a:r>
            <a:r>
              <a:rPr lang="cs-CZ" sz="1200" dirty="0" smtClean="0"/>
              <a:t> iont. kanálu:  1.kanálové bílkovinné </a:t>
            </a:r>
            <a:r>
              <a:rPr lang="cs-CZ" sz="1200" dirty="0" err="1" smtClean="0"/>
              <a:t>domeny</a:t>
            </a:r>
            <a:endParaRPr lang="cs-CZ" sz="1200" dirty="0" smtClean="0"/>
          </a:p>
          <a:p>
            <a:r>
              <a:rPr lang="cs-CZ" sz="1200" dirty="0" smtClean="0"/>
              <a:t>                                        2.vnější ústí</a:t>
            </a:r>
          </a:p>
          <a:p>
            <a:r>
              <a:rPr lang="cs-CZ" sz="1200" dirty="0" smtClean="0"/>
              <a:t>	              3.filtr zaručující selektivitu</a:t>
            </a:r>
          </a:p>
          <a:p>
            <a:r>
              <a:rPr lang="cs-CZ" sz="1200" dirty="0" smtClean="0"/>
              <a:t>                                        4.průměr  filtru</a:t>
            </a:r>
          </a:p>
          <a:p>
            <a:r>
              <a:rPr lang="cs-CZ" sz="1200" dirty="0" smtClean="0"/>
              <a:t>	              5.místo fosforylace</a:t>
            </a:r>
          </a:p>
          <a:p>
            <a:r>
              <a:rPr lang="cs-CZ" sz="1200" dirty="0" smtClean="0"/>
              <a:t>	              6.buněnčná membrána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15206" y="6215082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A:Tomino,16.1.2012,wikiskripta</a:t>
            </a:r>
          </a:p>
          <a:p>
            <a:r>
              <a:rPr lang="cs-CZ" sz="800" dirty="0" smtClean="0"/>
              <a:t>A:P.Tokarz,30.1.2009,wikipedie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LOKÁLNÍ ANESTETIKA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0034" y="1571612"/>
            <a:ext cx="7715304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   -  </a:t>
            </a:r>
            <a:r>
              <a:rPr lang="cs-CZ" sz="2000" b="1" i="1" dirty="0" smtClean="0"/>
              <a:t>účinek  LA:  </a:t>
            </a:r>
            <a:r>
              <a:rPr lang="cs-CZ" sz="2000" dirty="0" smtClean="0"/>
              <a:t>blokáda Na+ kanálů, </a:t>
            </a:r>
            <a:r>
              <a:rPr lang="cs-CZ" sz="2000" dirty="0" smtClean="0">
                <a:sym typeface="Symbol"/>
              </a:rPr>
              <a:t>prahu excitace </a:t>
            </a:r>
            <a:r>
              <a:rPr lang="cs-CZ" sz="2000" dirty="0" err="1" smtClean="0">
                <a:sym typeface="Symbol"/>
              </a:rPr>
              <a:t>b.m</a:t>
            </a:r>
            <a:r>
              <a:rPr lang="cs-CZ" sz="20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  		            bolestivé vjemy </a:t>
            </a:r>
            <a:r>
              <a:rPr lang="cs-CZ" sz="2000" dirty="0" err="1" smtClean="0">
                <a:sym typeface="Symbol"/>
              </a:rPr>
              <a:t>aferentace</a:t>
            </a:r>
            <a:r>
              <a:rPr lang="cs-CZ" sz="2000" dirty="0" smtClean="0">
                <a:sym typeface="Symbol"/>
              </a:rPr>
              <a:t>  – </a:t>
            </a:r>
            <a:r>
              <a:rPr lang="cs-CZ" sz="2000" dirty="0" err="1" smtClean="0">
                <a:sym typeface="Symbol"/>
              </a:rPr>
              <a:t>myelinizovaná</a:t>
            </a:r>
            <a:r>
              <a:rPr lang="cs-CZ" sz="2000" dirty="0" smtClean="0">
                <a:sym typeface="Symbol"/>
              </a:rPr>
              <a:t> </a:t>
            </a:r>
            <a:r>
              <a:rPr lang="cs-CZ" sz="2000" dirty="0" err="1" smtClean="0">
                <a:sym typeface="Symbol"/>
              </a:rPr>
              <a:t>vl</a:t>
            </a:r>
            <a:r>
              <a:rPr lang="cs-CZ" sz="2000" dirty="0" smtClean="0">
                <a:sym typeface="Symbol"/>
              </a:rPr>
              <a:t>. A-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				              -  </a:t>
            </a:r>
            <a:r>
              <a:rPr lang="cs-CZ" sz="2000" dirty="0" err="1" smtClean="0">
                <a:sym typeface="Symbol"/>
              </a:rPr>
              <a:t>nonmyelin</a:t>
            </a:r>
            <a:r>
              <a:rPr lang="cs-CZ" sz="2000" dirty="0" smtClean="0">
                <a:sym typeface="Symbol"/>
              </a:rPr>
              <a:t> </a:t>
            </a:r>
            <a:r>
              <a:rPr lang="cs-CZ" sz="2000" dirty="0" err="1" smtClean="0">
                <a:sym typeface="Symbol"/>
              </a:rPr>
              <a:t>vl</a:t>
            </a:r>
            <a:r>
              <a:rPr lang="cs-CZ" sz="2000" dirty="0" smtClean="0">
                <a:sym typeface="Symbol"/>
              </a:rPr>
              <a:t>. C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	            ztráta vnímání </a:t>
            </a:r>
            <a:r>
              <a:rPr lang="cs-CZ" sz="2000" dirty="0" smtClean="0">
                <a:solidFill>
                  <a:srgbClr val="FF0000"/>
                </a:solidFill>
                <a:sym typeface="Symbol"/>
              </a:rPr>
              <a:t>– bolest, teplota, dotyk, motorika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    -  snížení prokrvení tkáně, </a:t>
            </a:r>
            <a:r>
              <a:rPr lang="cs-CZ" sz="2000" dirty="0" err="1" smtClean="0">
                <a:sym typeface="Symbol"/>
              </a:rPr>
              <a:t>absorbce</a:t>
            </a:r>
            <a:r>
              <a:rPr lang="cs-CZ" sz="2000" dirty="0" smtClean="0">
                <a:sym typeface="Symbol"/>
              </a:rPr>
              <a:t> LA, toxicita, aditiva       vasokonstrikce    /adrenalin/</a:t>
            </a:r>
          </a:p>
          <a:p>
            <a:pPr>
              <a:buNone/>
            </a:pPr>
            <a:endParaRPr lang="cs-CZ" sz="2000" dirty="0" smtClean="0">
              <a:sym typeface="Symbol"/>
            </a:endParaRPr>
          </a:p>
          <a:p>
            <a:pPr>
              <a:buNone/>
            </a:pPr>
            <a:r>
              <a:rPr lang="cs-CZ" sz="2000" dirty="0" smtClean="0">
                <a:sym typeface="Symbol"/>
              </a:rPr>
              <a:t>    </a:t>
            </a:r>
            <a:r>
              <a:rPr lang="cs-CZ" sz="2000" b="1" i="1" dirty="0" smtClean="0">
                <a:sym typeface="Symbol"/>
              </a:rPr>
              <a:t>NÚ LA:  </a:t>
            </a:r>
            <a:r>
              <a:rPr lang="cs-CZ" sz="2000" dirty="0" smtClean="0">
                <a:sym typeface="Symbol"/>
              </a:rPr>
              <a:t>CNS – zmatenost, třes, neklid, křeče, útlum CNS, apnoe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                   KV  -  </a:t>
            </a:r>
            <a:r>
              <a:rPr lang="cs-CZ" sz="2000" dirty="0" err="1" smtClean="0">
                <a:sym typeface="Symbol"/>
              </a:rPr>
              <a:t>dysrytmogenní</a:t>
            </a:r>
            <a:r>
              <a:rPr lang="cs-CZ" sz="2000" dirty="0" smtClean="0">
                <a:sym typeface="Symbol"/>
              </a:rPr>
              <a:t> účinek,  vodivosti převodní soustavy srdce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             SVR – vasodilatace arteriol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                   Anafylaxe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Anestezie základní pojmy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Anestezie</a:t>
            </a:r>
            <a:r>
              <a:rPr lang="cs-CZ" sz="2400" dirty="0" smtClean="0"/>
              <a:t> – je vyřazení veškerého čití, senzitivního i bolestivého</a:t>
            </a:r>
          </a:p>
          <a:p>
            <a:pPr>
              <a:buNone/>
            </a:pPr>
            <a:r>
              <a:rPr lang="cs-CZ" sz="2400" b="1" dirty="0" smtClean="0"/>
              <a:t>Analgezie</a:t>
            </a:r>
            <a:r>
              <a:rPr lang="cs-CZ" sz="2400" dirty="0" smtClean="0"/>
              <a:t> – vyřazení pouze bolestivého vnímání</a:t>
            </a:r>
          </a:p>
          <a:p>
            <a:pPr>
              <a:buNone/>
            </a:pPr>
            <a:r>
              <a:rPr lang="cs-CZ" sz="2400" b="1" dirty="0" err="1" smtClean="0"/>
              <a:t>Analgosedace</a:t>
            </a:r>
            <a:r>
              <a:rPr lang="cs-CZ" sz="2400" b="1" dirty="0" smtClean="0"/>
              <a:t> </a:t>
            </a:r>
            <a:r>
              <a:rPr lang="cs-CZ" sz="2400" dirty="0" smtClean="0"/>
              <a:t> - je analgezie s lehkým útlumem vědomí, kdy je možné s pac. po výraznějším impulzu navázat kontakt</a:t>
            </a:r>
          </a:p>
          <a:p>
            <a:pPr>
              <a:buNone/>
            </a:pPr>
            <a:r>
              <a:rPr lang="cs-CZ" sz="2400" b="1" dirty="0" smtClean="0"/>
              <a:t>Celková anestetika </a:t>
            </a:r>
            <a:r>
              <a:rPr lang="cs-CZ" sz="2400" dirty="0" smtClean="0"/>
              <a:t>-  navozují reverzibilní stav vyznačující se bezvědomím, </a:t>
            </a:r>
            <a:r>
              <a:rPr lang="cs-CZ" sz="2400" dirty="0" err="1" smtClean="0"/>
              <a:t>amnezií</a:t>
            </a:r>
            <a:r>
              <a:rPr lang="cs-CZ" sz="2400" dirty="0" smtClean="0"/>
              <a:t>, analgezií, svalovou relaxací a sníženou odpovědí na chirurg. stres</a:t>
            </a:r>
          </a:p>
          <a:p>
            <a:pPr>
              <a:buNone/>
            </a:pPr>
            <a:r>
              <a:rPr lang="cs-CZ" sz="2400" b="1" dirty="0" smtClean="0"/>
              <a:t>Lokální anestetika </a:t>
            </a:r>
            <a:r>
              <a:rPr lang="cs-CZ" sz="2400" dirty="0" smtClean="0"/>
              <a:t>– působí jen na periferní nervová zakončení, od výstupu z  míšních kořenů, brání depolarizaci n. vlákna blokádou Na+ kanálů (topická, infiltrační, svodná, </a:t>
            </a:r>
            <a:r>
              <a:rPr lang="cs-CZ" sz="2400" dirty="0" err="1" smtClean="0"/>
              <a:t>neuroaxiální</a:t>
            </a:r>
            <a:r>
              <a:rPr lang="cs-CZ" sz="2400" dirty="0" smtClean="0"/>
              <a:t> blok tj.  EA, SAB)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Lokální anestetika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2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1928826"/>
                <a:gridCol w="1143008"/>
                <a:gridCol w="3328982"/>
              </a:tblGrid>
              <a:tr h="349622">
                <a:tc>
                  <a:txBody>
                    <a:bodyPr/>
                    <a:lstStyle/>
                    <a:p>
                      <a:r>
                        <a:rPr lang="cs-CZ" dirty="0" smtClean="0"/>
                        <a:t>Generický název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Obchodní název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Typ vazby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Užití</a:t>
                      </a:r>
                      <a:endParaRPr lang="cs-CZ" dirty="0"/>
                    </a:p>
                  </a:txBody>
                  <a:tcPr/>
                </a:tc>
              </a:tr>
              <a:tr h="349622">
                <a:tc>
                  <a:txBody>
                    <a:bodyPr/>
                    <a:lstStyle/>
                    <a:p>
                      <a:r>
                        <a:rPr lang="cs-CZ" dirty="0" smtClean="0"/>
                        <a:t>kokain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ester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topické (ORL,oční)</a:t>
                      </a:r>
                      <a:endParaRPr lang="cs-CZ" dirty="0"/>
                    </a:p>
                  </a:txBody>
                  <a:tcPr/>
                </a:tc>
              </a:tr>
              <a:tr h="349622">
                <a:tc>
                  <a:txBody>
                    <a:bodyPr/>
                    <a:lstStyle/>
                    <a:p>
                      <a:r>
                        <a:rPr lang="cs-CZ" dirty="0" smtClean="0"/>
                        <a:t>prokain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Novokain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ester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malé (kvůli alergiím)</a:t>
                      </a:r>
                      <a:endParaRPr lang="cs-CZ" dirty="0"/>
                    </a:p>
                  </a:txBody>
                  <a:tcPr/>
                </a:tc>
              </a:tr>
              <a:tr h="349622">
                <a:tc>
                  <a:txBody>
                    <a:bodyPr/>
                    <a:lstStyle/>
                    <a:p>
                      <a:r>
                        <a:rPr lang="cs-CZ" dirty="0" smtClean="0"/>
                        <a:t>benzokain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ester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topické </a:t>
                      </a:r>
                      <a:endParaRPr lang="cs-CZ" dirty="0"/>
                    </a:p>
                  </a:txBody>
                  <a:tcPr/>
                </a:tc>
              </a:tr>
              <a:tr h="34962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lidokain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Xylocain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amid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všechny druhy anestezií</a:t>
                      </a:r>
                      <a:endParaRPr lang="cs-CZ" dirty="0"/>
                    </a:p>
                  </a:txBody>
                  <a:tcPr/>
                </a:tc>
              </a:tr>
              <a:tr h="34962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prilokain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Citanest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amid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všechny druhy anestezií</a:t>
                      </a:r>
                      <a:endParaRPr lang="cs-CZ" dirty="0"/>
                    </a:p>
                  </a:txBody>
                  <a:tcPr/>
                </a:tc>
              </a:tr>
              <a:tr h="34962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bupivakain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Marcaine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amid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svodné</a:t>
                      </a:r>
                      <a:endParaRPr lang="cs-CZ" dirty="0"/>
                    </a:p>
                  </a:txBody>
                  <a:tcPr/>
                </a:tc>
              </a:tr>
              <a:tr h="34962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trimekain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Mesocain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amid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všechny druhy anestezií</a:t>
                      </a:r>
                      <a:endParaRPr lang="cs-CZ" dirty="0"/>
                    </a:p>
                  </a:txBody>
                  <a:tcPr/>
                </a:tc>
              </a:tr>
              <a:tr h="40291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artikain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Ultracain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amid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všechny druhy anestezií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Laparoskopické výkony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OP:  </a:t>
            </a:r>
            <a:r>
              <a:rPr lang="cs-CZ" sz="2400" b="1" dirty="0" smtClean="0"/>
              <a:t>1</a:t>
            </a:r>
            <a:r>
              <a:rPr lang="cs-CZ" sz="2400" dirty="0" smtClean="0"/>
              <a:t>.CHCE,APPE,</a:t>
            </a:r>
            <a:r>
              <a:rPr lang="cs-CZ" sz="2400" dirty="0" err="1" smtClean="0"/>
              <a:t>hernioplastika</a:t>
            </a:r>
            <a:r>
              <a:rPr lang="cs-CZ" sz="2400" dirty="0" smtClean="0"/>
              <a:t>,resekce střeva,splenektomie,</a:t>
            </a:r>
            <a:r>
              <a:rPr lang="cs-CZ" sz="2400" dirty="0" err="1" smtClean="0"/>
              <a:t>nefrectomie</a:t>
            </a:r>
            <a:r>
              <a:rPr lang="cs-CZ" sz="2400" dirty="0" smtClean="0"/>
              <a:t>, brániční + hiátové hernie</a:t>
            </a:r>
          </a:p>
          <a:p>
            <a:pPr>
              <a:buNone/>
            </a:pPr>
            <a:r>
              <a:rPr lang="cs-CZ" sz="2400" dirty="0" smtClean="0"/>
              <a:t>         </a:t>
            </a:r>
            <a:r>
              <a:rPr lang="cs-CZ" sz="2400" b="1" dirty="0" smtClean="0"/>
              <a:t>2</a:t>
            </a:r>
            <a:r>
              <a:rPr lang="cs-CZ" sz="2400" dirty="0" smtClean="0"/>
              <a:t>.gynekologie (sterilizace, GEU, LAVH, LPSK dg)</a:t>
            </a:r>
          </a:p>
          <a:p>
            <a:pPr>
              <a:buNone/>
            </a:pPr>
            <a:r>
              <a:rPr lang="cs-CZ" sz="2400" dirty="0" smtClean="0"/>
              <a:t>	    </a:t>
            </a:r>
            <a:r>
              <a:rPr lang="cs-CZ" sz="2400" b="1" dirty="0" smtClean="0"/>
              <a:t>3</a:t>
            </a:r>
            <a:r>
              <a:rPr lang="cs-CZ" sz="2400" dirty="0" smtClean="0"/>
              <a:t>.urologie ( L-NE, L-</a:t>
            </a:r>
            <a:r>
              <a:rPr lang="cs-CZ" sz="2400" dirty="0" err="1" smtClean="0"/>
              <a:t>Pyeloplastika</a:t>
            </a:r>
            <a:r>
              <a:rPr lang="cs-CZ" sz="2400" dirty="0" smtClean="0"/>
              <a:t>, L-PE)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Postup: - založení </a:t>
            </a:r>
            <a:r>
              <a:rPr lang="cs-CZ" sz="2400" dirty="0" err="1" smtClean="0"/>
              <a:t>kapnoperitonea</a:t>
            </a:r>
            <a:r>
              <a:rPr lang="cs-CZ" sz="2400" dirty="0" smtClean="0"/>
              <a:t>, </a:t>
            </a:r>
            <a:r>
              <a:rPr lang="cs-CZ" sz="2400" dirty="0" err="1" smtClean="0"/>
              <a:t>Veressova</a:t>
            </a:r>
            <a:r>
              <a:rPr lang="cs-CZ" sz="2400" dirty="0" smtClean="0"/>
              <a:t> jehla,CO2 8- 15mmHg</a:t>
            </a:r>
          </a:p>
          <a:p>
            <a:pPr>
              <a:buNone/>
            </a:pPr>
            <a:r>
              <a:rPr lang="cs-CZ" sz="2400" dirty="0" smtClean="0"/>
              <a:t>	          - zavedení laparoskopu (trokar + laparoskop)</a:t>
            </a:r>
          </a:p>
          <a:p>
            <a:pPr>
              <a:buNone/>
            </a:pPr>
            <a:r>
              <a:rPr lang="cs-CZ" sz="2400" dirty="0" smtClean="0"/>
              <a:t>		  - zavedení trokarů a operačních nástrojů</a:t>
            </a:r>
          </a:p>
          <a:p>
            <a:pPr>
              <a:buNone/>
            </a:pPr>
            <a:r>
              <a:rPr lang="cs-CZ" sz="2400" dirty="0" smtClean="0"/>
              <a:t>		  - provedení operace</a:t>
            </a:r>
          </a:p>
          <a:p>
            <a:pPr>
              <a:buNone/>
            </a:pPr>
            <a:r>
              <a:rPr lang="cs-CZ" sz="2400" dirty="0" smtClean="0"/>
              <a:t>		  - vytažení instrumentaria, sutura kůže břišní stěny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01122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LAPAROSKOPIE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i="1" u="sng" dirty="0" smtClean="0"/>
              <a:t>výhody:</a:t>
            </a:r>
            <a:r>
              <a:rPr lang="cs-CZ" sz="2400" dirty="0" smtClean="0"/>
              <a:t>  menší stressová reakce</a:t>
            </a:r>
          </a:p>
          <a:p>
            <a:pPr>
              <a:buNone/>
            </a:pPr>
            <a:r>
              <a:rPr lang="cs-CZ" sz="2400" dirty="0" smtClean="0"/>
              <a:t>		   malá oper. rána, kratší rekonvalescence</a:t>
            </a:r>
          </a:p>
          <a:p>
            <a:pPr>
              <a:buNone/>
            </a:pPr>
            <a:r>
              <a:rPr lang="cs-CZ" sz="2400" dirty="0" smtClean="0"/>
              <a:t>                detailnější pohled, vizualizace ostatních orgánů DB</a:t>
            </a:r>
          </a:p>
          <a:p>
            <a:pPr>
              <a:buNone/>
            </a:pPr>
            <a:r>
              <a:rPr lang="cs-CZ" sz="2400" dirty="0" smtClean="0"/>
              <a:t>		   </a:t>
            </a:r>
            <a:r>
              <a:rPr lang="cs-CZ" sz="2400" dirty="0" smtClean="0">
                <a:sym typeface="Symbol"/>
              </a:rPr>
              <a:t> pooperační bolest, lepší kosmetický efekt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               celkových nákladů</a:t>
            </a:r>
          </a:p>
          <a:p>
            <a:pPr>
              <a:buNone/>
            </a:pPr>
            <a:endParaRPr lang="cs-CZ" sz="2400" dirty="0" smtClean="0">
              <a:sym typeface="Symbol"/>
            </a:endParaRPr>
          </a:p>
          <a:p>
            <a:pPr>
              <a:buNone/>
            </a:pPr>
            <a:r>
              <a:rPr lang="cs-CZ" sz="2400" i="1" u="sng" dirty="0" smtClean="0">
                <a:sym typeface="Symbol"/>
              </a:rPr>
              <a:t>specifika + komplikace:  </a:t>
            </a:r>
            <a:r>
              <a:rPr lang="cs-CZ" sz="2400" dirty="0" smtClean="0">
                <a:sym typeface="Symbol"/>
              </a:rPr>
              <a:t>prudký nárůst ETCO,VC, paO2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                    poranění orgánů při zavádění  trokarů a KP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                     pneumotorax, </a:t>
            </a:r>
            <a:r>
              <a:rPr lang="cs-CZ" sz="2400" dirty="0" err="1" smtClean="0">
                <a:sym typeface="Symbol"/>
              </a:rPr>
              <a:t>pneumomediastinum</a:t>
            </a:r>
            <a:endParaRPr lang="cs-CZ" sz="2400" dirty="0" smtClean="0">
              <a:sym typeface="Symbol"/>
            </a:endParaRPr>
          </a:p>
          <a:p>
            <a:pPr>
              <a:buNone/>
            </a:pPr>
            <a:r>
              <a:rPr lang="cs-CZ" sz="2400" dirty="0" smtClean="0">
                <a:sym typeface="Symbol"/>
              </a:rPr>
              <a:t>                      </a:t>
            </a:r>
            <a:r>
              <a:rPr lang="cs-CZ" sz="2400" dirty="0" err="1" smtClean="0">
                <a:sym typeface="Symbol"/>
              </a:rPr>
              <a:t>Trendelenburgova</a:t>
            </a:r>
            <a:r>
              <a:rPr lang="cs-CZ" sz="2400" dirty="0" smtClean="0">
                <a:sym typeface="Symbol"/>
              </a:rPr>
              <a:t>  </a:t>
            </a:r>
            <a:r>
              <a:rPr lang="cs-CZ" sz="2400" dirty="0" err="1" smtClean="0">
                <a:sym typeface="Symbol"/>
              </a:rPr>
              <a:t>con</a:t>
            </a:r>
            <a:r>
              <a:rPr lang="cs-CZ" sz="2400" dirty="0" smtClean="0">
                <a:sym typeface="Symbol"/>
              </a:rPr>
              <a:t>  </a:t>
            </a:r>
            <a:r>
              <a:rPr lang="cs-CZ" sz="2400" dirty="0" err="1" smtClean="0">
                <a:sym typeface="Symbol"/>
              </a:rPr>
              <a:t>Fowlerova</a:t>
            </a:r>
            <a:r>
              <a:rPr lang="cs-CZ" sz="2400" dirty="0" smtClean="0">
                <a:sym typeface="Symbol"/>
              </a:rPr>
              <a:t> poloha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 		         nemožnost palpačně vyšetřit </a:t>
            </a:r>
            <a:r>
              <a:rPr lang="cs-CZ" sz="2400" dirty="0" err="1" smtClean="0">
                <a:sym typeface="Symbol"/>
              </a:rPr>
              <a:t>org</a:t>
            </a:r>
            <a:r>
              <a:rPr lang="cs-CZ" sz="2400" dirty="0" smtClean="0">
                <a:sym typeface="Symbol"/>
              </a:rPr>
              <a:t>. DB – prevence TU</a:t>
            </a:r>
          </a:p>
          <a:p>
            <a:pPr>
              <a:buNone/>
            </a:pPr>
            <a:r>
              <a:rPr lang="cs-CZ" sz="2400" dirty="0" smtClean="0">
                <a:sym typeface="Symbol"/>
              </a:rPr>
              <a:t>		         </a:t>
            </a:r>
            <a:r>
              <a:rPr lang="cs-CZ" sz="2400" dirty="0" err="1" smtClean="0">
                <a:sym typeface="Symbol"/>
              </a:rPr>
              <a:t>hemodynamické</a:t>
            </a:r>
            <a:r>
              <a:rPr lang="cs-CZ" sz="2400" dirty="0" smtClean="0">
                <a:sym typeface="Symbol"/>
              </a:rPr>
              <a:t> účinky</a:t>
            </a:r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smtClean="0"/>
              <a:t>zvláštnosti u výkonů v břišní chirurgii: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12"/>
            <a:ext cx="8229600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zvýšené nebezpečí aspirace – prolongace evakuace žaludku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předoperační chorobné stavy zvyš.riziko komplikací(iontová </a:t>
            </a:r>
            <a:r>
              <a:rPr lang="cs-CZ" altLang="cs-CZ" sz="2400" dirty="0" err="1" smtClean="0"/>
              <a:t>dysbalance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hypovolemie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nutná sval.relaxace-viscerální dráždění-nežádoucí reflektorické reakce (reflex.</a:t>
            </a:r>
            <a:r>
              <a:rPr lang="cs-CZ" altLang="cs-CZ" sz="2400" dirty="0" err="1" smtClean="0"/>
              <a:t>vag.bradykardie</a:t>
            </a:r>
            <a:r>
              <a:rPr lang="cs-CZ" altLang="cs-CZ" sz="2400" dirty="0" smtClean="0"/>
              <a:t>, zvýšení TK, </a:t>
            </a:r>
            <a:r>
              <a:rPr lang="cs-CZ" altLang="cs-CZ" sz="2400" dirty="0" err="1" smtClean="0"/>
              <a:t>singultus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Ztráty nebo přesuny tekutin (otevřená rána, sekvestrace do třetího prostoru, drenáž žaludku a střev, krvácení z GIT, krvácení při výkonu)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pooperační poruchy dýchání  (CHOPN, astma </a:t>
            </a:r>
            <a:r>
              <a:rPr lang="cs-CZ" altLang="cs-CZ" sz="2400" dirty="0" err="1" smtClean="0"/>
              <a:t>bronchiale</a:t>
            </a:r>
            <a:r>
              <a:rPr lang="cs-CZ" altLang="cs-CZ" sz="2400" dirty="0" smtClean="0"/>
              <a:t>,    obezita, senioři, </a:t>
            </a:r>
            <a:r>
              <a:rPr lang="cs-CZ" altLang="cs-CZ" sz="2400" dirty="0" err="1" smtClean="0"/>
              <a:t>algezie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rekurarizace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Tepelné ztráty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Specifika anestezie v hrudní chirurgii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300" dirty="0" smtClean="0"/>
              <a:t>Zajištění DC při bronchoskopii</a:t>
            </a:r>
          </a:p>
          <a:p>
            <a:pPr eaLnBrk="1" hangingPunct="1">
              <a:buFontTx/>
              <a:buNone/>
            </a:pPr>
            <a:r>
              <a:rPr lang="cs-CZ" sz="2300" dirty="0" smtClean="0"/>
              <a:t>Zajištění DC u pacientů s chorobami jícnu, abscesem plic, </a:t>
            </a:r>
            <a:r>
              <a:rPr lang="cs-CZ" sz="2300" dirty="0" err="1" smtClean="0"/>
              <a:t>bronchopleurální</a:t>
            </a:r>
            <a:r>
              <a:rPr lang="cs-CZ" sz="2300" dirty="0" smtClean="0"/>
              <a:t> píštělí, hemoptýzou</a:t>
            </a:r>
          </a:p>
          <a:p>
            <a:pPr eaLnBrk="1" hangingPunct="1">
              <a:buFontTx/>
              <a:buNone/>
            </a:pPr>
            <a:r>
              <a:rPr lang="cs-CZ" sz="2300" dirty="0" smtClean="0"/>
              <a:t>Separace plic a selektivní ventilace</a:t>
            </a:r>
          </a:p>
          <a:p>
            <a:pPr eaLnBrk="1" hangingPunct="1">
              <a:buFontTx/>
              <a:buNone/>
            </a:pPr>
            <a:r>
              <a:rPr lang="cs-CZ" sz="2300" dirty="0" smtClean="0"/>
              <a:t>Pooperační péče o pacienta po resekci plic</a:t>
            </a:r>
          </a:p>
        </p:txBody>
      </p:sp>
      <p:sp>
        <p:nvSpPr>
          <p:cNvPr id="6148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u="sng" smtClean="0"/>
              <a:t>Další problémy:</a:t>
            </a:r>
          </a:p>
          <a:p>
            <a:pPr eaLnBrk="1" hangingPunct="1">
              <a:buFontTx/>
              <a:buNone/>
            </a:pPr>
            <a:r>
              <a:rPr lang="cs-CZ" smtClean="0"/>
              <a:t>Přidružená plicní onemocnění</a:t>
            </a:r>
          </a:p>
          <a:p>
            <a:pPr eaLnBrk="1" hangingPunct="1">
              <a:buFontTx/>
              <a:buNone/>
            </a:pPr>
            <a:r>
              <a:rPr lang="cs-CZ" smtClean="0"/>
              <a:t>Pooperační bolest</a:t>
            </a:r>
          </a:p>
          <a:p>
            <a:pPr eaLnBrk="1" hangingPunct="1">
              <a:buFontTx/>
              <a:buNone/>
            </a:pPr>
            <a:r>
              <a:rPr lang="cs-CZ" smtClean="0"/>
              <a:t>Možnost krvácení</a:t>
            </a:r>
          </a:p>
          <a:p>
            <a:pPr eaLnBrk="1" hangingPunct="1">
              <a:buFontTx/>
              <a:buNone/>
            </a:pPr>
            <a:r>
              <a:rPr lang="cs-CZ" smtClean="0"/>
              <a:t>Pooperační fyzioterapie</a:t>
            </a:r>
          </a:p>
        </p:txBody>
      </p:sp>
      <p:sp>
        <p:nvSpPr>
          <p:cNvPr id="6149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500034" y="6215083"/>
            <a:ext cx="2133600" cy="642918"/>
          </a:xfrm>
          <a:noFill/>
        </p:spPr>
        <p:txBody>
          <a:bodyPr/>
          <a:lstStyle/>
          <a:p>
            <a:r>
              <a:rPr lang="cs-CZ" sz="1100" dirty="0" smtClean="0">
                <a:solidFill>
                  <a:schemeClr val="tx1"/>
                </a:solidFill>
                <a:latin typeface="Arial" pitchFamily="34" charset="0"/>
              </a:rPr>
              <a:t>www.</a:t>
            </a:r>
            <a:r>
              <a:rPr lang="cs-CZ" sz="1100" dirty="0" err="1" smtClean="0">
                <a:solidFill>
                  <a:schemeClr val="tx1"/>
                </a:solidFill>
                <a:latin typeface="Arial" pitchFamily="34" charset="0"/>
              </a:rPr>
              <a:t>karim</a:t>
            </a:r>
            <a:r>
              <a:rPr lang="cs-CZ" sz="1100" dirty="0" smtClean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cs-CZ" sz="1100" dirty="0" err="1" smtClean="0">
                <a:solidFill>
                  <a:schemeClr val="tx1"/>
                </a:solidFill>
                <a:latin typeface="Arial" pitchFamily="34" charset="0"/>
              </a:rPr>
              <a:t>vfn.cz</a:t>
            </a:r>
            <a:endParaRPr lang="cs-CZ" sz="11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5"/>
          <p:cNvSpPr>
            <a:spLocks noGrp="1"/>
          </p:cNvSpPr>
          <p:nvPr>
            <p:ph type="title"/>
          </p:nvPr>
        </p:nvSpPr>
        <p:spPr>
          <a:xfrm>
            <a:off x="214282" y="0"/>
            <a:ext cx="8255933" cy="2084650"/>
          </a:xfrm>
        </p:spPr>
        <p:txBody>
          <a:bodyPr/>
          <a:lstStyle/>
          <a:p>
            <a:pPr eaLnBrk="1" hangingPunct="1"/>
            <a:r>
              <a:rPr lang="cs-CZ" sz="3600" dirty="0" smtClean="0"/>
              <a:t>Symptomatologie plicních onemocnění</a:t>
            </a:r>
          </a:p>
        </p:txBody>
      </p:sp>
      <p:sp>
        <p:nvSpPr>
          <p:cNvPr id="7171" name="Zástupný symbol pro obsah 6"/>
          <p:cNvSpPr>
            <a:spLocks noGrp="1"/>
          </p:cNvSpPr>
          <p:nvPr>
            <p:ph idx="1"/>
          </p:nvPr>
        </p:nvSpPr>
        <p:spPr>
          <a:xfrm>
            <a:off x="714348" y="1714488"/>
            <a:ext cx="7944756" cy="442915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700" dirty="0" smtClean="0"/>
              <a:t>Respirační příznaky:</a:t>
            </a:r>
          </a:p>
          <a:p>
            <a:pPr>
              <a:buNone/>
            </a:pPr>
            <a:r>
              <a:rPr lang="cs-CZ" sz="2700" dirty="0" smtClean="0"/>
              <a:t> – kašel, sputum, hemoptýza, dušnost, pískoty, vrzoty, pleurální výpotky </a:t>
            </a:r>
          </a:p>
          <a:p>
            <a:pPr>
              <a:buNone/>
            </a:pPr>
            <a:endParaRPr lang="cs-CZ" sz="2700" dirty="0" smtClean="0"/>
          </a:p>
          <a:p>
            <a:pPr eaLnBrk="1" hangingPunct="1">
              <a:buFontTx/>
              <a:buNone/>
            </a:pPr>
            <a:r>
              <a:rPr lang="cs-CZ" sz="2700" dirty="0" smtClean="0"/>
              <a:t>Přidružené příznaky:</a:t>
            </a:r>
          </a:p>
          <a:p>
            <a:pPr eaLnBrk="1" hangingPunct="1">
              <a:buFontTx/>
              <a:buNone/>
            </a:pPr>
            <a:r>
              <a:rPr lang="cs-CZ" sz="2700" dirty="0" smtClean="0"/>
              <a:t> – dysfagie, bolest, ztráta hmotnosti</a:t>
            </a:r>
          </a:p>
          <a:p>
            <a:pPr>
              <a:buNone/>
            </a:pPr>
            <a:r>
              <a:rPr lang="cs-CZ" sz="2700" dirty="0" smtClean="0"/>
              <a:t> – chrapot, obstrukce v. </a:t>
            </a:r>
            <a:r>
              <a:rPr lang="cs-CZ" sz="2700" dirty="0" err="1" smtClean="0"/>
              <a:t>cava</a:t>
            </a:r>
            <a:r>
              <a:rPr lang="cs-CZ" sz="2700" dirty="0" smtClean="0"/>
              <a:t> superior, bolest hrudní stěny nebo paže, </a:t>
            </a:r>
            <a:r>
              <a:rPr lang="cs-CZ" sz="2700" dirty="0" err="1" smtClean="0"/>
              <a:t>Hornerův</a:t>
            </a:r>
            <a:r>
              <a:rPr lang="cs-CZ" sz="2700" dirty="0" smtClean="0"/>
              <a:t> </a:t>
            </a:r>
            <a:r>
              <a:rPr lang="cs-CZ" sz="2700" dirty="0" err="1" smtClean="0"/>
              <a:t>sy</a:t>
            </a:r>
            <a:r>
              <a:rPr lang="cs-CZ" sz="2700" dirty="0" smtClean="0"/>
              <a:t>, cyanóza</a:t>
            </a:r>
          </a:p>
        </p:txBody>
      </p:sp>
      <p:sp>
        <p:nvSpPr>
          <p:cNvPr id="7172" name="Zástupný symbol pro číslo snímku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www.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karim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vfn.cz</a:t>
            </a:r>
            <a:endParaRPr lang="cs-CZ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Základní vyšetření plic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000" u="sng" dirty="0" smtClean="0"/>
              <a:t>RTG snímek plic </a:t>
            </a:r>
            <a:r>
              <a:rPr lang="cs-CZ" sz="2000" dirty="0" smtClean="0"/>
              <a:t>– 98% symptomatických pacientů má abnormální RTG plic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Tumory plic jsou lokalizovány 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centrálně v 70% případů – kolaps, dutiny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deviace trachey, obstrukce SVC, výpotky, buly 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dirty="0" smtClean="0">
                <a:sym typeface="Symbol"/>
              </a:rPr>
              <a:t>Spirometrie</a:t>
            </a:r>
          </a:p>
          <a:p>
            <a:pPr eaLnBrk="1" hangingPunct="1">
              <a:buFontTx/>
              <a:buNone/>
            </a:pPr>
            <a:endParaRPr lang="cs-CZ" sz="2000" dirty="0" smtClean="0">
              <a:sym typeface="Symbol"/>
            </a:endParaRPr>
          </a:p>
          <a:p>
            <a:pPr eaLnBrk="1" hangingPunct="1">
              <a:buFontTx/>
              <a:buNone/>
            </a:pPr>
            <a:r>
              <a:rPr lang="cs-CZ" sz="2000" dirty="0" smtClean="0">
                <a:sym typeface="Symbol"/>
              </a:rPr>
              <a:t>Sonografie (výpotek)</a:t>
            </a:r>
          </a:p>
          <a:p>
            <a:pPr eaLnBrk="1" hangingPunct="1">
              <a:buFontTx/>
              <a:buNone/>
            </a:pPr>
            <a:r>
              <a:rPr lang="cs-CZ" sz="2000" dirty="0" smtClean="0">
                <a:sym typeface="Symbol"/>
              </a:rPr>
              <a:t>Bronchoskopie</a:t>
            </a:r>
            <a:endParaRPr lang="cs-CZ" sz="2000" dirty="0" smtClean="0"/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dirty="0" smtClean="0"/>
              <a:t>CT hrudníku</a:t>
            </a: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www.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karim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vfn.cz</a:t>
            </a:r>
            <a:endParaRPr lang="cs-CZ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cs-CZ" dirty="0" smtClean="0">
              <a:latin typeface="Arial" pitchFamily="34" charset="0"/>
            </a:endParaRPr>
          </a:p>
        </p:txBody>
      </p:sp>
      <p:pic>
        <p:nvPicPr>
          <p:cNvPr id="8197" name="Picture 2" descr="http://t1.gstatic.com/images?q=tbn:ANd9GcRu0RGlp8DdJEiJn34Ct5Oy-VbP7HDm8d_5ukhFximuUOIMeYw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71810"/>
            <a:ext cx="40719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Diagnostika tumoru a jeho staging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AutoNum type="arabicPeriod"/>
            </a:pPr>
            <a:r>
              <a:rPr lang="cs-CZ" sz="2700" dirty="0" smtClean="0"/>
              <a:t>Cytologie sputa</a:t>
            </a:r>
          </a:p>
          <a:p>
            <a:pPr>
              <a:buFontTx/>
              <a:buAutoNum type="arabicPeriod"/>
            </a:pPr>
            <a:r>
              <a:rPr lang="cs-CZ" sz="2700" dirty="0" smtClean="0"/>
              <a:t>Bronchoskopie +BAL </a:t>
            </a:r>
            <a:r>
              <a:rPr lang="cs-CZ" sz="2400" dirty="0" smtClean="0"/>
              <a:t>(cytologie, bakteriologie, mykologie a     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průtoková </a:t>
            </a:r>
            <a:r>
              <a:rPr lang="cs-CZ" sz="2400" dirty="0" err="1" smtClean="0"/>
              <a:t>cytometrie</a:t>
            </a:r>
            <a:r>
              <a:rPr lang="cs-CZ" sz="2400" dirty="0" smtClean="0"/>
              <a:t>)</a:t>
            </a:r>
          </a:p>
          <a:p>
            <a:pPr eaLnBrk="1" hangingPunct="1">
              <a:buNone/>
            </a:pPr>
            <a:r>
              <a:rPr lang="cs-CZ" sz="2700" dirty="0" smtClean="0"/>
              <a:t>3. Biopsie + histologie</a:t>
            </a:r>
          </a:p>
          <a:p>
            <a:pPr eaLnBrk="1" hangingPunct="1">
              <a:buNone/>
            </a:pPr>
            <a:r>
              <a:rPr lang="cs-CZ" sz="2700" dirty="0" smtClean="0"/>
              <a:t>4. </a:t>
            </a:r>
            <a:r>
              <a:rPr lang="cs-CZ" sz="2700" dirty="0" err="1" smtClean="0"/>
              <a:t>Mediastinoskopie</a:t>
            </a:r>
            <a:r>
              <a:rPr lang="cs-CZ" sz="2700" dirty="0" smtClean="0"/>
              <a:t>, </a:t>
            </a:r>
            <a:r>
              <a:rPr lang="cs-CZ" sz="2700" dirty="0" err="1" smtClean="0"/>
              <a:t>mediastinotomie</a:t>
            </a:r>
            <a:endParaRPr lang="cs-CZ" sz="2700" dirty="0" smtClean="0"/>
          </a:p>
          <a:p>
            <a:pPr>
              <a:buNone/>
            </a:pPr>
            <a:r>
              <a:rPr lang="cs-CZ" sz="2700" dirty="0" smtClean="0"/>
              <a:t>5. CT </a:t>
            </a:r>
            <a:r>
              <a:rPr lang="cs-CZ" sz="2400" dirty="0" smtClean="0"/>
              <a:t>(základní vyšetření v </a:t>
            </a:r>
            <a:r>
              <a:rPr lang="cs-CZ" sz="2400" dirty="0" err="1" smtClean="0"/>
              <a:t>pneumologii</a:t>
            </a:r>
            <a:r>
              <a:rPr lang="cs-CZ" sz="2400" dirty="0" smtClean="0"/>
              <a:t> a </a:t>
            </a:r>
            <a:r>
              <a:rPr lang="cs-CZ" sz="2400" dirty="0" err="1" smtClean="0"/>
              <a:t>pneumochirurgii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700" dirty="0" smtClean="0"/>
              <a:t>6. MRI</a:t>
            </a:r>
            <a:r>
              <a:rPr lang="cs-CZ" sz="2400" dirty="0" smtClean="0"/>
              <a:t> (vyšetření cév, mediastina, bránice, hrudní stěny a zejména CNS k diagnostice metastáz)</a:t>
            </a:r>
            <a:endParaRPr lang="cs-CZ" sz="2700" dirty="0" smtClean="0"/>
          </a:p>
          <a:p>
            <a:pPr eaLnBrk="1" hangingPunct="1">
              <a:buNone/>
            </a:pPr>
            <a:r>
              <a:rPr lang="cs-CZ" sz="2700" dirty="0" smtClean="0"/>
              <a:t>7. Detekce metastáz – kostní </a:t>
            </a:r>
            <a:r>
              <a:rPr lang="cs-CZ" sz="2700" dirty="0" err="1" smtClean="0"/>
              <a:t>skeny</a:t>
            </a:r>
            <a:r>
              <a:rPr lang="cs-CZ" sz="2700" dirty="0" smtClean="0"/>
              <a:t>, UZ břicha</a:t>
            </a:r>
          </a:p>
          <a:p>
            <a:pPr eaLnBrk="1" hangingPunct="1">
              <a:buNone/>
            </a:pPr>
            <a:r>
              <a:rPr lang="cs-CZ" sz="2700" dirty="0" smtClean="0"/>
              <a:t>8. Ca jícnu – </a:t>
            </a:r>
            <a:r>
              <a:rPr lang="cs-CZ" sz="2700" dirty="0" err="1" smtClean="0"/>
              <a:t>bariové</a:t>
            </a:r>
            <a:r>
              <a:rPr lang="cs-CZ" sz="2700" dirty="0" smtClean="0"/>
              <a:t> studie, UZ, </a:t>
            </a:r>
            <a:r>
              <a:rPr lang="cs-CZ" sz="2700" dirty="0" err="1" smtClean="0"/>
              <a:t>esofagoskopie</a:t>
            </a:r>
            <a:endParaRPr lang="cs-CZ" sz="2700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www.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karim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vfn.cz</a:t>
            </a:r>
            <a:endParaRPr lang="cs-CZ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cs-CZ" dirty="0" smtClean="0"/>
              <a:t>Testování funkce plic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cs-CZ" sz="2600" b="1" u="sng" dirty="0" smtClean="0"/>
              <a:t>Spirometrie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FVC – snížené při restrikčních plicních chorobách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FEV1 – snížené při CHOPN</a:t>
            </a:r>
          </a:p>
          <a:p>
            <a:pPr>
              <a:buNone/>
            </a:pPr>
            <a:r>
              <a:rPr lang="cs-CZ" sz="2600" dirty="0" smtClean="0"/>
              <a:t>FEV1 &gt; 2 litry = hranice pro možné provedení </a:t>
            </a:r>
            <a:r>
              <a:rPr lang="cs-CZ" sz="2600" dirty="0" err="1" smtClean="0"/>
              <a:t>pneumonektomie</a:t>
            </a:r>
            <a:endParaRPr lang="cs-CZ" sz="2600" dirty="0" smtClean="0"/>
          </a:p>
          <a:p>
            <a:pPr>
              <a:buNone/>
            </a:pPr>
            <a:r>
              <a:rPr lang="cs-CZ" sz="2600" dirty="0" smtClean="0"/>
              <a:t>FEV1 &gt; 1 litr je hranicí pro provedení lobektomie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r>
              <a:rPr lang="cs-CZ" sz="2200" dirty="0" smtClean="0"/>
              <a:t>VC a FEV1 &gt; 60% náležitých hodnot</a:t>
            </a:r>
          </a:p>
          <a:p>
            <a:r>
              <a:rPr lang="cs-CZ" sz="2200" dirty="0" smtClean="0"/>
              <a:t>umožňuje </a:t>
            </a:r>
            <a:r>
              <a:rPr lang="cs-CZ" sz="2200" dirty="0" err="1" smtClean="0"/>
              <a:t>pneumonektomii</a:t>
            </a:r>
            <a:r>
              <a:rPr lang="cs-CZ" sz="2200" dirty="0" smtClean="0"/>
              <a:t> a VC a FEV1 &gt; 50% umožňuje lobektomii.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b="1" u="sng" dirty="0" smtClean="0"/>
              <a:t>ABG na vzduchu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paO2 méně než 8 </a:t>
            </a:r>
            <a:r>
              <a:rPr lang="cs-CZ" sz="2000" dirty="0" err="1" smtClean="0"/>
              <a:t>kPa</a:t>
            </a:r>
            <a:r>
              <a:rPr lang="cs-CZ" sz="2000" dirty="0" smtClean="0"/>
              <a:t>, paCO2 více než 6 </a:t>
            </a:r>
            <a:r>
              <a:rPr lang="cs-CZ" sz="2000" dirty="0" err="1" smtClean="0"/>
              <a:t>kPa</a:t>
            </a:r>
            <a:r>
              <a:rPr lang="cs-CZ" sz="2000" dirty="0" smtClean="0"/>
              <a:t> – riziko</a:t>
            </a:r>
          </a:p>
          <a:p>
            <a:pPr>
              <a:buNone/>
            </a:pPr>
            <a:r>
              <a:rPr lang="cs-CZ" sz="2000" dirty="0" smtClean="0"/>
              <a:t>Difuzní kapacita pro CO </a:t>
            </a:r>
            <a:r>
              <a:rPr lang="cs-CZ" sz="1800" dirty="0" smtClean="0"/>
              <a:t>&lt; 40% </a:t>
            </a:r>
            <a:r>
              <a:rPr lang="cs-CZ" sz="2200" dirty="0" smtClean="0"/>
              <a:t>představuje kontraindikaci pro plicní resekce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400" b="1" u="sng" dirty="0" smtClean="0"/>
              <a:t>Hodnocení tolerance zátěže</a:t>
            </a:r>
          </a:p>
          <a:p>
            <a:r>
              <a:rPr lang="cs-CZ" sz="2400" dirty="0" smtClean="0"/>
              <a:t>Hodnota VO2 </a:t>
            </a:r>
            <a:r>
              <a:rPr lang="cs-CZ" sz="2400" dirty="0" err="1" smtClean="0"/>
              <a:t>max</a:t>
            </a:r>
            <a:r>
              <a:rPr lang="cs-CZ" sz="2400" dirty="0" smtClean="0"/>
              <a:t> &gt; 20 ml/kg.min-1 (nebo 75% normy) umožňuje provedení</a:t>
            </a:r>
          </a:p>
          <a:p>
            <a:pPr>
              <a:buNone/>
            </a:pPr>
            <a:r>
              <a:rPr lang="cs-CZ" sz="2400" dirty="0" smtClean="0"/>
              <a:t>       </a:t>
            </a:r>
            <a:r>
              <a:rPr lang="cs-CZ" sz="2400" dirty="0" err="1" smtClean="0"/>
              <a:t>pneumonektomie</a:t>
            </a:r>
            <a:r>
              <a:rPr lang="cs-CZ" sz="2400" dirty="0" smtClean="0"/>
              <a:t> s minimálním pooperačním rizikem</a:t>
            </a:r>
          </a:p>
          <a:p>
            <a:r>
              <a:rPr lang="cs-CZ" sz="2400" dirty="0" smtClean="0"/>
              <a:t>Limitní hodnota pro resekční výkon(lobektomie) </a:t>
            </a:r>
            <a:r>
              <a:rPr lang="pl-PL" sz="2400" dirty="0" smtClean="0"/>
              <a:t>byla stanovena na </a:t>
            </a:r>
          </a:p>
          <a:p>
            <a:pPr>
              <a:buNone/>
            </a:pPr>
            <a:r>
              <a:rPr lang="pl-PL" sz="2400" dirty="0" smtClean="0"/>
              <a:t>      10 ml/ ml/kg.min-1.</a:t>
            </a:r>
            <a:endParaRPr lang="cs-CZ" sz="2400" dirty="0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Algoritmus kardiologického vyšetření před operací plic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138000"/>
            </a:pPr>
            <a:r>
              <a:rPr lang="cs-CZ" u="sng" dirty="0" smtClean="0"/>
              <a:t>stanovení rizika pooperačních komplikací </a:t>
            </a:r>
            <a:r>
              <a:rPr lang="cs-CZ" dirty="0" smtClean="0"/>
              <a:t>u nemocných po resekcích plic.</a:t>
            </a:r>
          </a:p>
          <a:p>
            <a:pPr>
              <a:buNone/>
            </a:pPr>
            <a:r>
              <a:rPr lang="cs-CZ" b="1" dirty="0" smtClean="0"/>
              <a:t>1.anamnéza: </a:t>
            </a:r>
          </a:p>
          <a:p>
            <a:pPr>
              <a:buNone/>
            </a:pPr>
            <a:r>
              <a:rPr lang="cs-CZ" dirty="0" smtClean="0"/>
              <a:t>             stanovení rizikových faktorů - kouření, hypertenze, </a:t>
            </a:r>
          </a:p>
          <a:p>
            <a:pPr>
              <a:buNone/>
            </a:pPr>
            <a:r>
              <a:rPr lang="cs-CZ" dirty="0" smtClean="0"/>
              <a:t>             </a:t>
            </a:r>
            <a:r>
              <a:rPr lang="cs-CZ" dirty="0" err="1" smtClean="0"/>
              <a:t>hyperlipidémie</a:t>
            </a:r>
            <a:r>
              <a:rPr lang="cs-CZ" dirty="0" smtClean="0"/>
              <a:t>, pokročilý věk, diabetes </a:t>
            </a:r>
            <a:r>
              <a:rPr lang="cs-CZ" dirty="0" err="1" smtClean="0"/>
              <a:t>mellitus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             IM v anamnéze nebo </a:t>
            </a:r>
            <a:r>
              <a:rPr lang="cs-CZ" dirty="0" err="1" smtClean="0"/>
              <a:t>angina</a:t>
            </a:r>
            <a:r>
              <a:rPr lang="cs-CZ" dirty="0" smtClean="0"/>
              <a:t> </a:t>
            </a:r>
            <a:r>
              <a:rPr lang="cs-CZ" dirty="0" err="1" smtClean="0"/>
              <a:t>pectoris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b="1" dirty="0" smtClean="0"/>
              <a:t>2. EKG, ECHO</a:t>
            </a:r>
          </a:p>
          <a:p>
            <a:pPr>
              <a:buNone/>
            </a:pPr>
            <a:r>
              <a:rPr lang="cs-CZ" b="1" dirty="0" smtClean="0"/>
              <a:t>3. zátěžový test</a:t>
            </a:r>
          </a:p>
          <a:p>
            <a:r>
              <a:rPr lang="cs-CZ" dirty="0" smtClean="0"/>
              <a:t>v případě patologie EKG a ECHO nebo u </a:t>
            </a:r>
            <a:r>
              <a:rPr lang="cs-CZ" u="sng" dirty="0" smtClean="0"/>
              <a:t>nálezu 2 rizikových faktorů z první trojice</a:t>
            </a:r>
            <a:r>
              <a:rPr lang="cs-CZ" dirty="0" smtClean="0"/>
              <a:t> nebo </a:t>
            </a:r>
            <a:r>
              <a:rPr lang="cs-CZ" u="sng" dirty="0" smtClean="0"/>
              <a:t>jednoho z druhé trojice</a:t>
            </a:r>
            <a:r>
              <a:rPr lang="cs-CZ" dirty="0" smtClean="0"/>
              <a:t>. </a:t>
            </a:r>
          </a:p>
          <a:p>
            <a:r>
              <a:rPr lang="cs-CZ" b="1" dirty="0" smtClean="0"/>
              <a:t>4. </a:t>
            </a:r>
            <a:r>
              <a:rPr lang="cs-CZ" b="1" dirty="0" err="1" smtClean="0"/>
              <a:t>koronarografie</a:t>
            </a:r>
            <a:r>
              <a:rPr lang="cs-CZ" b="1" dirty="0" smtClean="0"/>
              <a:t> </a:t>
            </a:r>
            <a:r>
              <a:rPr lang="cs-CZ" dirty="0" smtClean="0"/>
              <a:t>při pozitivitě zátěžového testu. </a:t>
            </a:r>
          </a:p>
          <a:p>
            <a:r>
              <a:rPr lang="cs-CZ" b="1" dirty="0" smtClean="0"/>
              <a:t>5</a:t>
            </a:r>
            <a:r>
              <a:rPr lang="cs-CZ" dirty="0" smtClean="0"/>
              <a:t>. PTCA nebo bypass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PORODNICTVÍ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42984"/>
            <a:ext cx="8501122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600" dirty="0" smtClean="0">
                <a:solidFill>
                  <a:srgbClr val="C00000"/>
                </a:solidFill>
              </a:rPr>
              <a:t>I. Fyziologické změny v graviditě:</a:t>
            </a:r>
          </a:p>
          <a:p>
            <a:pPr>
              <a:buNone/>
            </a:pPr>
            <a:r>
              <a:rPr lang="cs-CZ" sz="2000" b="1" i="1" dirty="0" smtClean="0"/>
              <a:t>Kardiovaskulární      </a:t>
            </a:r>
            <a:r>
              <a:rPr lang="cs-CZ" sz="2000" dirty="0" smtClean="0"/>
              <a:t>- </a:t>
            </a:r>
            <a:r>
              <a:rPr lang="cs-CZ" sz="2000" dirty="0" smtClean="0">
                <a:sym typeface="Symbol"/>
              </a:rPr>
              <a:t> srdeční výdej (30-50%)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		    </a:t>
            </a:r>
            <a:r>
              <a:rPr lang="cs-CZ" sz="2000" dirty="0" smtClean="0">
                <a:solidFill>
                  <a:srgbClr val="7030A0"/>
                </a:solidFill>
                <a:sym typeface="Symbol"/>
              </a:rPr>
              <a:t>-   </a:t>
            </a:r>
            <a:r>
              <a:rPr lang="cs-CZ" sz="2000" b="1" dirty="0" err="1" smtClean="0">
                <a:solidFill>
                  <a:srgbClr val="7030A0"/>
                </a:solidFill>
                <a:sym typeface="Symbol"/>
              </a:rPr>
              <a:t>aortokavální</a:t>
            </a:r>
            <a:r>
              <a:rPr lang="cs-CZ" sz="2000" b="1" dirty="0" smtClean="0">
                <a:solidFill>
                  <a:srgbClr val="7030A0"/>
                </a:solidFill>
                <a:sym typeface="Symbol"/>
              </a:rPr>
              <a:t> komprese (</a:t>
            </a:r>
            <a:r>
              <a:rPr lang="cs-CZ" sz="2000" b="1" dirty="0" err="1" smtClean="0">
                <a:solidFill>
                  <a:srgbClr val="7030A0"/>
                </a:solidFill>
                <a:sym typeface="Symbol"/>
              </a:rPr>
              <a:t>sy</a:t>
            </a:r>
            <a:r>
              <a:rPr lang="cs-CZ" sz="2000" b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  <a:sym typeface="Symbol"/>
              </a:rPr>
              <a:t>supinní</a:t>
            </a:r>
            <a:r>
              <a:rPr lang="cs-CZ" sz="2000" b="1" dirty="0" smtClean="0">
                <a:solidFill>
                  <a:srgbClr val="7030A0"/>
                </a:solidFill>
                <a:sym typeface="Symbol"/>
              </a:rPr>
              <a:t> hypotenze)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při poloze na zádech, zhoršený návrat k srdci, vhodný náklon stolu na L bok, </a:t>
            </a:r>
            <a:r>
              <a:rPr lang="cs-CZ" sz="2000" dirty="0" err="1" smtClean="0">
                <a:sym typeface="Symbol"/>
              </a:rPr>
              <a:t>event</a:t>
            </a:r>
            <a:r>
              <a:rPr lang="cs-CZ" sz="2000" dirty="0" smtClean="0">
                <a:sym typeface="Symbol"/>
              </a:rPr>
              <a:t>. podložit rodičce P bok,  hypotenze  po  aplikaci  </a:t>
            </a:r>
            <a:r>
              <a:rPr lang="cs-CZ" sz="2000" dirty="0" err="1" smtClean="0">
                <a:sym typeface="Symbol"/>
              </a:rPr>
              <a:t>neuroaxiální</a:t>
            </a:r>
            <a:r>
              <a:rPr lang="cs-CZ" sz="2000" dirty="0" smtClean="0">
                <a:sym typeface="Symbol"/>
              </a:rPr>
              <a:t> blokády</a:t>
            </a:r>
          </a:p>
          <a:p>
            <a:pPr>
              <a:buNone/>
            </a:pPr>
            <a:endParaRPr lang="cs-CZ" sz="2000" dirty="0" smtClean="0">
              <a:sym typeface="Symbol"/>
            </a:endParaRPr>
          </a:p>
          <a:p>
            <a:pPr>
              <a:buNone/>
            </a:pPr>
            <a:r>
              <a:rPr lang="cs-CZ" sz="2000" b="1" i="1" dirty="0" smtClean="0">
                <a:sym typeface="Symbol"/>
              </a:rPr>
              <a:t>Hematologie</a:t>
            </a:r>
            <a:r>
              <a:rPr lang="cs-CZ" sz="2000" dirty="0" smtClean="0">
                <a:sym typeface="Symbol"/>
              </a:rPr>
              <a:t>: -  fibrinogen, zvýšený objem krevní plasmy, </a:t>
            </a:r>
            <a:r>
              <a:rPr lang="cs-CZ" sz="2000" b="1" dirty="0" err="1" smtClean="0">
                <a:solidFill>
                  <a:srgbClr val="7030A0"/>
                </a:solidFill>
                <a:sym typeface="Symbol"/>
              </a:rPr>
              <a:t>hypalbuminemia</a:t>
            </a:r>
            <a:endParaRPr lang="cs-CZ" sz="2000" b="1" dirty="0" smtClean="0">
              <a:solidFill>
                <a:srgbClr val="7030A0"/>
              </a:solidFill>
              <a:sym typeface="Symbol"/>
            </a:endParaRPr>
          </a:p>
          <a:p>
            <a:pPr>
              <a:buNone/>
            </a:pPr>
            <a:r>
              <a:rPr lang="cs-CZ" sz="2000" b="1" i="1" dirty="0" smtClean="0">
                <a:sym typeface="Symbol"/>
              </a:rPr>
              <a:t>GIT</a:t>
            </a:r>
            <a:r>
              <a:rPr lang="cs-CZ" sz="2000" dirty="0" smtClean="0">
                <a:sym typeface="Symbol"/>
              </a:rPr>
              <a:t> -  </a:t>
            </a:r>
            <a:r>
              <a:rPr lang="cs-CZ" sz="2000" dirty="0" err="1" smtClean="0">
                <a:sym typeface="Symbol"/>
              </a:rPr>
              <a:t>intragastrický</a:t>
            </a:r>
            <a:r>
              <a:rPr lang="cs-CZ" sz="2000" dirty="0" smtClean="0">
                <a:sym typeface="Symbol"/>
              </a:rPr>
              <a:t> tlak,  snížený tonus kardie, zpomalená </a:t>
            </a:r>
            <a:r>
              <a:rPr lang="cs-CZ" sz="2000" dirty="0" err="1" smtClean="0">
                <a:sym typeface="Symbol"/>
              </a:rPr>
              <a:t>gastr</a:t>
            </a:r>
            <a:r>
              <a:rPr lang="cs-CZ" sz="2000" dirty="0" smtClean="0">
                <a:sym typeface="Symbol"/>
              </a:rPr>
              <a:t>. evakuace – </a:t>
            </a:r>
            <a:r>
              <a:rPr lang="cs-CZ" sz="2000" b="1" dirty="0" smtClean="0">
                <a:solidFill>
                  <a:srgbClr val="7030A0"/>
                </a:solidFill>
                <a:sym typeface="Symbol"/>
              </a:rPr>
              <a:t>nebezpečí regurgitace a aspirace </a:t>
            </a:r>
            <a:r>
              <a:rPr lang="cs-CZ" sz="2000" dirty="0" smtClean="0">
                <a:sym typeface="Symbol"/>
              </a:rPr>
              <a:t>(nejčastější příčina exitu při anestezii v graviditě)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</a:t>
            </a:r>
            <a:r>
              <a:rPr lang="cs-CZ" sz="2000" dirty="0" err="1" smtClean="0">
                <a:sym typeface="Symbol"/>
              </a:rPr>
              <a:t>Mendelsonův</a:t>
            </a:r>
            <a:r>
              <a:rPr lang="cs-CZ" sz="2000" dirty="0" smtClean="0">
                <a:sym typeface="Symbol"/>
              </a:rPr>
              <a:t> </a:t>
            </a:r>
            <a:r>
              <a:rPr lang="cs-CZ" sz="2000" dirty="0" err="1" smtClean="0">
                <a:sym typeface="Symbol"/>
              </a:rPr>
              <a:t>sy</a:t>
            </a:r>
            <a:r>
              <a:rPr lang="cs-CZ" sz="2000" dirty="0" smtClean="0">
                <a:sym typeface="Symbol"/>
              </a:rPr>
              <a:t> -  mortalita až 33%</a:t>
            </a:r>
          </a:p>
          <a:p>
            <a:pPr>
              <a:buNone/>
            </a:pPr>
            <a:endParaRPr lang="cs-CZ" sz="2000" dirty="0" smtClean="0">
              <a:sym typeface="Symbol"/>
            </a:endParaRPr>
          </a:p>
          <a:p>
            <a:pPr>
              <a:buNone/>
            </a:pPr>
            <a:r>
              <a:rPr lang="cs-CZ" sz="2000" b="1" i="1" dirty="0" smtClean="0">
                <a:sym typeface="Symbol"/>
              </a:rPr>
              <a:t>Dýchací aparát </a:t>
            </a:r>
            <a:r>
              <a:rPr lang="cs-CZ" sz="2000" dirty="0" smtClean="0">
                <a:sym typeface="Symbol"/>
              </a:rPr>
              <a:t>– cévní otok  DC, snadné zranění při OTI nebo zavádění LAMA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	            -  </a:t>
            </a:r>
            <a:r>
              <a:rPr lang="cs-CZ" sz="2000" b="1" dirty="0" smtClean="0">
                <a:solidFill>
                  <a:srgbClr val="7030A0"/>
                </a:solidFill>
                <a:sym typeface="Symbol"/>
              </a:rPr>
              <a:t>obtížná OTI</a:t>
            </a:r>
            <a:r>
              <a:rPr lang="cs-CZ" sz="2000" dirty="0" smtClean="0">
                <a:sym typeface="Symbol"/>
              </a:rPr>
              <a:t>, v </a:t>
            </a:r>
            <a:r>
              <a:rPr lang="cs-CZ" sz="2000" dirty="0" err="1" smtClean="0">
                <a:sym typeface="Symbol"/>
              </a:rPr>
              <a:t>III.trimestru</a:t>
            </a:r>
            <a:r>
              <a:rPr lang="cs-CZ" sz="2000" dirty="0" smtClean="0">
                <a:sym typeface="Symbol"/>
              </a:rPr>
              <a:t>  poměr 1/280 : 1/2230 obecná chirurgie</a:t>
            </a:r>
          </a:p>
          <a:p>
            <a:pPr>
              <a:buNone/>
            </a:pPr>
            <a:r>
              <a:rPr lang="cs-CZ" sz="2000" dirty="0" smtClean="0">
                <a:sym typeface="Symbol"/>
              </a:rPr>
              <a:t>		            -  CAVE, </a:t>
            </a:r>
            <a:r>
              <a:rPr lang="cs-CZ" sz="2000" dirty="0" err="1" smtClean="0">
                <a:sym typeface="Symbol"/>
              </a:rPr>
              <a:t>hyperventilace</a:t>
            </a:r>
            <a:r>
              <a:rPr lang="cs-CZ" sz="2000" dirty="0" smtClean="0">
                <a:sym typeface="Symbol"/>
              </a:rPr>
              <a:t>, tj. </a:t>
            </a:r>
            <a:r>
              <a:rPr lang="cs-CZ" sz="2000" dirty="0" err="1" smtClean="0">
                <a:sym typeface="Symbol"/>
              </a:rPr>
              <a:t>hypokapnie</a:t>
            </a:r>
            <a:r>
              <a:rPr lang="cs-CZ" sz="2000" dirty="0" smtClean="0">
                <a:sym typeface="Symbol"/>
              </a:rPr>
              <a:t>  snižuje </a:t>
            </a:r>
            <a:r>
              <a:rPr lang="cs-CZ" sz="2000" dirty="0" err="1" smtClean="0">
                <a:sym typeface="Symbol"/>
              </a:rPr>
              <a:t>uteroplacentární</a:t>
            </a:r>
            <a:r>
              <a:rPr lang="cs-CZ" sz="2000" dirty="0" smtClean="0">
                <a:sym typeface="Symbol"/>
              </a:rPr>
              <a:t> </a:t>
            </a:r>
            <a:r>
              <a:rPr lang="cs-CZ" sz="2000" dirty="0" err="1" smtClean="0">
                <a:sym typeface="Symbol"/>
              </a:rPr>
              <a:t>perfuzi</a:t>
            </a:r>
            <a:endParaRPr lang="cs-CZ" sz="2000" dirty="0" smtClean="0">
              <a:sym typeface="Symbol"/>
            </a:endParaRPr>
          </a:p>
          <a:p>
            <a:pPr>
              <a:buNone/>
            </a:pPr>
            <a:r>
              <a:rPr lang="cs-CZ" sz="2000" dirty="0" smtClean="0">
                <a:sym typeface="Symbol"/>
              </a:rPr>
              <a:t>		            -</a:t>
            </a:r>
            <a:r>
              <a:rPr lang="cs-CZ" sz="2000" b="1" dirty="0" smtClean="0">
                <a:solidFill>
                  <a:srgbClr val="7030A0"/>
                </a:solidFill>
                <a:sym typeface="Symbol"/>
              </a:rPr>
              <a:t> VO2(20%), </a:t>
            </a:r>
            <a:r>
              <a:rPr lang="cs-CZ" sz="2000" dirty="0" smtClean="0">
                <a:sym typeface="Symbol"/>
              </a:rPr>
              <a:t>vždy </a:t>
            </a:r>
            <a:r>
              <a:rPr lang="cs-CZ" sz="2000" dirty="0" err="1" smtClean="0">
                <a:sym typeface="Symbol"/>
              </a:rPr>
              <a:t>preoxygenace</a:t>
            </a:r>
            <a:r>
              <a:rPr lang="cs-CZ" sz="2000" dirty="0" smtClean="0">
                <a:sym typeface="Symbol"/>
              </a:rPr>
              <a:t> , neventilovat maskou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Interní předoperační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 nemocných je třeba korigovat anémii a </a:t>
            </a:r>
            <a:r>
              <a:rPr lang="cs-CZ" dirty="0" err="1" smtClean="0"/>
              <a:t>granulocytopénii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Převést pacienty s diabetem na krátkodobé inzulinové preparáty  </a:t>
            </a:r>
          </a:p>
          <a:p>
            <a:r>
              <a:rPr lang="cs-CZ" dirty="0" smtClean="0"/>
              <a:t>Převést nemocné s </a:t>
            </a:r>
            <a:r>
              <a:rPr lang="cs-CZ" dirty="0" err="1" smtClean="0"/>
              <a:t>warfarinem</a:t>
            </a:r>
            <a:r>
              <a:rPr lang="cs-CZ" dirty="0" smtClean="0"/>
              <a:t>  na nízkomolekulární</a:t>
            </a:r>
          </a:p>
          <a:p>
            <a:pPr>
              <a:buNone/>
            </a:pPr>
            <a:r>
              <a:rPr lang="cs-CZ" dirty="0" smtClean="0"/>
              <a:t>     analogy heparinu. </a:t>
            </a:r>
          </a:p>
          <a:p>
            <a:r>
              <a:rPr lang="cs-CZ" dirty="0" smtClean="0"/>
              <a:t>Bezpodmínečně je třeba vysadit </a:t>
            </a:r>
            <a:r>
              <a:rPr lang="cs-CZ" dirty="0" err="1" smtClean="0"/>
              <a:t>Anopyrin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Nutná je kompenzace hypertenze, renální nedostatečnosti, apod. </a:t>
            </a:r>
          </a:p>
          <a:p>
            <a:r>
              <a:rPr lang="cs-CZ" dirty="0" smtClean="0"/>
              <a:t>Spolupráce s ostatními specialisty (</a:t>
            </a:r>
            <a:r>
              <a:rPr lang="cs-CZ" dirty="0" err="1" smtClean="0"/>
              <a:t>hepatolog</a:t>
            </a:r>
            <a:r>
              <a:rPr lang="cs-CZ" dirty="0" smtClean="0"/>
              <a:t>,</a:t>
            </a:r>
          </a:p>
          <a:p>
            <a:pPr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nefrolog</a:t>
            </a:r>
            <a:r>
              <a:rPr lang="cs-CZ" dirty="0" smtClean="0"/>
              <a:t> ,hematolog).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  <p:pic>
        <p:nvPicPr>
          <p:cNvPr id="11267" name="Picture 2" descr="C:\Documents and Settings\Pavel\Dokumenty\CevniKniha\KNIHA_CEVNI_ANESTEZIE\OBRAZKY_OBECNA_CAST\OBR_1\Obr1_3\Obr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97" y="1529469"/>
            <a:ext cx="8372162" cy="362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Typy hrudních operací</a:t>
            </a:r>
          </a:p>
        </p:txBody>
      </p:sp>
      <p:sp>
        <p:nvSpPr>
          <p:cNvPr id="18435" name="Zástupný symbol pro obsah 5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92922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cs-CZ" sz="2400" u="sng" dirty="0" err="1" smtClean="0"/>
              <a:t>Anterolateální</a:t>
            </a:r>
            <a:r>
              <a:rPr lang="cs-CZ" sz="2400" u="sng" dirty="0" smtClean="0"/>
              <a:t> torakotomie </a:t>
            </a:r>
            <a:r>
              <a:rPr lang="cs-CZ" sz="2400" dirty="0" smtClean="0"/>
              <a:t>(MŽ) – lobektomie, </a:t>
            </a:r>
            <a:r>
              <a:rPr lang="cs-CZ" sz="2400" dirty="0" err="1" smtClean="0"/>
              <a:t>pneumonektomie</a:t>
            </a:r>
            <a:r>
              <a:rPr lang="cs-CZ" sz="2400" dirty="0" smtClean="0"/>
              <a:t>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400" u="sng" dirty="0" err="1" smtClean="0"/>
              <a:t>Posterolaterální</a:t>
            </a:r>
            <a:r>
              <a:rPr lang="cs-CZ" sz="2400" u="sng" dirty="0" smtClean="0"/>
              <a:t> torakotomie</a:t>
            </a:r>
            <a:r>
              <a:rPr lang="cs-CZ" sz="2400" dirty="0" smtClean="0"/>
              <a:t> (MŽ) –lobektomie,</a:t>
            </a:r>
            <a:r>
              <a:rPr lang="cs-CZ" sz="2400" dirty="0" err="1" smtClean="0"/>
              <a:t>pneumonektomie</a:t>
            </a:r>
            <a:endParaRPr lang="cs-CZ" sz="24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cs-CZ" sz="2400" u="sng" dirty="0" err="1" smtClean="0"/>
              <a:t>Sternotomie</a:t>
            </a:r>
            <a:r>
              <a:rPr lang="cs-CZ" sz="2400" dirty="0" smtClean="0"/>
              <a:t> – kardiochirurgické výkony, některé resekce jícnu, thymektomie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400" u="sng" dirty="0" smtClean="0"/>
              <a:t>Parciální </a:t>
            </a:r>
            <a:r>
              <a:rPr lang="cs-CZ" sz="2400" u="sng" dirty="0" err="1" smtClean="0"/>
              <a:t>sternotomie</a:t>
            </a:r>
            <a:r>
              <a:rPr lang="cs-CZ" sz="2400" dirty="0" smtClean="0"/>
              <a:t> – bypassy z ascendentní aorty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400" u="sng" dirty="0" smtClean="0"/>
              <a:t>Přední </a:t>
            </a:r>
            <a:r>
              <a:rPr lang="cs-CZ" sz="2400" u="sng" dirty="0" err="1" smtClean="0"/>
              <a:t>minitorakotomie</a:t>
            </a:r>
            <a:r>
              <a:rPr lang="cs-CZ" sz="2400" u="sng" dirty="0" smtClean="0"/>
              <a:t> </a:t>
            </a:r>
            <a:r>
              <a:rPr lang="cs-CZ" sz="2400" dirty="0" smtClean="0"/>
              <a:t>– MID-CABG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400" u="sng" dirty="0" err="1" smtClean="0"/>
              <a:t>Torakoskopie</a:t>
            </a:r>
            <a:r>
              <a:rPr lang="cs-CZ" sz="2400" dirty="0" smtClean="0"/>
              <a:t> – VATS, diagnostika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400" u="sng" dirty="0" err="1" smtClean="0"/>
              <a:t>Extenzivni</a:t>
            </a:r>
            <a:r>
              <a:rPr lang="cs-CZ" sz="2400" u="sng" dirty="0" smtClean="0"/>
              <a:t> torakotomie s přerušením několika žeber </a:t>
            </a:r>
            <a:r>
              <a:rPr lang="cs-CZ" sz="2400" dirty="0" smtClean="0"/>
              <a:t> </a:t>
            </a:r>
            <a:r>
              <a:rPr lang="cs-CZ" sz="2400" dirty="0" err="1" smtClean="0"/>
              <a:t>dvoudutinové</a:t>
            </a:r>
            <a:r>
              <a:rPr lang="cs-CZ" sz="2400" dirty="0" smtClean="0"/>
              <a:t> výkony - operace descendentní a </a:t>
            </a:r>
            <a:r>
              <a:rPr lang="cs-CZ" sz="2400" dirty="0" err="1" smtClean="0"/>
              <a:t>torakoabdominální</a:t>
            </a:r>
            <a:r>
              <a:rPr lang="cs-CZ" sz="2400" dirty="0" smtClean="0"/>
              <a:t> aorty</a:t>
            </a:r>
          </a:p>
          <a:p>
            <a:pPr eaLnBrk="1" hangingPunct="1">
              <a:buNone/>
            </a:pPr>
            <a:endParaRPr lang="cs-CZ" sz="2000" dirty="0" smtClean="0"/>
          </a:p>
        </p:txBody>
      </p:sp>
      <p:sp>
        <p:nvSpPr>
          <p:cNvPr id="18436" name="Zástupný symbol pro číslo snímku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Zástupný symbol pro číslo snímku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97DE05-74BD-478F-8737-F978364C4146}" type="slidenum">
              <a:rPr lang="cs-CZ" smtClean="0">
                <a:latin typeface="Arial" pitchFamily="34" charset="0"/>
              </a:rPr>
              <a:pPr/>
              <a:t>73</a:t>
            </a:fld>
            <a:endParaRPr lang="cs-CZ" smtClean="0">
              <a:latin typeface="Arial" pitchFamily="34" charset="0"/>
            </a:endParaRPr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323" y="3334947"/>
            <a:ext cx="4772677" cy="352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8997"/>
            <a:ext cx="4790838" cy="34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319" y="239090"/>
            <a:ext cx="3138199" cy="292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8100"/>
            <a:ext cx="4113438" cy="303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42844" y="6488668"/>
            <a:ext cx="1785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1.LF VFN UK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Technika zajištění dýchacích cest</a:t>
            </a:r>
          </a:p>
        </p:txBody>
      </p:sp>
      <p:sp>
        <p:nvSpPr>
          <p:cNvPr id="21507" name="Zástupný symbol pro obsah 7"/>
          <p:cNvSpPr>
            <a:spLocks noGrp="1"/>
          </p:cNvSpPr>
          <p:nvPr>
            <p:ph idx="1"/>
          </p:nvPr>
        </p:nvSpPr>
        <p:spPr>
          <a:xfrm>
            <a:off x="410435" y="2232674"/>
            <a:ext cx="8230508" cy="3893994"/>
          </a:xfrm>
        </p:spPr>
        <p:txBody>
          <a:bodyPr/>
          <a:lstStyle/>
          <a:p>
            <a:pPr marL="515722" indent="-515722">
              <a:buFontTx/>
              <a:buAutoNum type="alphaUcParenR"/>
            </a:pPr>
            <a:r>
              <a:rPr lang="cs-CZ" sz="2000" dirty="0" smtClean="0"/>
              <a:t>BILUMI NÁLNÍ ROURKY – historie: levostranné s háčkem  (</a:t>
            </a:r>
            <a:r>
              <a:rPr lang="cs-CZ" sz="2000" dirty="0" err="1" smtClean="0"/>
              <a:t>Carlens</a:t>
            </a:r>
            <a:r>
              <a:rPr lang="cs-CZ" sz="2000" dirty="0" smtClean="0"/>
              <a:t>), pravostranné s háčkem (</a:t>
            </a:r>
            <a:r>
              <a:rPr lang="cs-CZ" sz="2000" dirty="0" err="1" smtClean="0"/>
              <a:t>White</a:t>
            </a:r>
            <a:r>
              <a:rPr lang="cs-CZ" sz="2000" dirty="0" smtClean="0"/>
              <a:t>), levostranné (</a:t>
            </a:r>
            <a:r>
              <a:rPr lang="cs-CZ" sz="2000" dirty="0" err="1" smtClean="0"/>
              <a:t>Robert</a:t>
            </a:r>
            <a:r>
              <a:rPr lang="cs-CZ" sz="2000" dirty="0" smtClean="0"/>
              <a:t>-Shaw), pravostranné bez háčku</a:t>
            </a:r>
          </a:p>
          <a:p>
            <a:pPr marL="515722" indent="-515722">
              <a:buFontTx/>
              <a:buAutoNum type="alphaUcParenR"/>
            </a:pPr>
            <a:r>
              <a:rPr lang="cs-CZ" sz="2000" dirty="0" smtClean="0"/>
              <a:t>ROURKY S JEDNÍM LUMEN </a:t>
            </a:r>
          </a:p>
          <a:p>
            <a:pPr marL="515722" indent="-515722">
              <a:buFontTx/>
              <a:buAutoNum type="alphaUcParenR"/>
            </a:pPr>
            <a:r>
              <a:rPr lang="cs-CZ" sz="2000" dirty="0" smtClean="0"/>
              <a:t>UNIVENT ROURKA</a:t>
            </a:r>
          </a:p>
          <a:p>
            <a:pPr marL="515722" indent="-515722">
              <a:buFontTx/>
              <a:buAutoNum type="alphaUcParenR"/>
            </a:pPr>
            <a:r>
              <a:rPr lang="cs-CZ" sz="2000" dirty="0" smtClean="0"/>
              <a:t>BLOKÁTOR BRONCHU</a:t>
            </a:r>
          </a:p>
          <a:p>
            <a:pPr marL="515722" indent="-515722">
              <a:buFontTx/>
              <a:buAutoNum type="alphaUcParenR"/>
            </a:pPr>
            <a:endParaRPr lang="cs-CZ" sz="2000" dirty="0" smtClean="0"/>
          </a:p>
          <a:p>
            <a:pPr marL="515722" indent="-515722">
              <a:buNone/>
            </a:pPr>
            <a:r>
              <a:rPr lang="cs-CZ" sz="2000" dirty="0" smtClean="0"/>
              <a:t>Zavedení – klasická technika auskultační versus </a:t>
            </a:r>
            <a:r>
              <a:rPr lang="cs-CZ" sz="2000" dirty="0" err="1" smtClean="0"/>
              <a:t>fibrooptická</a:t>
            </a:r>
            <a:r>
              <a:rPr lang="cs-CZ" sz="2000" dirty="0" smtClean="0"/>
              <a:t> kontrola</a:t>
            </a:r>
          </a:p>
        </p:txBody>
      </p:sp>
      <p:sp>
        <p:nvSpPr>
          <p:cNvPr id="21508" name="Zástupný symbol pro číslo snímku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BILUMINÁLNÍ ROURKY</a:t>
            </a:r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www.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karim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vfn.cz</a:t>
            </a:r>
            <a:endParaRPr lang="cs-CZ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cs-CZ" dirty="0" smtClean="0">
              <a:latin typeface="Arial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4943390" cy="390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000" dirty="0" smtClean="0"/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14620"/>
            <a:ext cx="3425720" cy="366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UNIVENT, BRONCHIÁLNÍ BLOCKER</a:t>
            </a:r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www.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karim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vfn.cz</a:t>
            </a:r>
            <a:endParaRPr lang="cs-CZ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cs-CZ" dirty="0" smtClean="0">
              <a:latin typeface="Arial" pitchFamily="34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2" y="1833606"/>
            <a:ext cx="4680057" cy="279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453" y="4748387"/>
            <a:ext cx="2168408" cy="21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96" y="2631743"/>
            <a:ext cx="3136382" cy="235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10436" y="451810"/>
            <a:ext cx="6385363" cy="114270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LIMITACE POUŽITÍ UNIVENTU (BRONCHIALNÍHO BLOCKERU) 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410435" y="2153564"/>
            <a:ext cx="8230508" cy="39731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 dirty="0" smtClean="0"/>
              <a:t>POMALÝ ČAS INFLACE 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dirty="0" smtClean="0"/>
              <a:t>POMALÝ ČAS DEFLACE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dirty="0" smtClean="0"/>
              <a:t>BLOKÁDA LUMEN BLOKÁTORU KRVÍ NEBO SPUTEM (HNISEM)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dirty="0" smtClean="0"/>
              <a:t>VYSOKÝ TLAK V MANŽETĚ, OBSTRUKCE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dirty="0" smtClean="0"/>
              <a:t>PERIOPERAČNÍ ÚNIK PLYNU </a:t>
            </a: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VATS - </a:t>
            </a:r>
            <a:r>
              <a:rPr lang="cs-CZ" sz="2400" dirty="0" smtClean="0"/>
              <a:t>Video </a:t>
            </a:r>
            <a:r>
              <a:rPr lang="cs-CZ" sz="2400" dirty="0" err="1" smtClean="0"/>
              <a:t>Assisted</a:t>
            </a:r>
            <a:r>
              <a:rPr lang="cs-CZ" sz="2400" dirty="0" smtClean="0"/>
              <a:t> </a:t>
            </a:r>
            <a:r>
              <a:rPr lang="cs-CZ" sz="2400" dirty="0" err="1" smtClean="0"/>
              <a:t>Thoracoscopic</a:t>
            </a:r>
            <a:r>
              <a:rPr lang="cs-CZ" sz="2400" dirty="0" smtClean="0"/>
              <a:t> </a:t>
            </a:r>
            <a:r>
              <a:rPr lang="cs-CZ" sz="2400" dirty="0" err="1" smtClean="0"/>
              <a:t>Surgery</a:t>
            </a:r>
            <a:r>
              <a:rPr lang="cs-CZ" sz="2400" dirty="0" smtClean="0"/>
              <a:t> </a:t>
            </a:r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www.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karim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vfn.cz</a:t>
            </a:r>
            <a:endParaRPr lang="cs-CZ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cs-CZ" dirty="0" smtClean="0">
              <a:latin typeface="Arial" pitchFamily="34" charset="0"/>
            </a:endParaRPr>
          </a:p>
        </p:txBody>
      </p:sp>
      <p:pic>
        <p:nvPicPr>
          <p:cNvPr id="31748" name="Picture 2" descr="C:\Documents and Settings\Pavel\Dokumenty\CevniKniha\KNIHA_CEVNI_ANESTEZIE\OBRAZKY_SPECIALNI_CAST\CAST_5\OBR_6\obr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356810" cy="36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C:\Documents and Settings\Pavel\Dokumenty\CevniKniha\KNIHA_CEVNI_ANESTEZIE\OBRAZKY_SPECIALNI_CAST\CAST_5\OBR_6\obr6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36356" y="2083244"/>
            <a:ext cx="4020817" cy="34826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Pooperační péče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410435" y="2004132"/>
            <a:ext cx="8230508" cy="4122535"/>
          </a:xfrm>
        </p:spPr>
        <p:txBody>
          <a:bodyPr/>
          <a:lstStyle/>
          <a:p>
            <a:pPr eaLnBrk="1" hangingPunct="1">
              <a:buFont typeface="Symbol" pitchFamily="18" charset="2"/>
              <a:buChar char="·"/>
            </a:pPr>
            <a:r>
              <a:rPr lang="cs-CZ" sz="2300" dirty="0" smtClean="0"/>
              <a:t>Vysoká četnost pooperačních respiračních komplikací 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cs-CZ" sz="2300" dirty="0" smtClean="0"/>
              <a:t>35% redukce FRC po resekci plic (6-8 týdnů na zotavení)</a:t>
            </a:r>
          </a:p>
          <a:p>
            <a:pPr eaLnBrk="1" hangingPunct="1">
              <a:buFontTx/>
              <a:buNone/>
            </a:pPr>
            <a:r>
              <a:rPr lang="cs-CZ" sz="2300" dirty="0" smtClean="0">
                <a:sym typeface="Symbol"/>
              </a:rPr>
              <a:t>  </a:t>
            </a:r>
            <a:r>
              <a:rPr lang="cs-CZ" sz="2300" dirty="0" smtClean="0"/>
              <a:t> Většina pacientů je schopná </a:t>
            </a:r>
            <a:r>
              <a:rPr lang="cs-CZ" sz="2300" dirty="0" err="1" smtClean="0"/>
              <a:t>extubace</a:t>
            </a:r>
            <a:r>
              <a:rPr lang="cs-CZ" sz="2300" dirty="0" smtClean="0"/>
              <a:t> na konci výkonu, </a:t>
            </a:r>
            <a:r>
              <a:rPr lang="cs-CZ" sz="2300" dirty="0" err="1" smtClean="0"/>
              <a:t>spont</a:t>
            </a:r>
            <a:r>
              <a:rPr lang="cs-CZ" sz="2300" dirty="0" smtClean="0"/>
              <a:t>.  ventilace, CPAP, FiO2 = 0,4-1</a:t>
            </a:r>
          </a:p>
          <a:p>
            <a:pPr eaLnBrk="1" hangingPunct="1">
              <a:buFontTx/>
              <a:buNone/>
            </a:pPr>
            <a:r>
              <a:rPr lang="cs-CZ" sz="2300" dirty="0" smtClean="0">
                <a:sym typeface="Symbol"/>
              </a:rPr>
              <a:t>   </a:t>
            </a:r>
            <a:r>
              <a:rPr lang="cs-CZ" sz="2300" dirty="0" smtClean="0"/>
              <a:t>Ohřívání, udržení tepelné </a:t>
            </a:r>
            <a:r>
              <a:rPr lang="cs-CZ" sz="2300" dirty="0" err="1" smtClean="0"/>
              <a:t>homeostázy</a:t>
            </a:r>
            <a:endParaRPr lang="cs-CZ" sz="2300" dirty="0" smtClean="0"/>
          </a:p>
          <a:p>
            <a:pPr eaLnBrk="1" hangingPunct="1">
              <a:buFontTx/>
              <a:buNone/>
            </a:pPr>
            <a:r>
              <a:rPr lang="cs-CZ" sz="2300" dirty="0" smtClean="0">
                <a:sym typeface="Symbol"/>
              </a:rPr>
              <a:t>    </a:t>
            </a:r>
            <a:r>
              <a:rPr lang="cs-CZ" sz="2300" dirty="0" err="1" smtClean="0"/>
              <a:t>Tachyarytmie</a:t>
            </a:r>
            <a:r>
              <a:rPr lang="cs-CZ" sz="2300" dirty="0" smtClean="0"/>
              <a:t> – 9-33% u pacientů nad 60 let, (2.-3. POD)</a:t>
            </a:r>
          </a:p>
          <a:p>
            <a:pPr eaLnBrk="1" hangingPunct="1">
              <a:buFontTx/>
              <a:buNone/>
            </a:pPr>
            <a:r>
              <a:rPr lang="cs-CZ" sz="2300" dirty="0" smtClean="0"/>
              <a:t>Po chirurgii jícnu – výživa – TPV, PEG, PEJ</a:t>
            </a:r>
          </a:p>
          <a:p>
            <a:pPr eaLnBrk="1" hangingPunct="1">
              <a:buFontTx/>
              <a:buNone/>
            </a:pPr>
            <a:r>
              <a:rPr lang="cs-CZ" sz="2300" dirty="0" smtClean="0"/>
              <a:t>Pooperační analgezie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PORODNICTVÍ</a:t>
            </a:r>
            <a:endParaRPr lang="cs-CZ" sz="36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II. Znecitlivění pro porod</a:t>
            </a:r>
          </a:p>
          <a:p>
            <a:pPr>
              <a:buNone/>
            </a:pPr>
            <a:r>
              <a:rPr lang="cs-CZ" sz="2400" b="1" dirty="0" smtClean="0"/>
              <a:t>Systémové podání léků</a:t>
            </a:r>
            <a:r>
              <a:rPr lang="cs-CZ" sz="2400" dirty="0" smtClean="0"/>
              <a:t>: </a:t>
            </a:r>
            <a:r>
              <a:rPr lang="cs-CZ" sz="2400" dirty="0" err="1" smtClean="0"/>
              <a:t>meperidin</a:t>
            </a:r>
            <a:r>
              <a:rPr lang="cs-CZ" sz="2400" dirty="0" smtClean="0"/>
              <a:t>/</a:t>
            </a:r>
            <a:r>
              <a:rPr lang="cs-CZ" sz="2400" dirty="0" err="1" smtClean="0"/>
              <a:t>pethidin</a:t>
            </a:r>
            <a:r>
              <a:rPr lang="cs-CZ" sz="2400" dirty="0" smtClean="0"/>
              <a:t>/, </a:t>
            </a:r>
            <a:r>
              <a:rPr lang="cs-CZ" sz="2400" dirty="0" err="1" smtClean="0"/>
              <a:t>Ketamin</a:t>
            </a:r>
            <a:r>
              <a:rPr lang="cs-CZ" sz="2400" dirty="0" smtClean="0"/>
              <a:t> 0,5-1mg/kg </a:t>
            </a:r>
            <a:r>
              <a:rPr lang="cs-CZ" sz="2400" dirty="0" err="1" smtClean="0"/>
              <a:t>t.hm</a:t>
            </a:r>
            <a:r>
              <a:rPr lang="cs-CZ" sz="2400" dirty="0" smtClean="0"/>
              <a:t>, </a:t>
            </a:r>
            <a:r>
              <a:rPr lang="cs-CZ" sz="2400" dirty="0" err="1" smtClean="0"/>
              <a:t>sufentanil</a:t>
            </a:r>
            <a:r>
              <a:rPr lang="cs-CZ" sz="2400" dirty="0" smtClean="0"/>
              <a:t>, </a:t>
            </a:r>
            <a:r>
              <a:rPr lang="cs-CZ" sz="2400" dirty="0" err="1" smtClean="0"/>
              <a:t>nalbufin</a:t>
            </a:r>
            <a:r>
              <a:rPr lang="cs-CZ" sz="2400" dirty="0" smtClean="0"/>
              <a:t>, </a:t>
            </a:r>
            <a:r>
              <a:rPr lang="cs-CZ" sz="2400" dirty="0" err="1" smtClean="0"/>
              <a:t>remifentanil</a:t>
            </a:r>
            <a:r>
              <a:rPr lang="cs-CZ" sz="2400" dirty="0" smtClean="0"/>
              <a:t> i.v, i.m.</a:t>
            </a:r>
          </a:p>
          <a:p>
            <a:pPr>
              <a:buNone/>
            </a:pPr>
            <a:r>
              <a:rPr lang="cs-CZ" sz="2400" b="1" dirty="0" smtClean="0"/>
              <a:t>Regionální anestezie</a:t>
            </a:r>
            <a:r>
              <a:rPr lang="cs-CZ" sz="2400" dirty="0" smtClean="0"/>
              <a:t>:</a:t>
            </a:r>
          </a:p>
          <a:p>
            <a:pPr>
              <a:buNone/>
            </a:pPr>
            <a:r>
              <a:rPr lang="cs-CZ" sz="2400" dirty="0" smtClean="0"/>
              <a:t>1.Epidurální  analgezie /</a:t>
            </a:r>
            <a:r>
              <a:rPr lang="cs-CZ" sz="2400" dirty="0" err="1" smtClean="0"/>
              <a:t>Kcat</a:t>
            </a:r>
            <a:r>
              <a:rPr lang="cs-CZ" sz="2400" dirty="0" smtClean="0"/>
              <a:t>/ -</a:t>
            </a:r>
            <a:r>
              <a:rPr lang="cs-CZ" sz="2400" dirty="0" err="1" smtClean="0"/>
              <a:t>Marcain</a:t>
            </a:r>
            <a:r>
              <a:rPr lang="cs-CZ" sz="2400" dirty="0" smtClean="0"/>
              <a:t> 0,5% 2ml+</a:t>
            </a:r>
            <a:r>
              <a:rPr lang="cs-CZ" sz="2400" dirty="0" err="1" smtClean="0"/>
              <a:t>Sufenta</a:t>
            </a:r>
            <a:r>
              <a:rPr lang="cs-CZ" sz="2400" dirty="0" smtClean="0"/>
              <a:t> 10mcg+F1/1  4ml  bolus,  dále  </a:t>
            </a:r>
            <a:r>
              <a:rPr lang="cs-CZ" sz="2400" dirty="0" err="1" smtClean="0"/>
              <a:t>kontin</a:t>
            </a:r>
            <a:r>
              <a:rPr lang="cs-CZ" sz="2400" dirty="0" smtClean="0"/>
              <a:t>. aplikace analgetické směsi  epidurálním </a:t>
            </a:r>
            <a:r>
              <a:rPr lang="cs-CZ" sz="2400" dirty="0" err="1" smtClean="0"/>
              <a:t>katetrem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2. Kombinace spinálně - epidurální analgezie</a:t>
            </a:r>
          </a:p>
          <a:p>
            <a:pPr>
              <a:buNone/>
            </a:pPr>
            <a:r>
              <a:rPr lang="cs-CZ" sz="2400" dirty="0" smtClean="0"/>
              <a:t>      vhodná u </a:t>
            </a:r>
            <a:r>
              <a:rPr lang="cs-CZ" sz="2400" dirty="0" err="1" smtClean="0"/>
              <a:t>multipar</a:t>
            </a:r>
            <a:r>
              <a:rPr lang="cs-CZ" sz="2400" dirty="0" smtClean="0"/>
              <a:t>, rychlý průběh porodu, SA analgezie rychlý </a:t>
            </a:r>
          </a:p>
          <a:p>
            <a:pPr>
              <a:buNone/>
            </a:pPr>
            <a:r>
              <a:rPr lang="cs-CZ" sz="2400" dirty="0" smtClean="0"/>
              <a:t>      nástup /redukce dávky LA i opiátu/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7030A0"/>
                </a:solidFill>
              </a:rPr>
              <a:t>NÚ: </a:t>
            </a:r>
            <a:r>
              <a:rPr lang="cs-CZ" sz="2400" dirty="0" smtClean="0"/>
              <a:t>aplikace opiátu SA  může být  </a:t>
            </a:r>
            <a:r>
              <a:rPr lang="cs-CZ" sz="2400" dirty="0" err="1" smtClean="0"/>
              <a:t>pruritus</a:t>
            </a:r>
            <a:r>
              <a:rPr lang="cs-CZ" sz="2400" dirty="0" smtClean="0"/>
              <a:t>, </a:t>
            </a:r>
            <a:r>
              <a:rPr lang="cs-CZ" sz="2400" dirty="0" err="1" smtClean="0"/>
              <a:t>nausea</a:t>
            </a:r>
            <a:r>
              <a:rPr lang="cs-CZ" sz="2400" dirty="0" smtClean="0"/>
              <a:t>, zvracení,  </a:t>
            </a:r>
          </a:p>
          <a:p>
            <a:pPr>
              <a:buNone/>
            </a:pPr>
            <a:r>
              <a:rPr lang="cs-CZ" sz="2400" dirty="0" smtClean="0"/>
              <a:t>        močová retence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Pooperační bolest po hrudních operacích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464347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 </a:t>
            </a:r>
            <a:r>
              <a:rPr lang="cs-CZ" sz="2000" dirty="0" err="1" smtClean="0"/>
              <a:t>Nociceptivní</a:t>
            </a:r>
            <a:r>
              <a:rPr lang="cs-CZ" sz="2000" dirty="0" smtClean="0"/>
              <a:t> – trauma kůže, svalů, přerušení žeber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Neuropatická – poškození mezižeberních nervů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Intenzita bolesti zvýšena při kašli a dýchání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Bolest může být dále </a:t>
            </a:r>
            <a:r>
              <a:rPr lang="cs-CZ" sz="2000" dirty="0" err="1" smtClean="0"/>
              <a:t>exacerbována</a:t>
            </a:r>
            <a:r>
              <a:rPr lang="cs-CZ" sz="2000" dirty="0" smtClean="0"/>
              <a:t> přítomností hrudních drénů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Bolest po laterální torakotomii je většinou intenzivní (VAS 6-10) a přetrvává týdny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Může dojít k rozvoji chronických bolestivých syndromů v souvislosti s hrudním výkonem (chronická pooperační bolest), které přetrvávají měsíce až roky </a:t>
            </a:r>
            <a:r>
              <a:rPr lang="cs-CZ" sz="2000" i="1" dirty="0" smtClean="0">
                <a:solidFill>
                  <a:srgbClr val="FF0000"/>
                </a:solidFill>
              </a:rPr>
              <a:t>(</a:t>
            </a:r>
            <a:r>
              <a:rPr lang="cs-CZ" sz="2000" i="1" dirty="0" err="1" smtClean="0">
                <a:solidFill>
                  <a:srgbClr val="FF0000"/>
                </a:solidFill>
              </a:rPr>
              <a:t>Dajczman</a:t>
            </a:r>
            <a:r>
              <a:rPr lang="cs-CZ" sz="2000" i="1" dirty="0" smtClean="0">
                <a:solidFill>
                  <a:srgbClr val="FF0000"/>
                </a:solidFill>
              </a:rPr>
              <a:t>, </a:t>
            </a:r>
            <a:r>
              <a:rPr lang="cs-CZ" sz="2000" i="1" dirty="0" err="1" smtClean="0">
                <a:solidFill>
                  <a:srgbClr val="FF0000"/>
                </a:solidFill>
              </a:rPr>
              <a:t>Chest</a:t>
            </a:r>
            <a:r>
              <a:rPr lang="cs-CZ" sz="2000" i="1" dirty="0" smtClean="0">
                <a:solidFill>
                  <a:srgbClr val="FF0000"/>
                </a:solidFill>
              </a:rPr>
              <a:t> 1991)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Volba </a:t>
            </a:r>
            <a:r>
              <a:rPr lang="cs-CZ" sz="2000" dirty="0" err="1" smtClean="0"/>
              <a:t>perioperační</a:t>
            </a:r>
            <a:r>
              <a:rPr lang="cs-CZ" sz="2000" dirty="0" smtClean="0"/>
              <a:t> a pooperační analgezie může významně ovlivnit výskyt akutní i chronické pooperační bolesti </a:t>
            </a:r>
            <a:r>
              <a:rPr lang="cs-CZ" sz="2000" i="1" dirty="0" smtClean="0">
                <a:solidFill>
                  <a:srgbClr val="FF0000"/>
                </a:solidFill>
              </a:rPr>
              <a:t>(</a:t>
            </a:r>
            <a:r>
              <a:rPr lang="cs-CZ" sz="2000" i="1" dirty="0" err="1" smtClean="0">
                <a:solidFill>
                  <a:srgbClr val="FF0000"/>
                </a:solidFill>
              </a:rPr>
              <a:t>Ochroch</a:t>
            </a:r>
            <a:r>
              <a:rPr lang="cs-CZ" sz="2000" i="1" dirty="0" smtClean="0">
                <a:solidFill>
                  <a:srgbClr val="FF0000"/>
                </a:solidFill>
              </a:rPr>
              <a:t>, </a:t>
            </a:r>
            <a:r>
              <a:rPr lang="cs-CZ" sz="2000" i="1" dirty="0" err="1" smtClean="0">
                <a:solidFill>
                  <a:srgbClr val="FF0000"/>
                </a:solidFill>
              </a:rPr>
              <a:t>Anesthesiology</a:t>
            </a:r>
            <a:r>
              <a:rPr lang="cs-CZ" sz="2000" i="1" dirty="0" smtClean="0">
                <a:solidFill>
                  <a:srgbClr val="FF0000"/>
                </a:solidFill>
              </a:rPr>
              <a:t> 2002)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>
                <a:solidFill>
                  <a:srgbClr val="FF0000"/>
                </a:solidFill>
              </a:rPr>
              <a:t>NEDOSTATEČNÁ ANALGEZIE vede ke snížení plicní </a:t>
            </a:r>
            <a:r>
              <a:rPr lang="cs-CZ" sz="2000" dirty="0" err="1" smtClean="0">
                <a:solidFill>
                  <a:srgbClr val="FF0000"/>
                </a:solidFill>
              </a:rPr>
              <a:t>compliance</a:t>
            </a:r>
            <a:r>
              <a:rPr lang="cs-CZ" sz="2000" dirty="0" smtClean="0">
                <a:solidFill>
                  <a:srgbClr val="FF0000"/>
                </a:solidFill>
              </a:rPr>
              <a:t>, retenci sekretu, prodloužené imobilitě </a:t>
            </a:r>
            <a:r>
              <a:rPr lang="cs-CZ" sz="2000" i="1" dirty="0" smtClean="0">
                <a:solidFill>
                  <a:srgbClr val="FF0000"/>
                </a:solidFill>
              </a:rPr>
              <a:t>(</a:t>
            </a:r>
            <a:r>
              <a:rPr lang="cs-CZ" sz="2000" i="1" dirty="0" err="1" smtClean="0">
                <a:solidFill>
                  <a:srgbClr val="FF0000"/>
                </a:solidFill>
              </a:rPr>
              <a:t>Rawal</a:t>
            </a:r>
            <a:r>
              <a:rPr lang="cs-CZ" sz="2000" i="1" dirty="0" smtClean="0">
                <a:solidFill>
                  <a:srgbClr val="FF0000"/>
                </a:solidFill>
              </a:rPr>
              <a:t>, ESRA 2007, </a:t>
            </a:r>
            <a:r>
              <a:rPr lang="cs-CZ" sz="2000" i="1" dirty="0" err="1" smtClean="0">
                <a:solidFill>
                  <a:srgbClr val="FF0000"/>
                </a:solidFill>
              </a:rPr>
              <a:t>Kehlet</a:t>
            </a:r>
            <a:r>
              <a:rPr lang="cs-CZ" sz="2000" i="1" dirty="0" smtClean="0">
                <a:solidFill>
                  <a:srgbClr val="FF0000"/>
                </a:solidFill>
              </a:rPr>
              <a:t>,   BJA 2001)</a:t>
            </a:r>
          </a:p>
          <a:p>
            <a:pPr eaLnBrk="1" hangingPunct="1">
              <a:buFontTx/>
              <a:buChar char="-"/>
            </a:pPr>
            <a:endParaRPr lang="cs-CZ" sz="2000" dirty="0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www.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karim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</a:rPr>
              <a:t>vfn.cz</a:t>
            </a:r>
            <a:endParaRPr lang="cs-CZ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Možnosti pooperační analgezie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410435" y="1515406"/>
            <a:ext cx="8230508" cy="461126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cs-CZ" sz="2700" dirty="0" smtClean="0"/>
              <a:t>i.v. </a:t>
            </a:r>
            <a:r>
              <a:rPr lang="cs-CZ" sz="2700" dirty="0" err="1" smtClean="0"/>
              <a:t>opioidy</a:t>
            </a:r>
            <a:r>
              <a:rPr lang="cs-CZ" sz="2700" dirty="0" smtClean="0"/>
              <a:t> (morfin, </a:t>
            </a:r>
            <a:r>
              <a:rPr lang="cs-CZ" sz="2700" dirty="0" err="1" smtClean="0"/>
              <a:t>fentanyl</a:t>
            </a:r>
            <a:r>
              <a:rPr lang="cs-CZ" sz="2700" dirty="0" smtClean="0"/>
              <a:t>, </a:t>
            </a:r>
            <a:r>
              <a:rPr lang="cs-CZ" sz="2700" dirty="0" err="1" smtClean="0"/>
              <a:t>sufentanil</a:t>
            </a:r>
            <a:r>
              <a:rPr lang="cs-CZ" sz="2700" dirty="0" smtClean="0"/>
              <a:t>), </a:t>
            </a:r>
            <a:r>
              <a:rPr lang="cs-CZ" sz="2700" dirty="0" err="1" smtClean="0"/>
              <a:t>multimodální</a:t>
            </a:r>
            <a:r>
              <a:rPr lang="cs-CZ" sz="2700" dirty="0" smtClean="0"/>
              <a:t>   analgezie – NCA, PCA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700" dirty="0" err="1" smtClean="0"/>
              <a:t>Th</a:t>
            </a:r>
            <a:r>
              <a:rPr lang="cs-CZ" sz="2700" dirty="0" smtClean="0"/>
              <a:t> epidurální blokáda s katétrem – bolusy, kontinuální podání, PCEA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700" dirty="0" err="1" smtClean="0"/>
              <a:t>Intrathékální</a:t>
            </a:r>
            <a:r>
              <a:rPr lang="cs-CZ" sz="2700" dirty="0" smtClean="0"/>
              <a:t> morfin, </a:t>
            </a:r>
            <a:r>
              <a:rPr lang="cs-CZ" sz="2700" dirty="0" err="1" smtClean="0"/>
              <a:t>sufentanil</a:t>
            </a:r>
            <a:endParaRPr lang="cs-CZ" sz="27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cs-CZ" sz="2700" dirty="0" err="1" smtClean="0"/>
              <a:t>Th</a:t>
            </a:r>
            <a:r>
              <a:rPr lang="cs-CZ" sz="2700" dirty="0" smtClean="0"/>
              <a:t> </a:t>
            </a:r>
            <a:r>
              <a:rPr lang="cs-CZ" sz="2700" dirty="0" err="1" smtClean="0"/>
              <a:t>paravertebrální</a:t>
            </a:r>
            <a:r>
              <a:rPr lang="cs-CZ" sz="2700" dirty="0" smtClean="0"/>
              <a:t> blokáda s katétrem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700" dirty="0" smtClean="0"/>
              <a:t>Blok mezižeberních nervů, </a:t>
            </a:r>
            <a:r>
              <a:rPr lang="cs-CZ" sz="2700" dirty="0" err="1" smtClean="0"/>
              <a:t>kryoanalgezie</a:t>
            </a:r>
            <a:r>
              <a:rPr lang="cs-CZ" sz="2700" dirty="0" smtClean="0"/>
              <a:t> mezižeberních nervů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700" dirty="0" err="1" smtClean="0"/>
              <a:t>Interpleurální</a:t>
            </a:r>
            <a:r>
              <a:rPr lang="cs-CZ" sz="2700" dirty="0" smtClean="0"/>
              <a:t> analgezie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5562676" cy="114270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PCA (NCA), </a:t>
            </a:r>
            <a:r>
              <a:rPr lang="cs-CZ" dirty="0" err="1" smtClean="0"/>
              <a:t>multimodální</a:t>
            </a:r>
            <a:r>
              <a:rPr lang="cs-CZ" dirty="0" smtClean="0"/>
              <a:t> analgezie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410435" y="2392653"/>
            <a:ext cx="8230508" cy="373401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 Používány </a:t>
            </a:r>
            <a:r>
              <a:rPr lang="cs-CZ" sz="2000" dirty="0" err="1" smtClean="0"/>
              <a:t>opioidy</a:t>
            </a:r>
            <a:r>
              <a:rPr lang="cs-CZ" sz="2000" dirty="0" smtClean="0"/>
              <a:t> – </a:t>
            </a:r>
            <a:r>
              <a:rPr lang="cs-CZ" sz="2000" dirty="0" err="1" smtClean="0"/>
              <a:t>sufentanil</a:t>
            </a:r>
            <a:r>
              <a:rPr lang="cs-CZ" sz="2000" dirty="0" smtClean="0"/>
              <a:t>, </a:t>
            </a:r>
            <a:r>
              <a:rPr lang="cs-CZ" sz="2000" dirty="0" err="1" smtClean="0"/>
              <a:t>fentanyl</a:t>
            </a:r>
            <a:r>
              <a:rPr lang="cs-CZ" sz="2000" dirty="0" smtClean="0"/>
              <a:t>, morfin kontinuálně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Preferována PCA oproti bolusové aplikaci </a:t>
            </a:r>
            <a:r>
              <a:rPr lang="cs-CZ" sz="2000" i="1" dirty="0" smtClean="0">
                <a:solidFill>
                  <a:srgbClr val="FF0000"/>
                </a:solidFill>
              </a:rPr>
              <a:t>(Hudcova, </a:t>
            </a:r>
            <a:r>
              <a:rPr lang="cs-CZ" sz="2000" i="1" dirty="0" err="1" smtClean="0">
                <a:solidFill>
                  <a:srgbClr val="FF0000"/>
                </a:solidFill>
              </a:rPr>
              <a:t>Cochrane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Database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Syst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Rev</a:t>
            </a:r>
            <a:r>
              <a:rPr lang="cs-CZ" sz="2000" i="1" dirty="0" smtClean="0">
                <a:solidFill>
                  <a:srgbClr val="FF0000"/>
                </a:solidFill>
              </a:rPr>
              <a:t> 2006)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Výhody: relativně levná, PCA – nízká incidence epizod akutní intenzivní bolesti, šetří čas sesterského personálu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Nevýhody: nežádoucí účinky – PONV, respirační deprese, </a:t>
            </a:r>
            <a:r>
              <a:rPr lang="cs-CZ" sz="2000" dirty="0" err="1" smtClean="0"/>
              <a:t>pruritus</a:t>
            </a:r>
            <a:r>
              <a:rPr lang="cs-CZ" sz="2000" dirty="0" smtClean="0"/>
              <a:t>, technické chyby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err="1" smtClean="0"/>
              <a:t>Multimodální</a:t>
            </a:r>
            <a:r>
              <a:rPr lang="cs-CZ" sz="2000" dirty="0" smtClean="0"/>
              <a:t> analgezie – u torakotomií kontroverzní výsledky </a:t>
            </a:r>
            <a:r>
              <a:rPr lang="cs-CZ" sz="2000" i="1" dirty="0" smtClean="0">
                <a:solidFill>
                  <a:srgbClr val="FF0000"/>
                </a:solidFill>
              </a:rPr>
              <a:t>(</a:t>
            </a:r>
            <a:r>
              <a:rPr lang="cs-CZ" sz="2000" i="1" dirty="0" err="1" smtClean="0">
                <a:solidFill>
                  <a:srgbClr val="FF0000"/>
                </a:solidFill>
              </a:rPr>
              <a:t>Rhodes</a:t>
            </a:r>
            <a:r>
              <a:rPr lang="cs-CZ" sz="2000" i="1" dirty="0" smtClean="0">
                <a:solidFill>
                  <a:srgbClr val="FF0000"/>
                </a:solidFill>
              </a:rPr>
              <a:t>, J </a:t>
            </a:r>
            <a:r>
              <a:rPr lang="cs-CZ" sz="2000" i="1" dirty="0" err="1" smtClean="0">
                <a:solidFill>
                  <a:srgbClr val="FF0000"/>
                </a:solidFill>
              </a:rPr>
              <a:t>Thorac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Cardiovasc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Surg</a:t>
            </a:r>
            <a:r>
              <a:rPr lang="cs-CZ" sz="2000" i="1" dirty="0" smtClean="0">
                <a:solidFill>
                  <a:srgbClr val="FF0000"/>
                </a:solidFill>
              </a:rPr>
              <a:t> 1992, vs. </a:t>
            </a:r>
            <a:r>
              <a:rPr lang="cs-CZ" sz="2000" i="1" dirty="0" err="1" smtClean="0">
                <a:solidFill>
                  <a:srgbClr val="FF0000"/>
                </a:solidFill>
              </a:rPr>
              <a:t>Harney</a:t>
            </a:r>
            <a:r>
              <a:rPr lang="cs-CZ" sz="2000" i="1" dirty="0" smtClean="0">
                <a:solidFill>
                  <a:srgbClr val="FF0000"/>
                </a:solidFill>
              </a:rPr>
              <a:t>, </a:t>
            </a:r>
            <a:r>
              <a:rPr lang="cs-CZ" sz="2000" i="1" dirty="0" err="1" smtClean="0">
                <a:solidFill>
                  <a:srgbClr val="FF0000"/>
                </a:solidFill>
              </a:rPr>
              <a:t>Anesth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Analg</a:t>
            </a:r>
            <a:r>
              <a:rPr lang="cs-CZ" sz="2000" i="1" dirty="0" smtClean="0">
                <a:solidFill>
                  <a:srgbClr val="FF0000"/>
                </a:solidFill>
              </a:rPr>
              <a:t> 2008)  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  <p:pic>
        <p:nvPicPr>
          <p:cNvPr id="37893" name="Picture 3" descr="graseby 3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364" y="357166"/>
            <a:ext cx="3074636" cy="180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PORODNICTVÍ</a:t>
            </a:r>
            <a:endParaRPr lang="cs-CZ" sz="3600" dirty="0"/>
          </a:p>
        </p:txBody>
      </p:sp>
      <p:pic>
        <p:nvPicPr>
          <p:cNvPr id="7" name="Zástupný symbol pro obsah 6" descr="epidural anest. 2.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3857652" cy="3214710"/>
          </a:xfrm>
        </p:spPr>
      </p:pic>
      <p:pic>
        <p:nvPicPr>
          <p:cNvPr id="8" name="Zástupný symbol pro obsah 7" descr="Epidural kat. 2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86512" y="2214554"/>
            <a:ext cx="2714644" cy="4186253"/>
          </a:xfrm>
        </p:spPr>
      </p:pic>
      <p:pic>
        <p:nvPicPr>
          <p:cNvPr id="9" name="Obrázek 8" descr="KEK 1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357694"/>
            <a:ext cx="4643470" cy="2357430"/>
          </a:xfrm>
          <a:prstGeom prst="rect">
            <a:avLst/>
          </a:prstGeom>
        </p:spPr>
      </p:pic>
      <p:pic>
        <p:nvPicPr>
          <p:cNvPr id="10" name="Obrázek 9" descr="KE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1285860"/>
            <a:ext cx="2214578" cy="2652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4158</Words>
  <Application>Microsoft Office PowerPoint</Application>
  <PresentationFormat>Předvádění na obrazovce (4:3)</PresentationFormat>
  <Paragraphs>813</Paragraphs>
  <Slides>83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84" baseType="lpstr">
      <vt:lpstr>Motiv sady Office</vt:lpstr>
      <vt:lpstr>ANESTEZIE MOŽNOSTI A POSTUPY</vt:lpstr>
      <vt:lpstr>Hospitálský řád svatého Jana z Boha Ordo Hospitalarius Sancti Ioannis de Deo ( OH) Špitální řád milosrdných bratří</vt:lpstr>
      <vt:lpstr>ANESTEZIE MOŽNOSTI A POSTUPY</vt:lpstr>
      <vt:lpstr>POČÁTKY OBORU ANESTEZIE</vt:lpstr>
      <vt:lpstr>Schimmelbuschova  obličejová maska</vt:lpstr>
      <vt:lpstr>Anestezie základní pojmy</vt:lpstr>
      <vt:lpstr>PORODNICTVÍ</vt:lpstr>
      <vt:lpstr>PORODNICTVÍ</vt:lpstr>
      <vt:lpstr>PORODNICTVÍ</vt:lpstr>
      <vt:lpstr>PORODNICTVÍ</vt:lpstr>
      <vt:lpstr>PORODNICTVÍ</vt:lpstr>
      <vt:lpstr>PORODNICTVÍ placenta praevia</vt:lpstr>
      <vt:lpstr>PORODNICTVÍ</vt:lpstr>
      <vt:lpstr>PORODNICTVÍ</vt:lpstr>
      <vt:lpstr>PORODNICTVÍ</vt:lpstr>
      <vt:lpstr>PORODNICTVÍ</vt:lpstr>
      <vt:lpstr>ASPIRACE   I.</vt:lpstr>
      <vt:lpstr>ASPIRACE  II.</vt:lpstr>
      <vt:lpstr>NEUROAXIÁLNÍ BLOK - POLOHA</vt:lpstr>
      <vt:lpstr>GYNEKOLOGIE</vt:lpstr>
      <vt:lpstr>GYNEKOLOGIE - SPEKTRUM VÝKONŮ</vt:lpstr>
      <vt:lpstr>UROLOGIE</vt:lpstr>
      <vt:lpstr>UROLOGIE – poloha na operačním sále</vt:lpstr>
      <vt:lpstr>UROLOGIE  - komplikace</vt:lpstr>
      <vt:lpstr>ORTOPEDIE I</vt:lpstr>
      <vt:lpstr>ORTOPEDIE II</vt:lpstr>
      <vt:lpstr>ORTOPEDIE – polohování pacienta</vt:lpstr>
      <vt:lpstr>ORTOPEDIE – syndrom tukové embolie</vt:lpstr>
      <vt:lpstr>ANESTEZIE V PEDIATRII – anatomické a fyziologické odlišnosti</vt:lpstr>
      <vt:lpstr>ANESTEZIE V PEDIATRII – DCII.</vt:lpstr>
      <vt:lpstr>ANESTEZIE V PEDIATRII – Respirační hodnoty</vt:lpstr>
      <vt:lpstr>ANESTEZIE V PEDIATRII </vt:lpstr>
      <vt:lpstr>ANESTEZIE V PEDIATRII</vt:lpstr>
      <vt:lpstr>ANESTEZIE V PEDIATRII</vt:lpstr>
      <vt:lpstr>ANESTEZIE  V  PEDIATRII  – termoregulace I.</vt:lpstr>
      <vt:lpstr>TEPELNÉ ZTRÁTY</vt:lpstr>
      <vt:lpstr>PEDIATRIE – hnědá tuková tkáň</vt:lpstr>
      <vt:lpstr>ANESTEZIE V PEDIATRII – termoregulace II.</vt:lpstr>
      <vt:lpstr>ANESTEZIE V PEDIATRII-metabolismus</vt:lpstr>
      <vt:lpstr>ANESTEZIE V PEDIATRII – příprava k A.</vt:lpstr>
      <vt:lpstr>Klasifikace intubačního přístupu dle Mallampatiho</vt:lpstr>
      <vt:lpstr>ANESTEZIE V PEDIATRII - lačnění</vt:lpstr>
      <vt:lpstr>Premedikace v pediatrii</vt:lpstr>
      <vt:lpstr> FARMAKOLOGIE  pediatrie  I.</vt:lpstr>
      <vt:lpstr>FARMAKOLOGIE  pediatrie II.</vt:lpstr>
      <vt:lpstr>PEDIATRIE – úvod do CA</vt:lpstr>
      <vt:lpstr>PEDIATRIE – tracheální rourka</vt:lpstr>
      <vt:lpstr>PEDIATRIE – zajištění DC</vt:lpstr>
      <vt:lpstr>PEDIATRIE – vedení anestezie</vt:lpstr>
      <vt:lpstr>PEDIATRIE- vyvedení z anestezie, extubace</vt:lpstr>
      <vt:lpstr>ANESTEZIE V OBLASTI HLAVY A KRKU</vt:lpstr>
      <vt:lpstr>OFTALMOLOGIE</vt:lpstr>
      <vt:lpstr>OFTALMOLOGIE</vt:lpstr>
      <vt:lpstr>Oftalmologie – n.vagus(X.)</vt:lpstr>
      <vt:lpstr>ORL- specifika oboru</vt:lpstr>
      <vt:lpstr>ORL</vt:lpstr>
      <vt:lpstr>STOMATOLOGIE A STOMATOCHIRURGIE</vt:lpstr>
      <vt:lpstr>LOKÁLNÍ ANESTETIKA</vt:lpstr>
      <vt:lpstr>LOKÁLNÍ ANESTETIKA</vt:lpstr>
      <vt:lpstr>Lokální anestetika</vt:lpstr>
      <vt:lpstr>Laparoskopické výkony</vt:lpstr>
      <vt:lpstr>LAPAROSKOPIE</vt:lpstr>
      <vt:lpstr>zvláštnosti u výkonů v břišní chirurgii:</vt:lpstr>
      <vt:lpstr>Specifika anestezie v hrudní chirurgii</vt:lpstr>
      <vt:lpstr>Symptomatologie plicních onemocnění</vt:lpstr>
      <vt:lpstr>Základní vyšetření plic</vt:lpstr>
      <vt:lpstr>Diagnostika tumoru a jeho staging</vt:lpstr>
      <vt:lpstr>Testování funkce plic </vt:lpstr>
      <vt:lpstr>Algoritmus kardiologického vyšetření před operací plic</vt:lpstr>
      <vt:lpstr>Interní předoperační příprava</vt:lpstr>
      <vt:lpstr>Prezentace aplikace PowerPoint</vt:lpstr>
      <vt:lpstr>Typy hrudních operací</vt:lpstr>
      <vt:lpstr>Prezentace aplikace PowerPoint</vt:lpstr>
      <vt:lpstr>Technika zajištění dýchacích cest</vt:lpstr>
      <vt:lpstr>BILUMINÁLNÍ ROURKY</vt:lpstr>
      <vt:lpstr>UNIVENT, BRONCHIÁLNÍ BLOCKER</vt:lpstr>
      <vt:lpstr>LIMITACE POUŽITÍ UNIVENTU (BRONCHIALNÍHO BLOCKERU) </vt:lpstr>
      <vt:lpstr>VATS - Video Assisted Thoracoscopic Surgery </vt:lpstr>
      <vt:lpstr>Pooperační péče</vt:lpstr>
      <vt:lpstr>Pooperační bolest po hrudních operacích</vt:lpstr>
      <vt:lpstr>Možnosti pooperační analgezie</vt:lpstr>
      <vt:lpstr>PCA (NCA), multimodální analgezie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ANESTEZIE</dc:title>
  <dc:creator>Jirka</dc:creator>
  <cp:lastModifiedBy>Řezáč Tomáš MUDr.</cp:lastModifiedBy>
  <cp:revision>454</cp:revision>
  <dcterms:created xsi:type="dcterms:W3CDTF">2016-12-12T19:40:18Z</dcterms:created>
  <dcterms:modified xsi:type="dcterms:W3CDTF">2020-03-16T13:18:56Z</dcterms:modified>
</cp:coreProperties>
</file>