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73" r:id="rId3"/>
    <p:sldId id="279" r:id="rId4"/>
    <p:sldId id="278" r:id="rId5"/>
    <p:sldId id="280" r:id="rId6"/>
    <p:sldId id="281" r:id="rId7"/>
    <p:sldId id="257" r:id="rId8"/>
    <p:sldId id="258" r:id="rId9"/>
    <p:sldId id="259" r:id="rId10"/>
    <p:sldId id="274" r:id="rId11"/>
    <p:sldId id="282" r:id="rId12"/>
    <p:sldId id="277" r:id="rId13"/>
    <p:sldId id="260" r:id="rId14"/>
    <p:sldId id="276" r:id="rId15"/>
    <p:sldId id="261" r:id="rId16"/>
    <p:sldId id="269" r:id="rId17"/>
    <p:sldId id="263" r:id="rId18"/>
    <p:sldId id="298" r:id="rId19"/>
    <p:sldId id="268" r:id="rId20"/>
    <p:sldId id="271" r:id="rId21"/>
    <p:sldId id="265" r:id="rId22"/>
    <p:sldId id="270" r:id="rId23"/>
    <p:sldId id="292" r:id="rId24"/>
    <p:sldId id="289" r:id="rId25"/>
    <p:sldId id="283" r:id="rId26"/>
    <p:sldId id="287" r:id="rId27"/>
    <p:sldId id="264" r:id="rId28"/>
    <p:sldId id="266" r:id="rId29"/>
    <p:sldId id="284" r:id="rId30"/>
    <p:sldId id="285" r:id="rId31"/>
    <p:sldId id="275" r:id="rId32"/>
    <p:sldId id="288" r:id="rId33"/>
    <p:sldId id="28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A1C88-5E81-49EF-913A-1F691C35A358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5883-30D1-440D-A619-14320B929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93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Mikšík, O. (1999). Psychologické teorie osobnosti. Karolinum. </a:t>
            </a:r>
          </a:p>
          <a:p>
            <a:r>
              <a:rPr lang="cs-CZ" dirty="0" err="1"/>
              <a:t>Eysenck</a:t>
            </a:r>
            <a:r>
              <a:rPr lang="cs-CZ" dirty="0"/>
              <a:t> http://journals.sagepub.com/doi/abs/10.1177/002581727904700104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18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Odlišují se </a:t>
            </a:r>
            <a:r>
              <a:rPr lang="cs-CZ" dirty="0" err="1"/>
              <a:t>life-course</a:t>
            </a:r>
            <a:r>
              <a:rPr lang="cs-CZ" dirty="0"/>
              <a:t> (struktury víc) a </a:t>
            </a:r>
            <a:r>
              <a:rPr lang="cs-CZ" dirty="0" err="1"/>
              <a:t>developmental</a:t>
            </a:r>
            <a:r>
              <a:rPr lang="cs-CZ" dirty="0"/>
              <a:t> (spíš psychologické faktory)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86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26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 také na větší záchyt / odhalení, nebo větší citlivost…. Např. Pokud jsme neměli definici znásilnění v manželství a neuznávalo se, tak …. Celkově domácí násilí se prostě tolik neřešilo, nevnímalo se tak (čistě privátní problém), ne že nebylo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11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35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je běžné/nevhodné/trestné v různých kulturách</a:t>
            </a:r>
          </a:p>
          <a:p>
            <a:r>
              <a:rPr lang="cs-CZ" dirty="0"/>
              <a:t>Mezigenerační proměny norem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20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94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i="1" dirty="0"/>
              <a:t>Stalo se vám v poslední době, že jste porušili nějaké pravidlo? Nebo vám bylo dáno najevo, že nějaké pravidlo porušujete? O jakou situaci šlo? Jaká byla reakce?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Konformita</a:t>
            </a:r>
            <a:r>
              <a:rPr lang="en-US" dirty="0"/>
              <a:t>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err="1"/>
              <a:t>psy</a:t>
            </a:r>
            <a:r>
              <a:rPr lang="en-US" dirty="0"/>
              <a:t> / </a:t>
            </a:r>
            <a:r>
              <a:rPr lang="en-US" dirty="0" err="1"/>
              <a:t>jednotlivec</a:t>
            </a:r>
            <a:r>
              <a:rPr lang="en-US" dirty="0"/>
              <a:t> </a:t>
            </a:r>
            <a:r>
              <a:rPr lang="en-US" dirty="0" err="1"/>
              <a:t>str</a:t>
            </a:r>
            <a:r>
              <a:rPr lang="cs-CZ" dirty="0" err="1"/>
              <a:t>žený</a:t>
            </a:r>
            <a:r>
              <a:rPr lang="cs-CZ" dirty="0"/>
              <a:t> davem/skupinou (viz </a:t>
            </a:r>
            <a:r>
              <a:rPr lang="cs-CZ" dirty="0" err="1"/>
              <a:t>Asch</a:t>
            </a:r>
            <a:r>
              <a:rPr lang="cs-CZ" dirty="0"/>
              <a:t> </a:t>
            </a:r>
            <a:r>
              <a:rPr lang="cs-CZ" dirty="0" err="1"/>
              <a:t>exp</a:t>
            </a:r>
            <a:r>
              <a:rPr lang="cs-CZ" dirty="0"/>
              <a:t>.) a kritika, - negativní ladění, jednotlivec bez kontextu, atp.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i="1" dirty="0"/>
          </a:p>
          <a:p>
            <a:r>
              <a:rPr lang="cs-CZ" dirty="0"/>
              <a:t>Jedlička R. - zdroj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608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Panoptikon</a:t>
            </a:r>
            <a:r>
              <a:rPr lang="cs-CZ" dirty="0"/>
              <a:t> – </a:t>
            </a:r>
            <a:r>
              <a:rPr lang="cs-CZ" dirty="0" err="1"/>
              <a:t>Bentham</a:t>
            </a:r>
            <a:r>
              <a:rPr lang="cs-CZ" dirty="0"/>
              <a:t> – odevšud je vidět, vězni si myslí, že mohou být kdykoliv pozorováni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96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https://encyklopedie.soc.cas.cz/w/Patologie_soci%C3%A1ln%C3%AD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77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Patologie_soci%C3%A1ln%C3%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Deviace_prim%C3%A1rn%C3%AD_a_sekund%C3%A1rn%C3%AD" TargetMode="External"/><Relationship Id="rId2" Type="http://schemas.openxmlformats.org/officeDocument/2006/relationships/hyperlink" Target="https://encyklopedie.soc.cas.cz/w/Deviace_soci%C3%A1ln%C3%A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Anomi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o.stanford.edu/entries/foucaul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society/2018/mar/17/assisted-dying-euthanasia-netherland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cyklopedie.soc.cas.cz/w/Sociologie_deviantn%C3%ADho_chov%C3%A1n%C3%A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iatria-casopis.sk/files/psychiatria/2-3-2007/PSY23-2007-cla1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books.google.co.ck/books?id=K34t04t3KjoC&amp;printsec=copyright#v=onepage&amp;q&amp;f=fals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bobo-doll-experiment-2794993" TargetMode="External"/><Relationship Id="rId2" Type="http://schemas.openxmlformats.org/officeDocument/2006/relationships/hyperlink" Target="https://www.youtube.com/watch?v=dmBqwWlJg8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ncyklopedie.soc.cas.cz/w/Labelli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cyklopedie.soc.cas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hyperlink" Target="https://tips.uark.edu/using-blooms-taxonom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kriminalita_nehod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999CE-8180-405F-8295-0A372ABAE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Rizikové chování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9487E2-D170-4A1D-8C86-9DB3E775C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/>
              <a:t>Východiska a Základní </a:t>
            </a:r>
            <a:r>
              <a:rPr lang="cs-CZ" dirty="0"/>
              <a:t>terminologie</a:t>
            </a:r>
          </a:p>
          <a:p>
            <a:r>
              <a:rPr lang="cs-CZ" sz="1000" dirty="0"/>
              <a:t>1. lekce, katedra pedagogiky </a:t>
            </a:r>
            <a:r>
              <a:rPr lang="cs-CZ" sz="1000" dirty="0" err="1"/>
              <a:t>pedf</a:t>
            </a:r>
            <a:r>
              <a:rPr lang="cs-CZ" sz="1000" dirty="0"/>
              <a:t> </a:t>
            </a:r>
            <a:r>
              <a:rPr lang="cs-CZ" sz="1000" dirty="0" err="1"/>
              <a:t>uk</a:t>
            </a:r>
            <a:r>
              <a:rPr lang="cs-CZ" sz="1000" dirty="0"/>
              <a:t>, </a:t>
            </a:r>
            <a:r>
              <a:rPr lang="cs-CZ" sz="1000" dirty="0" err="1"/>
              <a:t>k.machovcová</a:t>
            </a:r>
            <a:r>
              <a:rPr lang="cs-CZ" sz="1000" dirty="0"/>
              <a:t>, </a:t>
            </a:r>
            <a:r>
              <a:rPr lang="cs-CZ" sz="1000" dirty="0" err="1"/>
              <a:t>ph.d.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276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06F1F85-6285-407A-881A-CD0D293F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6A973A9-66D0-41A7-9649-747A9129C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06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A5C413B-8266-45A2-965B-47CB88BC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brainstorming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E335D8-A8EA-4B13-B14E-4A24FE79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byste definovali rizikové chování? </a:t>
            </a:r>
          </a:p>
        </p:txBody>
      </p:sp>
    </p:spTree>
    <p:extLst>
      <p:ext uri="{BB962C8B-B14F-4D97-AF65-F5344CB8AC3E}">
        <p14:creationId xmlns:p14="http://schemas.microsoft.com/office/powerpoint/2010/main" val="199436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05344-EA7C-462B-8429-19B107C3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FD64CE-5B0F-4199-8D77-6C5A0987B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„přímo nebo nepřímo ústí v psychosociální nebo zdravotní poškození jedince, jiných osob, majetku nebo prostředí“ (</a:t>
            </a:r>
            <a:r>
              <a:rPr lang="cs-CZ" dirty="0" err="1"/>
              <a:t>Nielsen</a:t>
            </a:r>
            <a:r>
              <a:rPr lang="cs-CZ" dirty="0"/>
              <a:t> Sobotková, 2014)</a:t>
            </a:r>
          </a:p>
          <a:p>
            <a:r>
              <a:rPr lang="en-US" dirty="0" err="1"/>
              <a:t>Trimpop</a:t>
            </a:r>
            <a:r>
              <a:rPr lang="en-US" dirty="0"/>
              <a:t> (</a:t>
            </a:r>
            <a:r>
              <a:rPr lang="en-US" u="sng" dirty="0"/>
              <a:t>1994</a:t>
            </a:r>
            <a:r>
              <a:rPr lang="en-US" dirty="0"/>
              <a:t>) “any consciously, or non-consciously controlled behavior with a perceived uncertainty about its outcome, and/or about its possible benefits, or costs for the physical, economic or psycho-social well-being of oneself or others.”</a:t>
            </a:r>
          </a:p>
          <a:p>
            <a:r>
              <a:rPr lang="en-US" dirty="0"/>
              <a:t>Turner et al. (2004) “</a:t>
            </a:r>
            <a:r>
              <a:rPr lang="cs-CZ" dirty="0"/>
              <a:t>r</a:t>
            </a:r>
            <a:r>
              <a:rPr lang="en-US" dirty="0" err="1"/>
              <a:t>isk</a:t>
            </a:r>
            <a:r>
              <a:rPr lang="en-US" dirty="0"/>
              <a:t>-taking behavior has been defined by the reviewers as either a socially unacceptable volitional behavior with a potentially negative outcome in which precautions are not taken (e.g. speeding, drinking and driving) or a socially accepted behavior in which the danger is recognized (competitive sports, skydiving).”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10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D485F-92ED-4BF6-807F-18A5C913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749FB2-194B-44BE-A319-FF857543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6"/>
            <a:ext cx="10178322" cy="3829597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hlinkClick r:id="rId3"/>
              </a:rPr>
              <a:t>„Choroba společnosti“ </a:t>
            </a:r>
            <a:r>
              <a:rPr lang="cs-CZ" sz="2400" dirty="0"/>
              <a:t>– paralela k </a:t>
            </a:r>
            <a:r>
              <a:rPr lang="cs-CZ" sz="2400" dirty="0" err="1"/>
              <a:t>biol</a:t>
            </a:r>
            <a:r>
              <a:rPr lang="cs-CZ" sz="2400" dirty="0"/>
              <a:t>. onemocnění (</a:t>
            </a:r>
            <a:r>
              <a:rPr lang="cs-CZ" sz="2400" dirty="0" err="1"/>
              <a:t>H.Spencer</a:t>
            </a:r>
            <a:r>
              <a:rPr lang="cs-CZ" sz="2400" dirty="0"/>
              <a:t>)</a:t>
            </a:r>
          </a:p>
          <a:p>
            <a:r>
              <a:rPr lang="cs-CZ" sz="2400" dirty="0"/>
              <a:t>Nepříznivé chování, odklon od norem, </a:t>
            </a:r>
            <a:r>
              <a:rPr lang="cs-CZ" sz="2400" i="1" dirty="0"/>
              <a:t>integrální součást společnosti</a:t>
            </a:r>
            <a:r>
              <a:rPr lang="cs-CZ" sz="2400" dirty="0"/>
              <a:t>, nelze stavět proti sobě jako nemoc a zdraví (E. </a:t>
            </a:r>
            <a:r>
              <a:rPr lang="cs-CZ" sz="2400" dirty="0" err="1"/>
              <a:t>Durkheim</a:t>
            </a:r>
            <a:r>
              <a:rPr lang="cs-CZ" sz="2400" dirty="0"/>
              <a:t>)</a:t>
            </a:r>
          </a:p>
          <a:p>
            <a:r>
              <a:rPr lang="cs-CZ" sz="2400" dirty="0"/>
              <a:t>Interdisciplinární přístup; studuje zdroje a příčiny; usiluje o prevenci a korekci (eliminaci?)</a:t>
            </a:r>
          </a:p>
          <a:p>
            <a:r>
              <a:rPr lang="cs-CZ" sz="2400" dirty="0"/>
              <a:t>Relativita </a:t>
            </a:r>
            <a:r>
              <a:rPr lang="cs-CZ" sz="2400" dirty="0" err="1"/>
              <a:t>soc.pat</a:t>
            </a:r>
            <a:r>
              <a:rPr lang="cs-CZ" sz="2400" dirty="0"/>
              <a:t>. projevů – sociokulturní proměny, subkultury, míra tolerance, míra společenské závažnosti, mocenské hledisko </a:t>
            </a:r>
          </a:p>
          <a:p>
            <a:pPr lvl="1"/>
            <a:r>
              <a:rPr lang="cs-CZ" sz="2200" dirty="0"/>
              <a:t>Kdo posuzuje porušení normy? Pro koho je porušení normy problém?</a:t>
            </a:r>
          </a:p>
          <a:p>
            <a:r>
              <a:rPr lang="cs-CZ" sz="2400" dirty="0"/>
              <a:t>Pozornost na jednotlivce – pozornost na společenské aspekty (sociální dezorganizace); </a:t>
            </a:r>
            <a:r>
              <a:rPr lang="en-US" sz="2400" dirty="0"/>
              <a:t> </a:t>
            </a:r>
            <a:r>
              <a:rPr lang="en-US" sz="2400" dirty="0" err="1"/>
              <a:t>problematick</a:t>
            </a:r>
            <a:r>
              <a:rPr lang="cs-CZ" sz="2400" dirty="0"/>
              <a:t>á dichotomie, jedinec vždy součástí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314422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24570-8AE7-4138-ABBF-C2F20907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deviace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2CA957-0B6C-47EA-8401-E1A6534F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54629"/>
            <a:ext cx="10178322" cy="4224963"/>
          </a:xfrm>
        </p:spPr>
        <p:txBody>
          <a:bodyPr>
            <a:normAutofit/>
          </a:bodyPr>
          <a:lstStyle/>
          <a:p>
            <a:r>
              <a:rPr lang="cs-CZ" sz="2400" dirty="0"/>
              <a:t>Sociální patologie ≠ sociální </a:t>
            </a:r>
            <a:r>
              <a:rPr lang="cs-CZ" sz="2400" dirty="0">
                <a:hlinkClick r:id="rId2"/>
              </a:rPr>
              <a:t>deviace</a:t>
            </a:r>
            <a:r>
              <a:rPr lang="cs-CZ" sz="2400" dirty="0"/>
              <a:t>:</a:t>
            </a:r>
          </a:p>
          <a:p>
            <a:pPr lvl="5"/>
            <a:r>
              <a:rPr lang="cs-CZ" sz="1800" dirty="0"/>
              <a:t>Není konformní vůči normě většiny společnosti, hodnotově neutrální (negativní – pozitivní), „hranice povoleného jednání“, patologické vyloženě kriminální chování</a:t>
            </a:r>
          </a:p>
          <a:p>
            <a:endParaRPr lang="cs-CZ" dirty="0"/>
          </a:p>
          <a:p>
            <a:r>
              <a:rPr lang="cs-CZ" dirty="0"/>
              <a:t>Deviace primární – sekundární </a:t>
            </a:r>
            <a:r>
              <a:rPr lang="cs-CZ" dirty="0">
                <a:hlinkClick r:id="rId3"/>
              </a:rPr>
              <a:t>(</a:t>
            </a:r>
            <a:r>
              <a:rPr lang="cs-CZ" dirty="0" err="1">
                <a:hlinkClick r:id="rId3"/>
              </a:rPr>
              <a:t>E.Lemert</a:t>
            </a:r>
            <a:r>
              <a:rPr lang="cs-CZ" dirty="0">
                <a:hlinkClick r:id="rId3"/>
              </a:rPr>
              <a:t>, etiketizační teorie/</a:t>
            </a:r>
            <a:r>
              <a:rPr lang="cs-CZ" dirty="0" err="1">
                <a:hlinkClick r:id="rId3"/>
              </a:rPr>
              <a:t>labelling</a:t>
            </a:r>
            <a:r>
              <a:rPr lang="cs-CZ" dirty="0">
                <a:hlinkClick r:id="rId3"/>
              </a:rPr>
              <a:t>)</a:t>
            </a:r>
            <a:r>
              <a:rPr lang="en-US" dirty="0"/>
              <a:t>: </a:t>
            </a:r>
            <a:endParaRPr lang="cs-CZ" dirty="0"/>
          </a:p>
          <a:p>
            <a:pPr lvl="1"/>
            <a:r>
              <a:rPr lang="cs-CZ" i="1" dirty="0"/>
              <a:t>Koncepty zdůrazňují, že pro pochopení deviantního chování není zdaleka tak nutná znalost jeho etiologie, tj. předpokládané kauzální souvislosti mezi deviantním aktem a rodinným prostředím, výchovou, soc. původem atd., jako znalost způsobů, jimiž veřejnost určité chování za deviantní </a:t>
            </a:r>
            <a:r>
              <a:rPr lang="cs-CZ" i="1" u="sng" dirty="0"/>
              <a:t>označuje</a:t>
            </a:r>
            <a:r>
              <a:rPr lang="cs-CZ" i="1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38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316AE-145A-4E35-A04C-515F95E0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cs-CZ" dirty="0" err="1"/>
              <a:t>ůzné</a:t>
            </a:r>
            <a:r>
              <a:rPr lang="cs-CZ" dirty="0"/>
              <a:t> perspektivy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C46B62-F549-4763-9131-70D5AC95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45921"/>
            <a:ext cx="10178322" cy="4233672"/>
          </a:xfrm>
        </p:spPr>
        <p:txBody>
          <a:bodyPr/>
          <a:lstStyle/>
          <a:p>
            <a:r>
              <a:rPr lang="cs-CZ" dirty="0"/>
              <a:t>Je vždy jasná hranice mezi jaké chování je přípustné a jaké ne? Existují všem srozumitelné a jednoznačné sociální normy? Platí ve všech skupinách společnosti?</a:t>
            </a:r>
          </a:p>
          <a:p>
            <a:r>
              <a:rPr lang="cs-CZ" dirty="0"/>
              <a:t>Jsou lidé, kteří se vždy sociálními normami řídí? </a:t>
            </a:r>
          </a:p>
          <a:p>
            <a:r>
              <a:rPr lang="cs-CZ" dirty="0"/>
              <a:t>Posuzujeme všechny členy společnosti podle stejných sociálních norem?</a:t>
            </a:r>
          </a:p>
          <a:p>
            <a:r>
              <a:rPr lang="cs-CZ" dirty="0"/>
              <a:t>Je patologické jednoduše to, co je méně časté? </a:t>
            </a:r>
          </a:p>
          <a:p>
            <a:endParaRPr lang="cs-CZ" dirty="0"/>
          </a:p>
          <a:p>
            <a:r>
              <a:rPr lang="cs-CZ" i="1" dirty="0"/>
              <a:t>Posuzování v rámci kontextu (společnost, subkultura, postavení konkrétního jedince)</a:t>
            </a:r>
          </a:p>
          <a:p>
            <a:r>
              <a:rPr lang="cs-CZ" i="1" dirty="0"/>
              <a:t>Nepsané sociální normy/kodifikované sociální normy</a:t>
            </a:r>
            <a:r>
              <a:rPr lang="en-US" i="1" dirty="0"/>
              <a:t>/</a:t>
            </a:r>
            <a:r>
              <a:rPr lang="en-US" i="1" dirty="0" err="1"/>
              <a:t>vyjedn</a:t>
            </a:r>
            <a:r>
              <a:rPr lang="cs-CZ" i="1" dirty="0" err="1"/>
              <a:t>ávání</a:t>
            </a:r>
            <a:r>
              <a:rPr lang="cs-CZ" i="1" dirty="0"/>
              <a:t> o normách</a:t>
            </a:r>
          </a:p>
          <a:p>
            <a:pPr lvl="2"/>
            <a:r>
              <a:rPr lang="cs-CZ" i="1" dirty="0"/>
              <a:t>Trestné činy, které hodnotíme jako nemorální jako takové (např. krádež, vražda)… a které jsou ustanovené v důsledku společenské regulace (např. dopravní přestupky, daňové zákony)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60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BC9B1-4CEB-4DB2-9C2E-A2B79F9B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relativismus sociálních norem</a:t>
            </a:r>
          </a:p>
        </p:txBody>
      </p:sp>
      <p:pic>
        <p:nvPicPr>
          <p:cNvPr id="5" name="Zástupný symbol pro obsah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E9A2106F-E96A-40EA-845F-E71E65C52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5914" y="2027975"/>
            <a:ext cx="7104183" cy="4506581"/>
          </a:xfrm>
        </p:spPr>
      </p:pic>
    </p:spTree>
    <p:extLst>
      <p:ext uri="{BB962C8B-B14F-4D97-AF65-F5344CB8AC3E}">
        <p14:creationId xmlns:p14="http://schemas.microsoft.com/office/powerpoint/2010/main" val="116614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65845-4B84-4EE1-9D71-98A4F5E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Normalita/abnormalita- </a:t>
            </a:r>
            <a:r>
              <a:rPr lang="cs-CZ" sz="2000" dirty="0"/>
              <a:t>různá pojetí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255682-4FCA-4AE4-810C-0B22600F1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17785"/>
            <a:ext cx="10178322" cy="4261807"/>
          </a:xfrm>
        </p:spPr>
        <p:txBody>
          <a:bodyPr>
            <a:normAutofit/>
          </a:bodyPr>
          <a:lstStyle/>
          <a:p>
            <a:r>
              <a:rPr lang="cs-CZ" dirty="0"/>
              <a:t>Z jakého důvodu hodnotíme konkrétní chování negativně? Komu a jak škodí?</a:t>
            </a:r>
          </a:p>
          <a:p>
            <a:pPr lvl="1"/>
            <a:r>
              <a:rPr lang="cs-CZ" dirty="0"/>
              <a:t>Někdy hodnotíme negativně chování, které je pro nás nesrozumitelné, neznámé, vzbuzuje je obavy a nejistotu</a:t>
            </a:r>
          </a:p>
          <a:p>
            <a:pPr lvl="1"/>
            <a:r>
              <a:rPr lang="cs-CZ" dirty="0"/>
              <a:t>Posouzení normálnosti se mění</a:t>
            </a:r>
          </a:p>
          <a:p>
            <a:pPr lvl="1"/>
            <a:r>
              <a:rPr lang="cs-CZ" dirty="0"/>
              <a:t>Vůči dětem vyšší tolerance s ohledem na vývoj, dospívání chápáno jako svým způsobem „ochranná fáze“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Různá pojetí normality:</a:t>
            </a:r>
          </a:p>
          <a:p>
            <a:pPr>
              <a:buFontTx/>
              <a:buChar char="-"/>
            </a:pPr>
            <a:r>
              <a:rPr lang="cs-CZ" dirty="0"/>
              <a:t>statistické, sociokulturní, norma skupiny, mediální, funkční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cs-CZ" dirty="0" err="1"/>
              <a:t>deální</a:t>
            </a:r>
            <a:r>
              <a:rPr lang="en-US" dirty="0"/>
              <a:t> </a:t>
            </a:r>
            <a:r>
              <a:rPr lang="cs-CZ" dirty="0"/>
              <a:t>(popis viz Fischer, Škoda)</a:t>
            </a:r>
          </a:p>
        </p:txBody>
      </p:sp>
    </p:spTree>
    <p:extLst>
      <p:ext uri="{BB962C8B-B14F-4D97-AF65-F5344CB8AC3E}">
        <p14:creationId xmlns:p14="http://schemas.microsoft.com/office/powerpoint/2010/main" val="22414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C7010-D1DB-4162-B9DE-207AFC2B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Diskuse: </a:t>
            </a:r>
            <a:r>
              <a:rPr lang="en-US" b="1" dirty="0" err="1"/>
              <a:t>Jak</a:t>
            </a:r>
            <a:r>
              <a:rPr lang="en-US" b="1" dirty="0"/>
              <a:t> m</a:t>
            </a:r>
            <a:r>
              <a:rPr lang="cs-CZ" b="1" dirty="0"/>
              <a:t>á na normu pohlížet učitel?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870305-8A83-476B-9E57-E093428BE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usuzujete, co ve škole normální a co již ne? Čím se řídíte? Jak v rámci školy jednáte o tom, co je – není přípustné?</a:t>
            </a:r>
          </a:p>
          <a:p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Vztah k tradici, porozumění v kontextu – čí normy jsou vyžadovány? (typicky reflektují hodnoty střední a vyšší střední třídy, etnické majority)</a:t>
            </a:r>
          </a:p>
          <a:p>
            <a:pPr lvl="1">
              <a:buFontTx/>
              <a:buChar char="-"/>
            </a:pPr>
            <a:r>
              <a:rPr lang="cs-CZ" dirty="0"/>
              <a:t>Vyjednávání pravidel (nové společenské jevy, např. v reakci na nové technologie, posun společenského vnímání, např. práva minorit, genderová rovnost)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7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65822-0AE8-46EA-A100-A4243B79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kontrola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E247DA-D9F7-41CB-B6C6-084A9184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75582"/>
            <a:ext cx="10178322" cy="4900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= usměrnění sociálního jednání; konstrukce sociálního řádu pro danou společnost</a:t>
            </a:r>
          </a:p>
          <a:p>
            <a:pPr marL="0" indent="0">
              <a:buNone/>
            </a:pPr>
            <a:r>
              <a:rPr lang="cs-CZ" dirty="0"/>
              <a:t>Osvojování norem a pravidel – primární (v rodině) a sekundární (v institucích/škola) </a:t>
            </a:r>
            <a:r>
              <a:rPr lang="cs-CZ" b="1" dirty="0"/>
              <a:t>socializace</a:t>
            </a:r>
            <a:endParaRPr lang="cs-CZ" dirty="0"/>
          </a:p>
          <a:p>
            <a:pPr lvl="1"/>
            <a:r>
              <a:rPr lang="cs-CZ" dirty="0"/>
              <a:t>Nikdo nedodržuje plně – systém sankcí/odměn, ne/formálních pravidel a sociálních tlaků</a:t>
            </a:r>
          </a:p>
          <a:p>
            <a:pPr lvl="1"/>
            <a:r>
              <a:rPr lang="cs-CZ" dirty="0"/>
              <a:t>Malá skupina – spíše neformálně,  ve společnosti institucionalizovaná formální sociální kontrola (kodifikace, zveřejnění – prevence i korekce deviace)</a:t>
            </a:r>
          </a:p>
          <a:p>
            <a:r>
              <a:rPr lang="cs-CZ" dirty="0"/>
              <a:t>Ne/konformní chování – předjímání reakce společnosti/ostatních lidí, proměna chování</a:t>
            </a:r>
          </a:p>
          <a:p>
            <a:pPr lvl="1"/>
            <a:r>
              <a:rPr lang="cs-CZ" dirty="0"/>
              <a:t> </a:t>
            </a:r>
            <a:r>
              <a:rPr lang="en-US" dirty="0" err="1"/>
              <a:t>Pozitivn</a:t>
            </a:r>
            <a:r>
              <a:rPr lang="cs-CZ" dirty="0"/>
              <a:t>í/negativní aspekty konformity – vliv majority/minority</a:t>
            </a:r>
          </a:p>
          <a:p>
            <a:r>
              <a:rPr lang="cs-CZ" dirty="0"/>
              <a:t>Činitelé sociální kontroly – formálně stanovené pozice s kontrolní rolí (např. učitelé, policisté, psychiatři…)</a:t>
            </a:r>
          </a:p>
          <a:p>
            <a:r>
              <a:rPr lang="cs-CZ" b="1" dirty="0"/>
              <a:t>Deviace </a:t>
            </a:r>
            <a:r>
              <a:rPr lang="cs-CZ" dirty="0"/>
              <a:t>– funkční pro stanovování/upevňování normy (</a:t>
            </a:r>
            <a:r>
              <a:rPr lang="cs-CZ" dirty="0" err="1"/>
              <a:t>Durkheim</a:t>
            </a:r>
            <a:r>
              <a:rPr lang="cs-CZ" dirty="0"/>
              <a:t>)</a:t>
            </a:r>
            <a:r>
              <a:rPr lang="en-US" dirty="0"/>
              <a:t>, ale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vyvol</a:t>
            </a:r>
            <a:r>
              <a:rPr lang="cs-CZ" dirty="0" err="1"/>
              <a:t>ání</a:t>
            </a:r>
            <a:r>
              <a:rPr lang="cs-CZ" dirty="0"/>
              <a:t>/zhoršení problémů (G. T. Marx) -  např. eskalace násilí při policejním zásahu proti společností negativně označené skupině… </a:t>
            </a:r>
          </a:p>
          <a:p>
            <a:r>
              <a:rPr lang="cs-CZ" dirty="0">
                <a:hlinkClick r:id="rId3"/>
              </a:rPr>
              <a:t>Anomie </a:t>
            </a:r>
            <a:r>
              <a:rPr lang="cs-CZ" dirty="0"/>
              <a:t>– stav, kdy přestávají platit zákony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09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15E44-1E3D-4849-A7EC-28F22F93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AF7981-A7A7-463F-A9F5-4E378FD4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Cíle kurzu</a:t>
            </a:r>
          </a:p>
          <a:p>
            <a:r>
              <a:rPr lang="en-US" sz="2400" dirty="0" err="1"/>
              <a:t>Organi</a:t>
            </a:r>
            <a:r>
              <a:rPr lang="cs-CZ" sz="2400" dirty="0" err="1"/>
              <a:t>zační</a:t>
            </a:r>
            <a:r>
              <a:rPr lang="cs-CZ" sz="2400" dirty="0"/>
              <a:t> záležitosti</a:t>
            </a:r>
            <a:endParaRPr lang="en-US" sz="2400" dirty="0"/>
          </a:p>
          <a:p>
            <a:r>
              <a:rPr lang="cs-CZ" sz="2400" dirty="0"/>
              <a:t>Úvodní diskuse </a:t>
            </a:r>
          </a:p>
          <a:p>
            <a:r>
              <a:rPr lang="cs-CZ" sz="2400" dirty="0"/>
              <a:t>Definice a diskuse základních pojmů – sociální patologie, pojetí normality a abnormality, sociální kontrola</a:t>
            </a:r>
            <a:r>
              <a:rPr lang="en-US" sz="2400" dirty="0"/>
              <a:t>, </a:t>
            </a:r>
            <a:r>
              <a:rPr lang="en-US" sz="2400" dirty="0" err="1"/>
              <a:t>teoretick</a:t>
            </a:r>
            <a:r>
              <a:rPr lang="cs-CZ" sz="2400" dirty="0"/>
              <a:t>é přístupy ke studiu sociální patologie/rizikového chování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481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CBC8A-52C9-4462-85F6-E330E36D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cs-CZ" dirty="0"/>
              <a:t>Sociální důsledky deviací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4CF097-412D-4074-9ED4-7FC352D9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8973"/>
            <a:ext cx="10178322" cy="4430620"/>
          </a:xfrm>
        </p:spPr>
        <p:txBody>
          <a:bodyPr>
            <a:normAutofit/>
          </a:bodyPr>
          <a:lstStyle/>
          <a:p>
            <a:r>
              <a:rPr lang="cs-CZ" dirty="0">
                <a:hlinkClick r:id="rId3"/>
              </a:rPr>
              <a:t>M. </a:t>
            </a:r>
            <a:r>
              <a:rPr lang="cs-CZ" dirty="0" err="1">
                <a:hlinkClick r:id="rId3"/>
              </a:rPr>
              <a:t>Foucault</a:t>
            </a:r>
            <a:r>
              <a:rPr lang="cs-CZ" dirty="0">
                <a:hlinkClick r:id="rId3"/>
              </a:rPr>
              <a:t> </a:t>
            </a:r>
            <a:r>
              <a:rPr lang="cs-CZ" dirty="0"/>
              <a:t>– studium mocenských mechanismů moderních společností - </a:t>
            </a:r>
            <a:r>
              <a:rPr lang="cs-CZ" dirty="0" err="1"/>
              <a:t>biomoc</a:t>
            </a:r>
            <a:r>
              <a:rPr lang="cs-CZ" dirty="0"/>
              <a:t> (</a:t>
            </a:r>
            <a:r>
              <a:rPr lang="cs-CZ" i="1" dirty="0" err="1"/>
              <a:t>biopower</a:t>
            </a:r>
            <a:r>
              <a:rPr lang="cs-CZ" i="1" dirty="0"/>
              <a:t>):</a:t>
            </a:r>
          </a:p>
          <a:p>
            <a:pPr lvl="1"/>
            <a:r>
              <a:rPr lang="cs-CZ" dirty="0"/>
              <a:t>Často neuvědomované způsoby ovládání mysli i tělesnosti občanů</a:t>
            </a:r>
          </a:p>
          <a:p>
            <a:pPr lvl="1"/>
            <a:r>
              <a:rPr lang="cs-CZ" dirty="0"/>
              <a:t>Formy řízení jedince jsou společností jsou interiorizovány v soustavě norem a hodnot</a:t>
            </a:r>
          </a:p>
          <a:p>
            <a:pPr lvl="1"/>
            <a:r>
              <a:rPr lang="cs-CZ" dirty="0"/>
              <a:t>Školství provádí selekci, jedince dovádí k pozici ve struktuře společnosti, kterou považuje za samozřejmou a danou, O. </a:t>
            </a:r>
            <a:r>
              <a:rPr lang="cs-CZ" dirty="0" err="1"/>
              <a:t>Kaščák</a:t>
            </a:r>
            <a:r>
              <a:rPr lang="cs-CZ" dirty="0"/>
              <a:t> – zjevné a skryté funkce školy, např. akceptování určité profese a stavu věcí s tím souvisejících</a:t>
            </a:r>
          </a:p>
          <a:p>
            <a:pPr lvl="1"/>
            <a:r>
              <a:rPr lang="cs-CZ" dirty="0" err="1"/>
              <a:t>Disciplinační</a:t>
            </a:r>
            <a:r>
              <a:rPr lang="cs-CZ" dirty="0"/>
              <a:t> techniky známé např. z klášterů, armády;  mechanismy sociální kontroly a usměrňování se integrovaly do podoby moderního státu (např. policie), formuje se společnost dohledu</a:t>
            </a:r>
          </a:p>
          <a:p>
            <a:pPr lvl="1"/>
            <a:r>
              <a:rPr lang="cs-CZ" dirty="0"/>
              <a:t>Provokativní myšlenky, např. vězenství, které má delikvenci odstranit se zároveň podílí na její produkci; legitimizace dohlížecích a represivních aparátů na základě boje s kriminalitou, rozšiřování záběru i na dříve opomíjené deviace (např. násilí v rodině), riziko zneužití kontrolní role, narušení soukromí</a:t>
            </a:r>
          </a:p>
          <a:p>
            <a:endParaRPr lang="cs-CZ" dirty="0"/>
          </a:p>
        </p:txBody>
      </p:sp>
      <p:pic>
        <p:nvPicPr>
          <p:cNvPr id="5" name="Obrázek 4" descr="Obsah obrázku budova, země, exteriér&#10;&#10;Popis vygenerován s velmi vysokou mírou spolehlivosti">
            <a:extLst>
              <a:ext uri="{FF2B5EF4-FFF2-40B4-BE49-F238E27FC236}">
                <a16:creationId xmlns:a16="http://schemas.microsoft.com/office/drawing/2014/main" id="{06BC695D-239C-4C92-A223-9173FC320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810" y="5614670"/>
            <a:ext cx="3352800" cy="12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2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EA79F-45E0-479A-BDC8-C597BDF5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proměňují normy?</a:t>
            </a:r>
            <a:br>
              <a:rPr lang="cs-CZ" dirty="0"/>
            </a:br>
            <a:r>
              <a:rPr lang="cs-CZ" sz="2000" dirty="0"/>
              <a:t>End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life</a:t>
            </a:r>
            <a:r>
              <a:rPr lang="cs-CZ" sz="2000" dirty="0"/>
              <a:t> </a:t>
            </a:r>
            <a:r>
              <a:rPr lang="cs-CZ" sz="2000" dirty="0" err="1"/>
              <a:t>decision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61B987-EABE-4F11-864F-514DF166C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3039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Aurelia B. </a:t>
            </a:r>
            <a:r>
              <a:rPr lang="cs-CZ" dirty="0"/>
              <a:t>29 letá žena trpěla od dětství duševními obtížemi, fyzicky zdravá, po několika odmítnutích schválena asistovaná sebevražda (leden 2018)</a:t>
            </a:r>
          </a:p>
          <a:p>
            <a:pPr lvl="1"/>
            <a:r>
              <a:rPr lang="cs-CZ" dirty="0"/>
              <a:t>úzkostné stavy, deprese, poruchy příjmu potravy a psychotické stavy; sebepoškozování, pokusy o sebevraždu; strávila skoro tři roky v psychiatrických nemocnicích; vězení za žhářství</a:t>
            </a:r>
          </a:p>
          <a:p>
            <a:r>
              <a:rPr lang="cs-CZ" dirty="0"/>
              <a:t>NL: Zákon umožňující ukončení života formou asistované sebevraždy v situaci „nesnesitelného utrpení“ bez naděje na zlepšení či úlevu</a:t>
            </a:r>
          </a:p>
          <a:p>
            <a:r>
              <a:rPr lang="cs-CZ" dirty="0"/>
              <a:t>Statistiky ukazují nárůst případů (8,1% 2017), celkem 6.600 osob (rakovina, srdeční onemocnění, onemocnění nervového systému, demence)</a:t>
            </a:r>
          </a:p>
          <a:p>
            <a:r>
              <a:rPr lang="cs-CZ" dirty="0"/>
              <a:t>„</a:t>
            </a:r>
            <a:r>
              <a:rPr lang="en-US" dirty="0"/>
              <a:t>We’re getting used to euthanasia, that is exactly what should not happen. We’re no longer speaking about the exceptional situations that the law was created for, but a gradual process towards </a:t>
            </a:r>
            <a:r>
              <a:rPr lang="en-US" dirty="0" err="1"/>
              <a:t>organised</a:t>
            </a:r>
            <a:r>
              <a:rPr lang="en-US" dirty="0"/>
              <a:t> death.”</a:t>
            </a:r>
            <a:r>
              <a:rPr lang="cs-CZ" dirty="0"/>
              <a:t> (Prof. Theo </a:t>
            </a:r>
            <a:r>
              <a:rPr lang="cs-CZ" dirty="0" err="1"/>
              <a:t>Boer</a:t>
            </a:r>
            <a:r>
              <a:rPr lang="cs-CZ" dirty="0"/>
              <a:t>, původně zákon podporoval)</a:t>
            </a:r>
            <a:endParaRPr lang="en-US" dirty="0"/>
          </a:p>
          <a:p>
            <a:r>
              <a:rPr lang="cs-CZ" i="1" dirty="0"/>
              <a:t>Viz také </a:t>
            </a:r>
            <a:r>
              <a:rPr lang="en-US" i="1" dirty="0"/>
              <a:t>Fischer, </a:t>
            </a:r>
            <a:r>
              <a:rPr lang="cs-CZ" i="1" dirty="0"/>
              <a:t>Škoda (2014), str. 76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34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234AF-B47E-4415-AD2E-DA952A3F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3FC355-51BD-412E-9838-722A9FE8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Jedlička a kol. (2015). Poruchy socializace u dětí a dospívajících. </a:t>
            </a:r>
            <a:r>
              <a:rPr lang="cs-CZ" dirty="0" err="1"/>
              <a:t>Grada</a:t>
            </a:r>
            <a:r>
              <a:rPr lang="cs-CZ" dirty="0"/>
              <a:t>.</a:t>
            </a:r>
          </a:p>
          <a:p>
            <a:r>
              <a:rPr lang="cs-CZ" dirty="0"/>
              <a:t>Fischer, Škoda (2014). Sociální patologie. </a:t>
            </a:r>
            <a:r>
              <a:rPr lang="cs-CZ" dirty="0" err="1"/>
              <a:t>Grada</a:t>
            </a:r>
            <a:r>
              <a:rPr lang="cs-CZ" dirty="0"/>
              <a:t>. </a:t>
            </a:r>
          </a:p>
          <a:p>
            <a:r>
              <a:rPr lang="cs-CZ" dirty="0" err="1"/>
              <a:t>Nielsen</a:t>
            </a:r>
            <a:r>
              <a:rPr lang="cs-CZ" dirty="0"/>
              <a:t> Sobotková, V. (2014) Rizikové a antisociální chování v adolescenci. </a:t>
            </a:r>
            <a:r>
              <a:rPr lang="cs-CZ" dirty="0" err="1"/>
              <a:t>Grada</a:t>
            </a:r>
            <a:r>
              <a:rPr lang="cs-CZ" dirty="0"/>
              <a:t>. </a:t>
            </a:r>
          </a:p>
          <a:p>
            <a:r>
              <a:rPr lang="cs-CZ" dirty="0"/>
              <a:t>Turner, C. a kol. (2004). </a:t>
            </a:r>
            <a:r>
              <a:rPr lang="cs-CZ" dirty="0" err="1"/>
              <a:t>Injury</a:t>
            </a:r>
            <a:r>
              <a:rPr lang="cs-CZ" dirty="0"/>
              <a:t> and risk-</a:t>
            </a:r>
            <a:r>
              <a:rPr lang="cs-CZ" dirty="0" err="1"/>
              <a:t>taking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– a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. </a:t>
            </a:r>
            <a:r>
              <a:rPr lang="cs-CZ" dirty="0" err="1"/>
              <a:t>Accident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en-US" dirty="0"/>
              <a:t>&amp;Prevention. 36\1, 93-101. </a:t>
            </a:r>
            <a:endParaRPr lang="cs-CZ" dirty="0"/>
          </a:p>
          <a:p>
            <a:r>
              <a:rPr lang="cs-CZ" dirty="0" err="1"/>
              <a:t>Trimpop</a:t>
            </a:r>
            <a:r>
              <a:rPr lang="cs-CZ" dirty="0"/>
              <a:t>, RM (1994). </a:t>
            </a:r>
            <a:r>
              <a:rPr lang="en-US" dirty="0"/>
              <a:t>The psychology of risk taking behavior</a:t>
            </a:r>
            <a:r>
              <a:rPr lang="cs-CZ" dirty="0"/>
              <a:t>. </a:t>
            </a:r>
            <a:r>
              <a:rPr lang="cs-CZ" dirty="0" err="1"/>
              <a:t>North</a:t>
            </a:r>
            <a:r>
              <a:rPr lang="cs-CZ" dirty="0"/>
              <a:t>-Holand.</a:t>
            </a:r>
          </a:p>
          <a:p>
            <a:r>
              <a:rPr lang="cs-CZ" dirty="0"/>
              <a:t>https://encyklopedie.soc.cas.cz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+ elektronické zdroje přímo v textu prezentace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05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999CE-8180-405F-8295-0A372ABA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873044"/>
            <a:ext cx="10318418" cy="3620331"/>
          </a:xfrm>
        </p:spPr>
        <p:txBody>
          <a:bodyPr/>
          <a:lstStyle/>
          <a:p>
            <a:r>
              <a:rPr lang="cs-CZ" dirty="0"/>
              <a:t>Rizikové chování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9487E2-D170-4A1D-8C86-9DB3E775C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TEorie</a:t>
            </a:r>
            <a:endParaRPr lang="cs-CZ" dirty="0"/>
          </a:p>
          <a:p>
            <a:r>
              <a:rPr lang="cs-CZ" sz="1000" dirty="0"/>
              <a:t>katedra pedagogiky </a:t>
            </a:r>
            <a:r>
              <a:rPr lang="cs-CZ" sz="1000" dirty="0" err="1"/>
              <a:t>pedf</a:t>
            </a:r>
            <a:r>
              <a:rPr lang="cs-CZ" sz="1000" dirty="0"/>
              <a:t> uk, </a:t>
            </a:r>
            <a:r>
              <a:rPr lang="cs-CZ" sz="1000" dirty="0" err="1"/>
              <a:t>k.machovcová</a:t>
            </a:r>
            <a:r>
              <a:rPr lang="cs-CZ" sz="1000" dirty="0"/>
              <a:t>, </a:t>
            </a:r>
            <a:r>
              <a:rPr lang="cs-CZ" sz="1000" dirty="0" err="1"/>
              <a:t>ph.d.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45983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D52EF43-85E8-4FA2-9DDC-A8440869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Brainstorming </a:t>
            </a:r>
            <a:br>
              <a:rPr lang="cs-CZ" dirty="0"/>
            </a:br>
            <a:br>
              <a:rPr lang="en-US" dirty="0"/>
            </a:br>
            <a:endParaRPr lang="cs-CZ" sz="4400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BB2B7F-CA7B-44D9-A91C-C536E5DB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vzniká patologické/rizikové chování?</a:t>
            </a:r>
          </a:p>
          <a:p>
            <a:r>
              <a:rPr lang="cs-CZ" dirty="0"/>
              <a:t>Jaké faktory hrají roli? </a:t>
            </a:r>
          </a:p>
        </p:txBody>
      </p:sp>
    </p:spTree>
    <p:extLst>
      <p:ext uri="{BB962C8B-B14F-4D97-AF65-F5344CB8AC3E}">
        <p14:creationId xmlns:p14="http://schemas.microsoft.com/office/powerpoint/2010/main" val="958591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6280E-E457-49BE-9D4F-2C9827C5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vzniká sociální patologie?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55A2C-DDBD-438C-827F-6FB90915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Existující teorie zohledňují celou řadu faktorů, které ovlivňují vznik rizikového chování</a:t>
            </a:r>
          </a:p>
          <a:p>
            <a:r>
              <a:rPr lang="cs-CZ" dirty="0">
                <a:solidFill>
                  <a:schemeClr val="tx1"/>
                </a:solidFill>
              </a:rPr>
              <a:t>Historicky se příčiny hledaly zejména v individuálních odlišnostech (dědičnost, biologické změny, případně faktory psychické struktury; existovaly teorie spojující rizikové chování s rasou)</a:t>
            </a:r>
          </a:p>
          <a:p>
            <a:r>
              <a:rPr lang="cs-CZ" dirty="0">
                <a:solidFill>
                  <a:schemeClr val="tx1"/>
                </a:solidFill>
              </a:rPr>
              <a:t>Negativní role je přisuzována rodině a primární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cs-CZ" dirty="0">
                <a:solidFill>
                  <a:schemeClr val="tx1"/>
                </a:solidFill>
              </a:rPr>
              <a:t> strukturám, specifickým subkulturám, industrializaci, masmédií, společnosti blahobytu, koncentraci obyvatelstva ve městech  -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cs-CZ" dirty="0" err="1">
                <a:solidFill>
                  <a:schemeClr val="tx1"/>
                </a:solidFill>
              </a:rPr>
              <a:t>eviantní</a:t>
            </a:r>
            <a:r>
              <a:rPr lang="cs-CZ" dirty="0">
                <a:solidFill>
                  <a:schemeClr val="tx1"/>
                </a:solidFill>
              </a:rPr>
              <a:t> a patologické chování vzniká ve vztahu ke společnosti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947BBA-196F-4E8B-B8AC-E7BEF8AF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942" y="4889426"/>
            <a:ext cx="1474530" cy="19685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01DB8A-4C5F-4611-8887-DE81BA442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865" y="4902146"/>
            <a:ext cx="1285821" cy="19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4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6BD71-A453-46AC-B11C-A1F9397C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Biopsychosociální model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1E054F-77F1-430C-B673-3D92B2914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C191AFAE-F876-45C4-A4F9-8FA25BB5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10" y="1493207"/>
            <a:ext cx="6643211" cy="49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5AAF3-77CC-4BA6-87BC-FDABBBEC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7228646" cy="747597"/>
          </a:xfrm>
        </p:spPr>
        <p:txBody>
          <a:bodyPr>
            <a:normAutofit/>
          </a:bodyPr>
          <a:lstStyle/>
          <a:p>
            <a:r>
              <a:rPr lang="cs-CZ" sz="4400" dirty="0"/>
              <a:t>Teorie sociální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B1EFB2-EF51-43C7-917B-F000A678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392702"/>
            <a:ext cx="10370051" cy="51628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</a:rPr>
              <a:t>Interakce bio-psycho-sociálních faktorů</a:t>
            </a:r>
          </a:p>
          <a:p>
            <a:pPr lvl="1">
              <a:lnSpc>
                <a:spcPct val="100000"/>
              </a:lnSpc>
            </a:pPr>
            <a:r>
              <a:rPr lang="cs-CZ" sz="2000" b="1" dirty="0">
                <a:solidFill>
                  <a:srgbClr val="000000"/>
                </a:solidFill>
              </a:rPr>
              <a:t>Biologicko-psychologické teorie</a:t>
            </a:r>
            <a:r>
              <a:rPr lang="cs-CZ" sz="2000" dirty="0">
                <a:solidFill>
                  <a:srgbClr val="000000"/>
                </a:solidFill>
              </a:rPr>
              <a:t>: </a:t>
            </a:r>
          </a:p>
          <a:p>
            <a:pPr lvl="2">
              <a:lnSpc>
                <a:spcPct val="100000"/>
              </a:lnSpc>
            </a:pPr>
            <a:r>
              <a:rPr lang="cs-CZ" sz="2000" dirty="0">
                <a:solidFill>
                  <a:srgbClr val="000000"/>
                </a:solidFill>
              </a:rPr>
              <a:t>vazba mezi </a:t>
            </a:r>
            <a:r>
              <a:rPr lang="cs-CZ" sz="2000" dirty="0" err="1">
                <a:solidFill>
                  <a:srgbClr val="000000"/>
                </a:solidFill>
              </a:rPr>
              <a:t>biol</a:t>
            </a:r>
            <a:r>
              <a:rPr lang="cs-CZ" sz="2000" dirty="0">
                <a:solidFill>
                  <a:srgbClr val="000000"/>
                </a:solidFill>
              </a:rPr>
              <a:t>. charakteristikami a chováním, historicky např. tělní tekutiny, stavba těla; genetika, výzkumy dvojčat</a:t>
            </a:r>
          </a:p>
          <a:p>
            <a:pPr lvl="1">
              <a:lnSpc>
                <a:spcPct val="100000"/>
              </a:lnSpc>
            </a:pPr>
            <a:r>
              <a:rPr lang="cs-CZ" sz="2000" b="1" dirty="0">
                <a:solidFill>
                  <a:srgbClr val="000000"/>
                </a:solidFill>
              </a:rPr>
              <a:t>Psychologické teorie: </a:t>
            </a:r>
          </a:p>
          <a:p>
            <a:pPr lvl="2">
              <a:lnSpc>
                <a:spcPct val="100000"/>
              </a:lnSpc>
            </a:pPr>
            <a:r>
              <a:rPr lang="cs-CZ" sz="2000" dirty="0">
                <a:solidFill>
                  <a:srgbClr val="000000"/>
                </a:solidFill>
              </a:rPr>
              <a:t>individuální faktory (osobnost, kognice), vztahy s významnými blízkými (zejm. rodina)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</a:rPr>
              <a:t> vliv </a:t>
            </a:r>
            <a:r>
              <a:rPr lang="en-US" sz="2000" dirty="0" err="1">
                <a:solidFill>
                  <a:srgbClr val="000000"/>
                </a:solidFill>
              </a:rPr>
              <a:t>traumatu</a:t>
            </a:r>
            <a:r>
              <a:rPr lang="cs-CZ" sz="2000" dirty="0">
                <a:solidFill>
                  <a:srgbClr val="000000"/>
                </a:solidFill>
              </a:rPr>
              <a:t>/a</a:t>
            </a:r>
            <a:r>
              <a:rPr lang="en-US" sz="2000" dirty="0" err="1">
                <a:solidFill>
                  <a:srgbClr val="000000"/>
                </a:solidFill>
              </a:rPr>
              <a:t>dverse</a:t>
            </a:r>
            <a:r>
              <a:rPr lang="en-US" sz="2000" dirty="0">
                <a:solidFill>
                  <a:srgbClr val="000000"/>
                </a:solidFill>
              </a:rPr>
              <a:t> childhood experiences</a:t>
            </a:r>
            <a:r>
              <a:rPr lang="cs-CZ" sz="2000" dirty="0">
                <a:solidFill>
                  <a:srgbClr val="000000"/>
                </a:solidFill>
              </a:rPr>
              <a:t> (</a:t>
            </a:r>
            <a:r>
              <a:rPr lang="cs-CZ" sz="2000" dirty="0" err="1">
                <a:solidFill>
                  <a:srgbClr val="000000"/>
                </a:solidFill>
              </a:rPr>
              <a:t>ACEs</a:t>
            </a:r>
            <a:r>
              <a:rPr lang="cs-CZ" sz="2000" dirty="0">
                <a:solidFill>
                  <a:srgbClr val="000000"/>
                </a:solidFill>
              </a:rPr>
              <a:t>), životní vývoj</a:t>
            </a:r>
          </a:p>
          <a:p>
            <a:pPr lvl="1">
              <a:lnSpc>
                <a:spcPct val="100000"/>
              </a:lnSpc>
            </a:pPr>
            <a:r>
              <a:rPr lang="cs-CZ" sz="20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Sociologické teorie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</a:p>
          <a:p>
            <a:pPr lvl="2">
              <a:lnSpc>
                <a:spcPct val="100000"/>
              </a:lnSpc>
            </a:pPr>
            <a:r>
              <a:rPr lang="cs-CZ" sz="2000" dirty="0">
                <a:solidFill>
                  <a:srgbClr val="000000"/>
                </a:solidFill>
              </a:rPr>
              <a:t>souvislost se společenským kontextem, skupiny a subkultury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cs-CZ" sz="2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</a:rPr>
              <a:t>Všechny teorie mají přesah, nelze snadno odlišit jednotlivé vlivy – </a:t>
            </a:r>
            <a:r>
              <a:rPr lang="cs-CZ" u="sng" dirty="0">
                <a:solidFill>
                  <a:srgbClr val="000000"/>
                </a:solidFill>
              </a:rPr>
              <a:t>multifaktoriální příčiny</a:t>
            </a:r>
            <a:r>
              <a:rPr lang="en-US" u="sng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vede</a:t>
            </a:r>
            <a:r>
              <a:rPr lang="en-US" dirty="0">
                <a:solidFill>
                  <a:srgbClr val="000000"/>
                </a:solidFill>
              </a:rPr>
              <a:t> k integra</a:t>
            </a:r>
            <a:r>
              <a:rPr lang="cs-CZ" dirty="0" err="1">
                <a:solidFill>
                  <a:srgbClr val="000000"/>
                </a:solidFill>
              </a:rPr>
              <a:t>tivním</a:t>
            </a:r>
            <a:r>
              <a:rPr lang="cs-CZ" dirty="0">
                <a:solidFill>
                  <a:srgbClr val="000000"/>
                </a:solidFill>
              </a:rPr>
              <a:t> teoriím: propojení faktorů a komplexní </a:t>
            </a:r>
            <a:r>
              <a:rPr lang="cs-CZ" dirty="0">
                <a:solidFill>
                  <a:schemeClr val="tx1"/>
                </a:solidFill>
              </a:rPr>
              <a:t>vysvětlení rizikových jevů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X někteří autoři preferují kompetici vyhraněných teorií, některé předpoklady podle nich nelze integrovat (</a:t>
            </a:r>
            <a:r>
              <a:rPr lang="cs-CZ" dirty="0" err="1">
                <a:solidFill>
                  <a:schemeClr val="tx1"/>
                </a:solidFill>
              </a:rPr>
              <a:t>Krohn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Eassey</a:t>
            </a:r>
            <a:r>
              <a:rPr lang="cs-CZ" dirty="0">
                <a:solidFill>
                  <a:schemeClr val="tx1"/>
                </a:solidFill>
              </a:rPr>
              <a:t>, 2014)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2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95A5A-615F-4129-92A1-6C5CBB5C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493184"/>
          </a:xfrm>
        </p:spPr>
        <p:txBody>
          <a:bodyPr>
            <a:normAutofit fontScale="90000"/>
          </a:bodyPr>
          <a:lstStyle/>
          <a:p>
            <a:r>
              <a:rPr lang="cs-CZ" sz="3400" dirty="0"/>
              <a:t>Dispoziční přístupy v teorii osobnosti- </a:t>
            </a:r>
            <a:r>
              <a:rPr lang="cs-CZ" sz="2200" dirty="0"/>
              <a:t>teorie typů a rysů osobnosti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26732B-A374-4BAE-A116-D22954E8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0"/>
            <a:ext cx="5256976" cy="4093697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H. J. </a:t>
            </a:r>
            <a:r>
              <a:rPr lang="cs-CZ" dirty="0" err="1">
                <a:solidFill>
                  <a:srgbClr val="000000"/>
                </a:solidFill>
              </a:rPr>
              <a:t>Eysenck</a:t>
            </a:r>
            <a:r>
              <a:rPr lang="cs-CZ" dirty="0">
                <a:solidFill>
                  <a:srgbClr val="000000"/>
                </a:solidFill>
              </a:rPr>
              <a:t>, 1979 </a:t>
            </a:r>
            <a:r>
              <a:rPr lang="cs-CZ" dirty="0" err="1">
                <a:solidFill>
                  <a:srgbClr val="000000"/>
                </a:solidFill>
              </a:rPr>
              <a:t>Crime</a:t>
            </a:r>
            <a:r>
              <a:rPr lang="cs-CZ" dirty="0">
                <a:solidFill>
                  <a:srgbClr val="000000"/>
                </a:solidFill>
              </a:rPr>
              <a:t> and Personality </a:t>
            </a:r>
          </a:p>
          <a:p>
            <a:r>
              <a:rPr lang="en-US" dirty="0">
                <a:solidFill>
                  <a:srgbClr val="000000"/>
                </a:solidFill>
              </a:rPr>
              <a:t>Na </a:t>
            </a:r>
            <a:r>
              <a:rPr lang="cs-CZ" dirty="0">
                <a:solidFill>
                  <a:srgbClr val="000000"/>
                </a:solidFill>
              </a:rPr>
              <a:t>základě faktorové analýzy získaných materiálů (dotazníky aj.)</a:t>
            </a:r>
          </a:p>
          <a:p>
            <a:r>
              <a:rPr lang="cs-CZ" dirty="0">
                <a:solidFill>
                  <a:srgbClr val="000000"/>
                </a:solidFill>
              </a:rPr>
              <a:t>Usiluje o vymezení neurofyziologických základů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Introverze x extraverze</a:t>
            </a:r>
          </a:p>
          <a:p>
            <a:pPr lvl="1"/>
            <a:r>
              <a:rPr lang="cs-CZ" dirty="0" err="1">
                <a:solidFill>
                  <a:srgbClr val="000000"/>
                </a:solidFill>
              </a:rPr>
              <a:t>Neuroticismus</a:t>
            </a:r>
            <a:r>
              <a:rPr lang="cs-CZ" dirty="0">
                <a:solidFill>
                  <a:srgbClr val="000000"/>
                </a:solidFill>
              </a:rPr>
              <a:t> x stabilita</a:t>
            </a:r>
          </a:p>
          <a:p>
            <a:pPr lvl="1"/>
            <a:r>
              <a:rPr lang="cs-CZ" dirty="0" err="1">
                <a:solidFill>
                  <a:srgbClr val="000000"/>
                </a:solidFill>
              </a:rPr>
              <a:t>Psychoticismus</a:t>
            </a:r>
            <a:r>
              <a:rPr lang="cs-CZ" dirty="0">
                <a:solidFill>
                  <a:srgbClr val="000000"/>
                </a:solidFill>
              </a:rPr>
              <a:t> x síla superego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Lid</a:t>
            </a:r>
            <a:r>
              <a:rPr lang="cs-CZ" i="1" dirty="0">
                <a:solidFill>
                  <a:srgbClr val="000000"/>
                </a:solidFill>
              </a:rPr>
              <a:t>é s vysokým skórem </a:t>
            </a:r>
            <a:r>
              <a:rPr lang="cs-CZ" i="1" dirty="0" err="1">
                <a:solidFill>
                  <a:srgbClr val="000000"/>
                </a:solidFill>
              </a:rPr>
              <a:t>psychoticismu</a:t>
            </a:r>
            <a:r>
              <a:rPr lang="cs-CZ" i="1" dirty="0">
                <a:solidFill>
                  <a:srgbClr val="000000"/>
                </a:solidFill>
              </a:rPr>
              <a:t> tíhnou k egocentrismu, impulsivitě, necitlivosti k druhým a k opozici vůči sociálním zvyklostem</a:t>
            </a:r>
            <a:endParaRPr lang="en-US" i="1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6" name="Obrázek 5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397BB233-C3B1-44CE-9539-677BFC389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53" y="478302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0235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6094C-1587-4BAA-9F0F-AA988B63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Cloningerova</a:t>
            </a:r>
            <a:r>
              <a:rPr lang="cs-CZ" sz="3600" dirty="0"/>
              <a:t> teorie temperamentu a charakteru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237B4E-BC75-4EA1-99C3-502561086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C. R. </a:t>
            </a:r>
            <a:r>
              <a:rPr lang="cs-CZ" dirty="0" err="1">
                <a:solidFill>
                  <a:schemeClr val="tx1"/>
                </a:solidFill>
              </a:rPr>
              <a:t>Cloninger</a:t>
            </a:r>
            <a:r>
              <a:rPr lang="cs-CZ" dirty="0">
                <a:solidFill>
                  <a:schemeClr val="tx1"/>
                </a:solidFill>
              </a:rPr>
              <a:t>,  </a:t>
            </a:r>
            <a:r>
              <a:rPr lang="cs-CZ" dirty="0" err="1">
                <a:solidFill>
                  <a:schemeClr val="tx1"/>
                </a:solidFill>
              </a:rPr>
              <a:t>neurobiologicky</a:t>
            </a:r>
            <a:r>
              <a:rPr lang="cs-CZ" dirty="0">
                <a:solidFill>
                  <a:schemeClr val="tx1"/>
                </a:solidFill>
              </a:rPr>
              <a:t> orientovaná teorie osobnosti:</a:t>
            </a:r>
          </a:p>
          <a:p>
            <a:pPr lvl="1"/>
            <a:r>
              <a:rPr lang="cs-CZ" b="1" dirty="0">
                <a:solidFill>
                  <a:schemeClr val="tx1"/>
                </a:solidFill>
                <a:hlinkClick r:id="rId2"/>
              </a:rPr>
              <a:t>Temperament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(geneticky ovlivněný sklon k určitému emočnímu prožívání)</a:t>
            </a:r>
            <a:r>
              <a:rPr lang="cs-CZ" b="1" dirty="0">
                <a:solidFill>
                  <a:schemeClr val="tx1"/>
                </a:solidFill>
              </a:rPr>
              <a:t>: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Vyhledávání nového (behaviorální aktivace a funkce dopaminu)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Vyhýbání se poškození (behaviorální inhibice, </a:t>
            </a:r>
            <a:r>
              <a:rPr lang="cs-CZ" dirty="0" err="1">
                <a:solidFill>
                  <a:schemeClr val="tx1"/>
                </a:solidFill>
              </a:rPr>
              <a:t>funce</a:t>
            </a:r>
            <a:r>
              <a:rPr lang="cs-CZ" dirty="0">
                <a:solidFill>
                  <a:schemeClr val="tx1"/>
                </a:solidFill>
              </a:rPr>
              <a:t> GABA a serotoninu)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Vytrvalost (částečné upevnění, funkce </a:t>
            </a:r>
            <a:r>
              <a:rPr lang="cs-CZ" dirty="0" err="1">
                <a:solidFill>
                  <a:schemeClr val="tx1"/>
                </a:solidFill>
              </a:rPr>
              <a:t>glutamatu</a:t>
            </a:r>
            <a:r>
              <a:rPr lang="cs-CZ" dirty="0">
                <a:solidFill>
                  <a:schemeClr val="tx1"/>
                </a:solidFill>
              </a:rPr>
              <a:t> a serotoninu)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Závislost na odměně (síla sociální vazby, funkce noradrenalinu a </a:t>
            </a:r>
            <a:r>
              <a:rPr lang="cs-CZ" dirty="0" err="1">
                <a:solidFill>
                  <a:schemeClr val="tx1"/>
                </a:solidFill>
              </a:rPr>
              <a:t>seronotinu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Charakter</a:t>
            </a:r>
            <a:r>
              <a:rPr lang="cs-CZ" dirty="0">
                <a:solidFill>
                  <a:schemeClr val="tx1"/>
                </a:solidFill>
              </a:rPr>
              <a:t>(sociální učení, výchova)</a:t>
            </a:r>
            <a:r>
              <a:rPr lang="cs-CZ" b="1" dirty="0">
                <a:solidFill>
                  <a:schemeClr val="tx1"/>
                </a:solidFill>
              </a:rPr>
              <a:t>: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Sebeřízení (zodpovědnost, spolehlivost)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Spolupráce (součást společnosti, empatie, tolerance)</a:t>
            </a: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Sebepřesah</a:t>
            </a:r>
            <a:r>
              <a:rPr lang="cs-CZ" dirty="0">
                <a:solidFill>
                  <a:schemeClr val="tx1"/>
                </a:solidFill>
              </a:rPr>
              <a:t> (součást vesmíru jako celku, duchovní založení, skromnost, smysl)</a:t>
            </a:r>
          </a:p>
        </p:txBody>
      </p:sp>
    </p:spTree>
    <p:extLst>
      <p:ext uri="{BB962C8B-B14F-4D97-AF65-F5344CB8AC3E}">
        <p14:creationId xmlns:p14="http://schemas.microsoft.com/office/powerpoint/2010/main" val="351205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5C683-F44A-4416-BF74-DDEA95A0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53FD60-229E-4FBE-A1DD-C754AF78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09369"/>
            <a:ext cx="5724309" cy="4670224"/>
          </a:xfrm>
        </p:spPr>
        <p:txBody>
          <a:bodyPr/>
          <a:lstStyle/>
          <a:p>
            <a:r>
              <a:rPr lang="cs-CZ" dirty="0"/>
              <a:t>Seznámit se s vybranými problémy popisovanými v oblasti sociálně problematického chování</a:t>
            </a:r>
          </a:p>
          <a:p>
            <a:r>
              <a:rPr lang="cs-CZ" dirty="0"/>
              <a:t>Porozumět sociální situovanosti osob nacházejících se v rizikových skupinách</a:t>
            </a:r>
          </a:p>
          <a:p>
            <a:r>
              <a:rPr lang="cs-CZ" dirty="0"/>
              <a:t>Podrobněji porozumět kontextu rozvoje rizikového chování u mládeže</a:t>
            </a:r>
          </a:p>
          <a:p>
            <a:r>
              <a:rPr lang="cs-CZ" dirty="0"/>
              <a:t>Kriticky a v kontextu uvažovat nad těmito problémy, jejich příčinami a běžnými způsoby řešení 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94451D-0B06-4134-901B-AAC0CA1A6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110" y="4786137"/>
            <a:ext cx="2438400" cy="1876425"/>
          </a:xfrm>
          <a:prstGeom prst="rect">
            <a:avLst/>
          </a:prstGeom>
        </p:spPr>
      </p:pic>
      <p:pic>
        <p:nvPicPr>
          <p:cNvPr id="6" name="Zástupný symbol pro obsah 3">
            <a:hlinkClick r:id="rId4"/>
            <a:extLst>
              <a:ext uri="{FF2B5EF4-FFF2-40B4-BE49-F238E27FC236}">
                <a16:creationId xmlns:a16="http://schemas.microsoft.com/office/drawing/2014/main" id="{521C854F-6BA8-4EFC-98DC-52910CF5D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87" y="2357263"/>
            <a:ext cx="4454013" cy="42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72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E07DE-7C3D-4395-BAE3-EC267558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Behavior</a:t>
            </a:r>
            <a:r>
              <a:rPr lang="cs-CZ" sz="3600" dirty="0" err="1"/>
              <a:t>ální</a:t>
            </a:r>
            <a:r>
              <a:rPr lang="cs-CZ" sz="3600" dirty="0"/>
              <a:t> teorie: </a:t>
            </a:r>
            <a:br>
              <a:rPr lang="cs-CZ" sz="3600" dirty="0"/>
            </a:br>
            <a:r>
              <a:rPr lang="cs-CZ" sz="3600" dirty="0"/>
              <a:t>Teorie sociálního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CB6372-6666-4CA9-BACF-87A0F22F1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Albert Bandura</a:t>
            </a:r>
          </a:p>
          <a:p>
            <a:r>
              <a:rPr lang="cs-CZ" dirty="0">
                <a:solidFill>
                  <a:schemeClr val="tx1"/>
                </a:solidFill>
              </a:rPr>
              <a:t>Komplexnost odezvy člověka na životní realitu, vnitřní entity (pudy, motivy) nevysvětlují variaci v chování (rozdílné situace, role…) – </a:t>
            </a:r>
            <a:r>
              <a:rPr lang="cs-CZ" u="sng" dirty="0">
                <a:solidFill>
                  <a:schemeClr val="tx1"/>
                </a:solidFill>
              </a:rPr>
              <a:t>studium vlivů prostředí</a:t>
            </a:r>
          </a:p>
          <a:p>
            <a:r>
              <a:rPr lang="cs-CZ" dirty="0">
                <a:solidFill>
                  <a:schemeClr val="tx1"/>
                </a:solidFill>
              </a:rPr>
              <a:t>Dispoziční a situační faktory pojímány jako navzájem závislé; důraz na učení pozorováním – konstruktivní proces aktivního posuzování; význam jedinečné lidské schopnosti autoregulace (</a:t>
            </a:r>
            <a:r>
              <a:rPr lang="cs-CZ" dirty="0" err="1">
                <a:solidFill>
                  <a:schemeClr val="tx1"/>
                </a:solidFill>
              </a:rPr>
              <a:t>self-regulation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Modelování agrese u dětí: </a:t>
            </a:r>
            <a:r>
              <a:rPr lang="cs-CZ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Bobo</a:t>
            </a: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Doll</a:t>
            </a: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Experiment</a:t>
            </a:r>
            <a:r>
              <a:rPr lang="cs-CZ" dirty="0">
                <a:solidFill>
                  <a:schemeClr val="tx1"/>
                </a:solidFill>
              </a:rPr>
              <a:t> (video, </a:t>
            </a:r>
            <a:r>
              <a:rPr lang="cs-CZ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Vliv členů rodiny, zkušenosti z okolí, masmédia</a:t>
            </a:r>
          </a:p>
          <a:p>
            <a:r>
              <a:rPr lang="cs-CZ" dirty="0">
                <a:solidFill>
                  <a:schemeClr val="tx1"/>
                </a:solidFill>
              </a:rPr>
              <a:t>Předpokládané souvislosti s agresí: míra frustrace, zvýšené vzrušení, uplatnění naučených agresivních dovedností, očekávané výsledky, důslednost chování na základě určitých hodnot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56440C-0676-4B29-B406-E3A098148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918" y="166426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24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5EA9B22-6127-4A3B-87FB-DB43E0B2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nálepkování (</a:t>
            </a:r>
            <a:r>
              <a:rPr lang="cs-CZ" dirty="0" err="1"/>
              <a:t>Labelling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AF463C-2C2C-4178-A073-9CEACB16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6349"/>
            <a:ext cx="10178322" cy="4493244"/>
          </a:xfrm>
        </p:spPr>
        <p:txBody>
          <a:bodyPr>
            <a:normAutofit fontScale="92500"/>
          </a:bodyPr>
          <a:lstStyle/>
          <a:p>
            <a:r>
              <a:rPr lang="cs-CZ" dirty="0"/>
              <a:t>E. </a:t>
            </a:r>
            <a:r>
              <a:rPr lang="cs-CZ" dirty="0" err="1"/>
              <a:t>Lemert</a:t>
            </a:r>
            <a:r>
              <a:rPr lang="cs-CZ" dirty="0"/>
              <a:t>, H. </a:t>
            </a:r>
            <a:r>
              <a:rPr lang="cs-CZ" dirty="0" err="1"/>
              <a:t>Becker</a:t>
            </a:r>
            <a:endParaRPr lang="cs-CZ" dirty="0"/>
          </a:p>
          <a:p>
            <a:r>
              <a:rPr lang="cs-CZ" dirty="0"/>
              <a:t>Zabývá se zejména rolí sociálních procesů a institucí v konstrukci deviace a kriminality, vychází z </a:t>
            </a:r>
            <a:r>
              <a:rPr lang="cs-CZ" dirty="0" err="1"/>
              <a:t>Meadova</a:t>
            </a:r>
            <a:r>
              <a:rPr lang="cs-CZ" dirty="0"/>
              <a:t> sociálního </a:t>
            </a:r>
            <a:r>
              <a:rPr lang="cs-CZ" dirty="0" err="1"/>
              <a:t>interakcionismu</a:t>
            </a:r>
            <a:endParaRPr lang="cs-CZ" dirty="0"/>
          </a:p>
          <a:p>
            <a:r>
              <a:rPr lang="cs-CZ" dirty="0"/>
              <a:t>Přináší zcela nový pohled – od zájmu o jednotlivce (jak se liší patologický a normální člověk) přesouvá svůj zájem k tomu, jak a na jakých úrovních jsou lidé označování (za deviantní, kriminálníky) a jak na to reagují</a:t>
            </a:r>
          </a:p>
          <a:p>
            <a:r>
              <a:rPr lang="cs-CZ" dirty="0"/>
              <a:t>Nejvíce populární mezi roky 1960-80, ale v poslední době se jí opět dostává pozornosti</a:t>
            </a:r>
          </a:p>
          <a:p>
            <a:r>
              <a:rPr lang="cs-CZ" dirty="0"/>
              <a:t>Dvě základní teze:</a:t>
            </a:r>
          </a:p>
          <a:p>
            <a:pPr lvl="1"/>
            <a:r>
              <a:rPr lang="cs-CZ" dirty="0">
                <a:hlinkClick r:id="rId2"/>
              </a:rPr>
              <a:t>Nálepky</a:t>
            </a:r>
            <a:r>
              <a:rPr lang="cs-CZ" dirty="0"/>
              <a:t> souvisí se statusem nálepkujícího/ch i nálepkovaného/</a:t>
            </a:r>
            <a:r>
              <a:rPr lang="cs-CZ" dirty="0" err="1"/>
              <a:t>ých</a:t>
            </a:r>
            <a:r>
              <a:rPr lang="cs-CZ" dirty="0"/>
              <a:t> (</a:t>
            </a:r>
            <a:r>
              <a:rPr lang="cs-CZ" i="1" dirty="0"/>
              <a:t>Kdo je v pozici, že může nálepku udělit</a:t>
            </a:r>
            <a:r>
              <a:rPr lang="cs-CZ" dirty="0"/>
              <a:t>?)</a:t>
            </a:r>
          </a:p>
          <a:p>
            <a:pPr lvl="1"/>
            <a:r>
              <a:rPr lang="cs-CZ" dirty="0"/>
              <a:t>Nálepkováním dochází k sekundární deviaci, nálepkovaný se musí vypořádávat s důsledky svého označení, což může vést k prohloubení patologické/kriminální činnosti</a:t>
            </a:r>
          </a:p>
          <a:p>
            <a:pPr lvl="1"/>
            <a:r>
              <a:rPr lang="cs-CZ" dirty="0"/>
              <a:t>Odlišuje porušení sociální normy (objektivní fakt) a deviaci (výsledek interpretace a hodnocení)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472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5EE16-2F49-44CA-B2F9-B52B3AE4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4B47D2-F253-495C-A9D5-13422CF3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96731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Zločin ve vývojové perspektivě – od dětství po dospělost (je chování v čase stabilní nebo se mění?)</a:t>
            </a:r>
          </a:p>
          <a:p>
            <a:r>
              <a:rPr lang="cs-CZ" dirty="0"/>
              <a:t>Faktory ovlivňující zahájení, trvání a ukončení kriminální chování (</a:t>
            </a:r>
            <a:r>
              <a:rPr lang="cs-CZ" dirty="0" err="1"/>
              <a:t>desistance</a:t>
            </a:r>
            <a:r>
              <a:rPr lang="cs-CZ" dirty="0"/>
              <a:t>)</a:t>
            </a:r>
          </a:p>
          <a:p>
            <a:r>
              <a:rPr lang="cs-CZ" dirty="0"/>
              <a:t>Důležité individuální a strukturální souvislosti</a:t>
            </a:r>
          </a:p>
          <a:p>
            <a:r>
              <a:rPr lang="cs-CZ" dirty="0"/>
              <a:t>Analýza longitudinálních studií </a:t>
            </a:r>
          </a:p>
          <a:p>
            <a:r>
              <a:rPr lang="cs-CZ" dirty="0" err="1"/>
              <a:t>Sampson</a:t>
            </a:r>
            <a:r>
              <a:rPr lang="cs-CZ" dirty="0"/>
              <a:t>, Laub (1993) poukazují na vliv sociálních vazeb v konvenční společnosti, ty souvisí s informální sociální kontrolou a přispívají k vyhýbání se kriminálnímu chování; životní momenty sloužící jako „body obratu“: </a:t>
            </a:r>
          </a:p>
          <a:p>
            <a:pPr lvl="1"/>
            <a:r>
              <a:rPr lang="cs-CZ" dirty="0"/>
              <a:t>reorganizace sociálních sítí, ocenění a úspěch v běžných oblastech života, investice času a energie, které omezují čas na kriminální činnost (např. zaměstnání, vojenská služba, manželství, narození dětí)</a:t>
            </a:r>
          </a:p>
          <a:p>
            <a:pPr lvl="1"/>
            <a:r>
              <a:rPr lang="cs-CZ" dirty="0"/>
              <a:t>význam těchto životních událostí – vliv na proměnu sebe/identity, prostor pro nové role</a:t>
            </a:r>
          </a:p>
          <a:p>
            <a:pPr lvl="1"/>
            <a:r>
              <a:rPr lang="cs-CZ" dirty="0"/>
              <a:t>nerovnosti mohou ovlivňovat zda člověk může zažít „</a:t>
            </a:r>
            <a:r>
              <a:rPr lang="cs-CZ" dirty="0" err="1"/>
              <a:t>turning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“ a zda má možnost jejich potenciál využít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CA50FB-9424-4A5E-A6BB-01B4D2496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848" y="261167"/>
            <a:ext cx="2614152" cy="17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443E88-36F0-42AF-977A-28112EA5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Zdroje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17F6B6-0E0B-4B53-94B7-448E0BC9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Fischer, Škoda (2014). Sociální patologie. </a:t>
            </a:r>
            <a:r>
              <a:rPr lang="cs-CZ" dirty="0" err="1"/>
              <a:t>Grada</a:t>
            </a:r>
            <a:r>
              <a:rPr lang="cs-CZ" dirty="0"/>
              <a:t>. </a:t>
            </a:r>
          </a:p>
          <a:p>
            <a:r>
              <a:rPr lang="en-US" dirty="0" err="1"/>
              <a:t>Hrub</a:t>
            </a:r>
            <a:r>
              <a:rPr lang="cs-CZ" dirty="0"/>
              <a:t>ý, R., </a:t>
            </a:r>
            <a:r>
              <a:rPr lang="cs-CZ" dirty="0" err="1"/>
              <a:t>Ondrejka</a:t>
            </a:r>
            <a:r>
              <a:rPr lang="cs-CZ" dirty="0"/>
              <a:t>, I., </a:t>
            </a:r>
            <a:r>
              <a:rPr lang="cs-CZ" dirty="0" err="1"/>
              <a:t>Nosáľová</a:t>
            </a:r>
            <a:r>
              <a:rPr lang="cs-CZ" dirty="0"/>
              <a:t>, G. (2007). Základy teorie osobnosti </a:t>
            </a:r>
            <a:r>
              <a:rPr lang="cs-CZ" dirty="0" err="1"/>
              <a:t>podla</a:t>
            </a:r>
            <a:r>
              <a:rPr lang="cs-CZ" dirty="0"/>
              <a:t> R.C. </a:t>
            </a:r>
            <a:r>
              <a:rPr lang="cs-CZ" dirty="0" err="1"/>
              <a:t>Cloningera</a:t>
            </a:r>
            <a:r>
              <a:rPr lang="cs-CZ" dirty="0"/>
              <a:t>. </a:t>
            </a:r>
            <a:r>
              <a:rPr lang="cs-CZ" dirty="0" err="1"/>
              <a:t>Psychiatria</a:t>
            </a:r>
            <a:r>
              <a:rPr lang="cs-CZ" dirty="0"/>
              <a:t> 14(2-3), 114-120. </a:t>
            </a:r>
          </a:p>
          <a:p>
            <a:r>
              <a:rPr lang="cs-CZ" dirty="0"/>
              <a:t>Jedlička a kol. (2015). Poruchy socializace u dětí a dospívajících. Grada.</a:t>
            </a:r>
          </a:p>
          <a:p>
            <a:r>
              <a:rPr lang="cs-CZ" dirty="0" err="1"/>
              <a:t>Krohn</a:t>
            </a:r>
            <a:r>
              <a:rPr lang="cs-CZ" dirty="0"/>
              <a:t>, M. D., </a:t>
            </a:r>
            <a:r>
              <a:rPr lang="cs-CZ" dirty="0" err="1"/>
              <a:t>Eassey</a:t>
            </a:r>
            <a:r>
              <a:rPr lang="cs-CZ" dirty="0"/>
              <a:t>, J. M. (2014). </a:t>
            </a:r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theories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. In Miller, M. (Ed.).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Encyclopedia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theoretical</a:t>
            </a:r>
            <a:r>
              <a:rPr lang="cs-CZ" dirty="0"/>
              <a:t> </a:t>
            </a:r>
            <a:r>
              <a:rPr lang="cs-CZ" dirty="0" err="1"/>
              <a:t>criminology</a:t>
            </a:r>
            <a:r>
              <a:rPr lang="cs-CZ" dirty="0"/>
              <a:t>.</a:t>
            </a:r>
          </a:p>
          <a:p>
            <a:r>
              <a:rPr lang="cs-CZ" dirty="0" err="1"/>
              <a:t>Matsueda</a:t>
            </a:r>
            <a:r>
              <a:rPr lang="cs-CZ" dirty="0"/>
              <a:t>, R.L., </a:t>
            </a:r>
            <a:r>
              <a:rPr lang="cs-CZ" dirty="0" err="1"/>
              <a:t>Grigoryeva</a:t>
            </a:r>
            <a:r>
              <a:rPr lang="cs-CZ" dirty="0"/>
              <a:t>, M.S. (2015).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inequality</a:t>
            </a:r>
            <a:r>
              <a:rPr lang="cs-CZ" dirty="0"/>
              <a:t>, </a:t>
            </a:r>
            <a:r>
              <a:rPr lang="cs-CZ" dirty="0" err="1"/>
              <a:t>crime</a:t>
            </a:r>
            <a:r>
              <a:rPr lang="cs-CZ" dirty="0"/>
              <a:t>, </a:t>
            </a:r>
            <a:r>
              <a:rPr lang="cs-CZ" dirty="0" err="1"/>
              <a:t>deviance</a:t>
            </a:r>
            <a:r>
              <a:rPr lang="cs-CZ" dirty="0"/>
              <a:t>. In </a:t>
            </a:r>
            <a:r>
              <a:rPr lang="cs-CZ" dirty="0" err="1"/>
              <a:t>McLeod</a:t>
            </a:r>
            <a:r>
              <a:rPr lang="cs-CZ" dirty="0"/>
              <a:t>, J.D., </a:t>
            </a:r>
            <a:r>
              <a:rPr lang="cs-CZ" dirty="0" err="1"/>
              <a:t>Lawler</a:t>
            </a:r>
            <a:r>
              <a:rPr lang="cs-CZ" dirty="0"/>
              <a:t>, E.J., </a:t>
            </a:r>
            <a:r>
              <a:rPr lang="cs-CZ" dirty="0" err="1"/>
              <a:t>Schwalbe</a:t>
            </a:r>
            <a:r>
              <a:rPr lang="cs-CZ" dirty="0"/>
              <a:t>, M. (</a:t>
            </a:r>
            <a:r>
              <a:rPr lang="cs-CZ" dirty="0" err="1"/>
              <a:t>Eds</a:t>
            </a:r>
            <a:r>
              <a:rPr lang="cs-CZ" dirty="0"/>
              <a:t>.). Handbook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psychology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inequality</a:t>
            </a:r>
            <a:r>
              <a:rPr lang="cs-CZ" dirty="0"/>
              <a:t>. </a:t>
            </a:r>
            <a:r>
              <a:rPr lang="cs-CZ" dirty="0" err="1"/>
              <a:t>Springer</a:t>
            </a:r>
            <a:r>
              <a:rPr lang="cs-CZ" dirty="0"/>
              <a:t>. </a:t>
            </a:r>
          </a:p>
          <a:p>
            <a:r>
              <a:rPr lang="cs-CZ" dirty="0"/>
              <a:t>Mikšík, O. (</a:t>
            </a:r>
            <a:r>
              <a:rPr lang="en-US" dirty="0"/>
              <a:t>1999). </a:t>
            </a:r>
            <a:r>
              <a:rPr lang="en-US" dirty="0" err="1"/>
              <a:t>Psychologick</a:t>
            </a:r>
            <a:r>
              <a:rPr lang="cs-CZ" dirty="0"/>
              <a:t>é teorie osobnosti. Nakladatelství Karolinum. </a:t>
            </a:r>
          </a:p>
          <a:p>
            <a:pPr marL="0" indent="0">
              <a:buNone/>
            </a:pPr>
            <a:r>
              <a:rPr lang="cs-CZ" dirty="0"/>
              <a:t>Sociologická encyklopedie: </a:t>
            </a:r>
            <a:r>
              <a:rPr lang="cs-CZ" dirty="0">
                <a:hlinkClick r:id="rId2"/>
              </a:rPr>
              <a:t>https://encyklopedie.soc.cas.cz</a:t>
            </a:r>
            <a:r>
              <a:rPr lang="en-US" dirty="0"/>
              <a:t>, Oxford bibliographies – criminology: www-</a:t>
            </a:r>
            <a:r>
              <a:rPr lang="en-US" dirty="0" err="1"/>
              <a:t>oxfordbibliographies</a:t>
            </a:r>
            <a:r>
              <a:rPr lang="en-US" dirty="0"/>
              <a:t>-com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99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58CF4-4A32-4B37-A8DC-DA838C29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kurzu</a:t>
            </a:r>
            <a:r>
              <a:rPr lang="en-US" dirty="0"/>
              <a:t> – </a:t>
            </a:r>
            <a:r>
              <a:rPr lang="en-US" dirty="0" err="1"/>
              <a:t>Bloomova</a:t>
            </a:r>
            <a:r>
              <a:rPr lang="en-US" dirty="0"/>
              <a:t> </a:t>
            </a:r>
            <a:r>
              <a:rPr lang="en-US" dirty="0" err="1"/>
              <a:t>taxonomie</a:t>
            </a:r>
            <a:r>
              <a:rPr lang="cs-CZ" dirty="0"/>
              <a:t> </a:t>
            </a:r>
          </a:p>
        </p:txBody>
      </p:sp>
      <p:pic>
        <p:nvPicPr>
          <p:cNvPr id="5" name="Zástupný obsah 4">
            <a:hlinkClick r:id="rId2"/>
            <a:extLst>
              <a:ext uri="{FF2B5EF4-FFF2-40B4-BE49-F238E27FC236}">
                <a16:creationId xmlns:a16="http://schemas.microsoft.com/office/drawing/2014/main" id="{9B686D8E-6704-46EE-8228-CC3359212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1784" y="2005781"/>
            <a:ext cx="4894216" cy="3594100"/>
          </a:xfrm>
        </p:spPr>
      </p:pic>
      <p:pic>
        <p:nvPicPr>
          <p:cNvPr id="7" name="Grafický objekt 6" descr="Rovná šipka">
            <a:extLst>
              <a:ext uri="{FF2B5EF4-FFF2-40B4-BE49-F238E27FC236}">
                <a16:creationId xmlns:a16="http://schemas.microsoft.com/office/drawing/2014/main" id="{BDE85E36-A716-4C54-88C8-4FB3CAE7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0839" y="4526284"/>
            <a:ext cx="914400" cy="914400"/>
          </a:xfrm>
          <a:prstGeom prst="rect">
            <a:avLst/>
          </a:prstGeom>
        </p:spPr>
      </p:pic>
      <p:pic>
        <p:nvPicPr>
          <p:cNvPr id="9" name="Grafický objekt 8" descr="Rovná šipka">
            <a:extLst>
              <a:ext uri="{FF2B5EF4-FFF2-40B4-BE49-F238E27FC236}">
                <a16:creationId xmlns:a16="http://schemas.microsoft.com/office/drawing/2014/main" id="{2451C493-DE86-4EFB-8CC3-4C02BCFDA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0839" y="4069084"/>
            <a:ext cx="914400" cy="914400"/>
          </a:xfrm>
          <a:prstGeom prst="rect">
            <a:avLst/>
          </a:prstGeom>
        </p:spPr>
      </p:pic>
      <p:pic>
        <p:nvPicPr>
          <p:cNvPr id="10" name="Grafický objekt 9" descr="Rovná šipka">
            <a:extLst>
              <a:ext uri="{FF2B5EF4-FFF2-40B4-BE49-F238E27FC236}">
                <a16:creationId xmlns:a16="http://schemas.microsoft.com/office/drawing/2014/main" id="{6A03B377-DAB6-48EB-B399-3CA8EEE3D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0839" y="3611884"/>
            <a:ext cx="914400" cy="914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9FE5C3-CCF1-474F-B60C-741A5E536F4B}"/>
              </a:ext>
            </a:extLst>
          </p:cNvPr>
          <p:cNvSpPr txBox="1"/>
          <p:nvPr/>
        </p:nvSpPr>
        <p:spPr>
          <a:xfrm>
            <a:off x="7433187" y="3802831"/>
            <a:ext cx="3996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Závěrečná práce</a:t>
            </a:r>
          </a:p>
          <a:p>
            <a:endParaRPr lang="cs-CZ" dirty="0"/>
          </a:p>
          <a:p>
            <a:r>
              <a:rPr lang="cs-CZ" dirty="0"/>
              <a:t>Anotovaná bibliografie</a:t>
            </a:r>
          </a:p>
          <a:p>
            <a:endParaRPr lang="cs-CZ" dirty="0"/>
          </a:p>
          <a:p>
            <a:r>
              <a:rPr lang="cs-CZ" dirty="0"/>
              <a:t>Test</a:t>
            </a:r>
          </a:p>
        </p:txBody>
      </p:sp>
      <p:pic>
        <p:nvPicPr>
          <p:cNvPr id="13" name="Grafický objekt 12" descr="Šipka zatočená proti směru hodinových ručiček">
            <a:extLst>
              <a:ext uri="{FF2B5EF4-FFF2-40B4-BE49-F238E27FC236}">
                <a16:creationId xmlns:a16="http://schemas.microsoft.com/office/drawing/2014/main" id="{21187263-1D2D-4A16-A919-62B8A0C77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0078" y="2888431"/>
            <a:ext cx="914400" cy="914400"/>
          </a:xfrm>
          <a:prstGeom prst="rect">
            <a:avLst/>
          </a:prstGeom>
        </p:spPr>
      </p:pic>
      <p:pic>
        <p:nvPicPr>
          <p:cNvPr id="14" name="Grafický objekt 13" descr="Šipka zatočená proti směru hodinových ručiček">
            <a:extLst>
              <a:ext uri="{FF2B5EF4-FFF2-40B4-BE49-F238E27FC236}">
                <a16:creationId xmlns:a16="http://schemas.microsoft.com/office/drawing/2014/main" id="{C735AA01-4D19-430E-9BD9-D2755867B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0388" y="2909818"/>
            <a:ext cx="986128" cy="914400"/>
          </a:xfrm>
          <a:prstGeom prst="rect">
            <a:avLst/>
          </a:prstGeom>
        </p:spPr>
      </p:pic>
      <p:pic>
        <p:nvPicPr>
          <p:cNvPr id="15" name="Grafický objekt 14" descr="Šipka zatočená proti směru hodinových ručiček">
            <a:extLst>
              <a:ext uri="{FF2B5EF4-FFF2-40B4-BE49-F238E27FC236}">
                <a16:creationId xmlns:a16="http://schemas.microsoft.com/office/drawing/2014/main" id="{6BC02732-DF7E-499A-936B-AEE8D7A82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2426" y="29098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0FE57-CF64-4437-A618-DE36D44E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záležitosti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13AE8-4BEB-428F-BE5F-2E2F71EDF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Aktuální informace vždy v </a:t>
            </a:r>
            <a:r>
              <a:rPr lang="cs-CZ" dirty="0" err="1"/>
              <a:t>Moodle</a:t>
            </a:r>
            <a:r>
              <a:rPr lang="cs-CZ" dirty="0"/>
              <a:t> – nutné přihlásit s heslem, sledovat oznámení a novinky</a:t>
            </a:r>
          </a:p>
          <a:p>
            <a:endParaRPr lang="en-US" dirty="0"/>
          </a:p>
          <a:p>
            <a:r>
              <a:rPr lang="cs-CZ" dirty="0"/>
              <a:t>Požadavky na absolvování:</a:t>
            </a:r>
          </a:p>
          <a:p>
            <a:pPr lvl="1"/>
            <a:r>
              <a:rPr lang="cs-CZ" dirty="0"/>
              <a:t>Aktivní participace (synchronní setkání, plnění úkolů v </a:t>
            </a:r>
            <a:r>
              <a:rPr lang="cs-CZ" dirty="0" err="1"/>
              <a:t>Moodle</a:t>
            </a:r>
            <a:r>
              <a:rPr lang="cs-CZ" dirty="0"/>
              <a:t> – alespoň 50% zadaných úkolů)</a:t>
            </a:r>
          </a:p>
          <a:p>
            <a:pPr lvl="1"/>
            <a:r>
              <a:rPr lang="cs-CZ" dirty="0"/>
              <a:t>Test (75%)</a:t>
            </a:r>
          </a:p>
          <a:p>
            <a:pPr lvl="1"/>
            <a:r>
              <a:rPr lang="cs-CZ" dirty="0"/>
              <a:t>Anotovaná bibliografie (odevzdáno v</a:t>
            </a:r>
            <a:r>
              <a:rPr lang="en-US" dirty="0"/>
              <a:t> Moodle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Závěrečná práce (podrobnější pokyny v </a:t>
            </a:r>
            <a:r>
              <a:rPr lang="cs-CZ" dirty="0" err="1"/>
              <a:t>Moodle</a:t>
            </a:r>
            <a:r>
              <a:rPr lang="cs-CZ" dirty="0"/>
              <a:t>) </a:t>
            </a:r>
            <a:r>
              <a:rPr lang="en-US" dirty="0"/>
              <a:t>+ </a:t>
            </a:r>
            <a:r>
              <a:rPr lang="en-US" dirty="0" err="1"/>
              <a:t>mo</a:t>
            </a:r>
            <a:r>
              <a:rPr lang="cs-CZ" dirty="0" err="1"/>
              <a:t>žnost</a:t>
            </a:r>
            <a:r>
              <a:rPr lang="cs-CZ" dirty="0"/>
              <a:t> online konzultace</a:t>
            </a:r>
            <a:endParaRPr lang="cs-CZ" b="1" dirty="0"/>
          </a:p>
          <a:p>
            <a:endParaRPr lang="en-US" b="1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69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7B4999-13EB-4A77-BD61-BB3F7B67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diskuse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B8F831-D130-4335-8A5C-41173E09D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11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1104B-CA51-4B25-9247-382DF7D3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64A512-F6BE-4F4C-BAB8-DF7AC80A7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 posledních letech můžeme zaznamenat značný </a:t>
            </a:r>
            <a:r>
              <a:rPr lang="cs-CZ" b="1" dirty="0"/>
              <a:t>nárůst jevů</a:t>
            </a:r>
            <a:r>
              <a:rPr lang="cs-CZ" dirty="0"/>
              <a:t>, které označujeme jako sociálně patologické… z hlediska společenského hodnocení </a:t>
            </a:r>
            <a:r>
              <a:rPr lang="cs-CZ" b="1" dirty="0"/>
              <a:t>nechtěné, nežádoucí nebo až nepřijatelné</a:t>
            </a:r>
            <a:r>
              <a:rPr lang="cs-CZ" dirty="0"/>
              <a:t>“</a:t>
            </a:r>
            <a:r>
              <a:rPr lang="en-US" dirty="0"/>
              <a:t> </a:t>
            </a:r>
            <a:r>
              <a:rPr lang="cs-CZ" dirty="0"/>
              <a:t>(Fischer, Škoda, 2014).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Souhlasíte nebo nesouhlasíte s tímto výrokem? </a:t>
            </a:r>
          </a:p>
          <a:p>
            <a:pPr lvl="1"/>
            <a:r>
              <a:rPr lang="cs-CZ" dirty="0"/>
              <a:t>Jakým způsobem lze tento výrok potvrdit nebo vyvrátit? Jaké zdroje byste vyhledali pro potvrzení/vyvrácení tohoto výroku?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35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87634-5315-47F9-AA1A-ED742E2C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Příklady: kriminalita</a:t>
            </a:r>
          </a:p>
        </p:txBody>
      </p:sp>
      <p:pic>
        <p:nvPicPr>
          <p:cNvPr id="5" name="Zástupný symbol pro obsah 4" descr="Obsah obrázku snímek obrazovky&#10;&#10;Popis vygenerován s velmi vysokou mírou spolehlivosti">
            <a:hlinkClick r:id="rId3"/>
            <a:extLst>
              <a:ext uri="{FF2B5EF4-FFF2-40B4-BE49-F238E27FC236}">
                <a16:creationId xmlns:a16="http://schemas.microsoft.com/office/drawing/2014/main" id="{0B883CEF-8E1F-46F4-A772-414610060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5281" y="1488299"/>
            <a:ext cx="4696362" cy="4410948"/>
          </a:xfrm>
        </p:spPr>
      </p:pic>
    </p:spTree>
    <p:extLst>
      <p:ext uri="{BB962C8B-B14F-4D97-AF65-F5344CB8AC3E}">
        <p14:creationId xmlns:p14="http://schemas.microsoft.com/office/powerpoint/2010/main" val="405555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AD2F4-F4A7-4E05-B969-EB3D0146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Příklady:</a:t>
            </a:r>
            <a:r>
              <a:rPr lang="en-US" dirty="0"/>
              <a:t> </a:t>
            </a:r>
            <a:r>
              <a:rPr lang="cs-CZ" dirty="0"/>
              <a:t>závislosti</a:t>
            </a:r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8793376F-D438-4E3B-A891-FA50F5BF2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0951" y="1533378"/>
            <a:ext cx="7739054" cy="434672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1B9B52-4827-4CC9-9F37-1CADF9B0673A}"/>
              </a:ext>
            </a:extLst>
          </p:cNvPr>
          <p:cNvSpPr txBox="1"/>
          <p:nvPr/>
        </p:nvSpPr>
        <p:spPr>
          <a:xfrm>
            <a:off x="5345723" y="6189785"/>
            <a:ext cx="514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Výroční zpráva o stavu ve věcech drog v ČR, 2016</a:t>
            </a:r>
          </a:p>
        </p:txBody>
      </p:sp>
    </p:spTree>
    <p:extLst>
      <p:ext uri="{BB962C8B-B14F-4D97-AF65-F5344CB8AC3E}">
        <p14:creationId xmlns:p14="http://schemas.microsoft.com/office/powerpoint/2010/main" val="2912531483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7375</TotalTime>
  <Words>2713</Words>
  <Application>Microsoft Office PowerPoint</Application>
  <PresentationFormat>Širokoúhlá obrazovka</PresentationFormat>
  <Paragraphs>215</Paragraphs>
  <Slides>33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Gill Sans MT</vt:lpstr>
      <vt:lpstr>Impact</vt:lpstr>
      <vt:lpstr>Odznáček</vt:lpstr>
      <vt:lpstr>Rizikové chování </vt:lpstr>
      <vt:lpstr>Osnova prezentace</vt:lpstr>
      <vt:lpstr>Cíle kurzu</vt:lpstr>
      <vt:lpstr>Cíle kurzu – Bloomova taxonomie </vt:lpstr>
      <vt:lpstr>Organizační záležitosti</vt:lpstr>
      <vt:lpstr>Úvodní diskuse</vt:lpstr>
      <vt:lpstr>východiska</vt:lpstr>
      <vt:lpstr>Příklady: kriminalita</vt:lpstr>
      <vt:lpstr>Příklady: závislosti</vt:lpstr>
      <vt:lpstr>Základní pojmy</vt:lpstr>
      <vt:lpstr>brainstorming</vt:lpstr>
      <vt:lpstr>Rizikové chování</vt:lpstr>
      <vt:lpstr>Sociální patologie</vt:lpstr>
      <vt:lpstr>Sociální deviace</vt:lpstr>
      <vt:lpstr>Různé perspektivy</vt:lpstr>
      <vt:lpstr>Kulturní relativismus sociálních norem</vt:lpstr>
      <vt:lpstr>Normalita/abnormalita- různá pojetí</vt:lpstr>
      <vt:lpstr>Diskuse: Jak má na normu pohlížet učitel? </vt:lpstr>
      <vt:lpstr>Sociální kontrola</vt:lpstr>
      <vt:lpstr>Sociální důsledky deviací</vt:lpstr>
      <vt:lpstr>Jak se proměňují normy? End of life decision</vt:lpstr>
      <vt:lpstr>Zdroje</vt:lpstr>
      <vt:lpstr>Rizikové chování </vt:lpstr>
      <vt:lpstr>Brainstorming   </vt:lpstr>
      <vt:lpstr>Jak vzniká sociální patologie?</vt:lpstr>
      <vt:lpstr>Biopsychosociální model zdraví</vt:lpstr>
      <vt:lpstr>Teorie sociální patologie</vt:lpstr>
      <vt:lpstr>Dispoziční přístupy v teorii osobnosti- teorie typů a rysů osobnosti</vt:lpstr>
      <vt:lpstr>Cloningerova teorie temperamentu a charakteru </vt:lpstr>
      <vt:lpstr>Behaviorální teorie:  Teorie sociálního učení</vt:lpstr>
      <vt:lpstr>Teorie nálepkování (Labelling)</vt:lpstr>
      <vt:lpstr>Vývojové teorie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patologie</dc:title>
  <dc:creator>Kateřina Machovcová</dc:creator>
  <cp:lastModifiedBy>Kateřina Machovcová</cp:lastModifiedBy>
  <cp:revision>115</cp:revision>
  <dcterms:created xsi:type="dcterms:W3CDTF">2018-09-17T13:38:15Z</dcterms:created>
  <dcterms:modified xsi:type="dcterms:W3CDTF">2020-10-09T10:00:42Z</dcterms:modified>
</cp:coreProperties>
</file>