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44E7A-B9B7-4A54-A391-23622BF0CD29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30054-B5DC-471C-BCD5-26B9AA688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73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30054-B5DC-471C-BCD5-26B9AA6882CA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0ECA-3BDE-4CDF-B653-BC68359D42FE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D9C78-180F-4502-A407-C20180B61D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BEZVĚDOMÍ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900" b="1" dirty="0" smtClean="0"/>
              <a:t>	BEZVĚDOMÍ</a:t>
            </a:r>
          </a:p>
          <a:p>
            <a:pPr>
              <a:buNone/>
            </a:pPr>
            <a:r>
              <a:rPr lang="cs-CZ" sz="2900" b="1" dirty="0" smtClean="0"/>
              <a:t>		 </a:t>
            </a:r>
            <a:r>
              <a:rPr lang="cs-CZ" sz="2900" b="1" i="1" dirty="0" smtClean="0">
                <a:solidFill>
                  <a:schemeClr val="accent1"/>
                </a:solidFill>
              </a:rPr>
              <a:t>signalizuje závažnou poruchu funkce mozku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Formy bezvědomí:	SOMNOLENCE</a:t>
            </a:r>
          </a:p>
          <a:p>
            <a:pPr>
              <a:buNone/>
            </a:pPr>
            <a:r>
              <a:rPr lang="cs-CZ" sz="2900" b="1" dirty="0" smtClean="0"/>
              <a:t>				SOPOR</a:t>
            </a:r>
          </a:p>
          <a:p>
            <a:pPr>
              <a:buNone/>
            </a:pPr>
            <a:r>
              <a:rPr lang="cs-CZ" sz="2900" b="1" dirty="0" smtClean="0"/>
              <a:t>				KOMA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Doba trvání:	a)  krátkodobé</a:t>
            </a:r>
          </a:p>
          <a:p>
            <a:pPr>
              <a:buNone/>
            </a:pPr>
            <a:r>
              <a:rPr lang="cs-CZ" sz="2900" b="1" dirty="0" smtClean="0"/>
              <a:t>			b)  dlouhodobé 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 </a:t>
            </a:r>
          </a:p>
          <a:p>
            <a:pPr>
              <a:buNone/>
            </a:pPr>
            <a:r>
              <a:rPr lang="cs-CZ" sz="2900" b="1" dirty="0" smtClean="0"/>
              <a:t>	KOMPLIKACE  BEZVĚDOMÍ :	a) zapadnutí jazyka</a:t>
            </a:r>
          </a:p>
          <a:p>
            <a:pPr>
              <a:buNone/>
            </a:pPr>
            <a:r>
              <a:rPr lang="cs-CZ" sz="2900" b="1" dirty="0" smtClean="0"/>
              <a:t>					b) vdechnutí zvratků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457200" y="500042"/>
            <a:ext cx="8229600" cy="56261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cs-CZ" b="1" smtClean="0"/>
              <a:t> </a:t>
            </a:r>
            <a:endParaRPr lang="cs-CZ" sz="2000" b="1" smtClean="0"/>
          </a:p>
          <a:p>
            <a:pPr>
              <a:buFont typeface="Arial" pitchFamily="34" charset="0"/>
              <a:buNone/>
            </a:pPr>
            <a:r>
              <a:rPr lang="cs-CZ" sz="2000" b="1" smtClean="0"/>
              <a:t>	PŘÍZNAKY BEZVĚDOMÍ:</a:t>
            </a:r>
          </a:p>
          <a:p>
            <a:pPr>
              <a:buFont typeface="Arial" pitchFamily="34" charset="0"/>
              <a:buNone/>
            </a:pPr>
            <a:endParaRPr lang="cs-CZ" sz="2000" b="1" smtClean="0"/>
          </a:p>
          <a:p>
            <a:r>
              <a:rPr lang="cs-CZ" sz="2000" b="1" smtClean="0"/>
              <a:t>postižený nereaguje na oslovení ani bolestivý podnět</a:t>
            </a:r>
          </a:p>
          <a:p>
            <a:r>
              <a:rPr lang="cs-CZ" sz="2000" b="1" smtClean="0"/>
              <a:t>postižený se nehýbe</a:t>
            </a:r>
          </a:p>
          <a:p>
            <a:r>
              <a:rPr lang="cs-CZ" sz="2000" b="1" smtClean="0"/>
              <a:t>mohou být slyšitelné různé zvukové fenomény (chrápání, hvízdání) – příznak zapadání jazyka</a:t>
            </a:r>
          </a:p>
        </p:txBody>
      </p:sp>
    </p:spTree>
    <p:extLst>
      <p:ext uri="{BB962C8B-B14F-4D97-AF65-F5344CB8AC3E}">
        <p14:creationId xmlns:p14="http://schemas.microsoft.com/office/powerpoint/2010/main" val="229427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 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PRŮBĚH A PRVNÍ POMOC PŘI </a:t>
            </a:r>
            <a:r>
              <a:rPr lang="cs-CZ" sz="2000" b="1" smtClean="0"/>
              <a:t>BEZVĚDOMÍ :</a:t>
            </a:r>
          </a:p>
          <a:p>
            <a:pPr>
              <a:buNone/>
            </a:pPr>
            <a:endParaRPr lang="cs-CZ" sz="2000" b="1" smtClean="0"/>
          </a:p>
          <a:p>
            <a:r>
              <a:rPr lang="cs-CZ" sz="2000" b="1"/>
              <a:t>z</a:t>
            </a:r>
            <a:r>
              <a:rPr lang="cs-CZ" sz="2000" b="1" smtClean="0"/>
              <a:t>průchodnění dýchacích cest</a:t>
            </a:r>
          </a:p>
          <a:p>
            <a:pPr marL="457200" lvl="1" indent="0">
              <a:buNone/>
            </a:pPr>
            <a:r>
              <a:rPr lang="cs-CZ" sz="1600" b="1" smtClean="0"/>
              <a:t>a) záklonem hlavy a zvednutím dolní čelisti</a:t>
            </a:r>
          </a:p>
          <a:p>
            <a:pPr marL="457200" lvl="1" indent="0">
              <a:buNone/>
            </a:pPr>
            <a:r>
              <a:rPr lang="cs-CZ" sz="1600" b="1" smtClean="0"/>
              <a:t>b) trojitým manévrem</a:t>
            </a:r>
          </a:p>
          <a:p>
            <a:endParaRPr lang="cs-CZ" sz="2000" b="1" smtClean="0"/>
          </a:p>
          <a:p>
            <a:r>
              <a:rPr lang="cs-CZ" sz="2000" b="1" smtClean="0"/>
              <a:t>kontrola dechu po dobu 10 s (2 pravidelné dechy)</a:t>
            </a:r>
          </a:p>
          <a:p>
            <a:pPr lvl="1"/>
            <a:r>
              <a:rPr lang="cs-CZ" sz="1600" b="1"/>
              <a:t>pohledem</a:t>
            </a:r>
          </a:p>
          <a:p>
            <a:pPr lvl="1"/>
            <a:r>
              <a:rPr lang="cs-CZ" sz="1600" b="1"/>
              <a:t>poslechem</a:t>
            </a:r>
          </a:p>
          <a:p>
            <a:pPr lvl="1"/>
            <a:r>
              <a:rPr lang="cs-CZ" sz="1600" b="1" smtClean="0"/>
              <a:t>pohmatem</a:t>
            </a:r>
            <a:endParaRPr lang="cs-CZ" sz="2000" b="1"/>
          </a:p>
          <a:p>
            <a:endParaRPr lang="cs-CZ" sz="2000" b="1" smtClean="0"/>
          </a:p>
          <a:p>
            <a:r>
              <a:rPr lang="cs-CZ" sz="2000" b="1" smtClean="0"/>
              <a:t>pacient v bezvědomí a dýchá pravidelně – voláme ZZS, stálá kontrola životních funkcí nebo zotavovací poloha</a:t>
            </a:r>
          </a:p>
          <a:p>
            <a:r>
              <a:rPr lang="cs-CZ" sz="2000" b="1" smtClean="0"/>
              <a:t>pacient v bezvědomí nedýchá nebo dýchá nepravidelně – voláme ZZS a zahajujeme KPR</a:t>
            </a:r>
            <a:endParaRPr lang="cs-CZ" sz="2000" b="1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	MDLOBA, SYNKOPA, KOLAPS</a:t>
            </a:r>
          </a:p>
          <a:p>
            <a:pPr lvl="2">
              <a:buNone/>
            </a:pPr>
            <a:r>
              <a:rPr lang="cs-CZ" sz="2000" b="1" dirty="0" smtClean="0"/>
              <a:t>	</a:t>
            </a:r>
            <a:r>
              <a:rPr lang="cs-CZ" sz="2000" b="1" i="1" dirty="0" smtClean="0">
                <a:solidFill>
                  <a:schemeClr val="accent1"/>
                </a:solidFill>
              </a:rPr>
              <a:t>krátkodobá ztráta vědomí způsobená přechodným </a:t>
            </a:r>
          </a:p>
          <a:p>
            <a:pPr lvl="2"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nedostatečným prokrvením mozku</a:t>
            </a:r>
          </a:p>
          <a:p>
            <a:pPr lvl="2">
              <a:buNone/>
            </a:pPr>
            <a:endParaRPr lang="cs-CZ" sz="2000" b="1" dirty="0" smtClean="0"/>
          </a:p>
          <a:p>
            <a:pPr lvl="2"/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Varovné příznaky:</a:t>
            </a:r>
          </a:p>
          <a:p>
            <a:pPr lvl="1">
              <a:buNone/>
            </a:pPr>
            <a:r>
              <a:rPr lang="cs-CZ" sz="2000" b="1" dirty="0" smtClean="0"/>
              <a:t>		 bledost, opocení, slabost, závrať, mžitky před očima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PRVNÍ POMOC:</a:t>
            </a:r>
          </a:p>
          <a:p>
            <a:pPr lvl="1">
              <a:buNone/>
            </a:pPr>
            <a:r>
              <a:rPr lang="cs-CZ" sz="2000" b="1" dirty="0" smtClean="0"/>
              <a:t>	1. Postiženého položíme do protišokové polohy</a:t>
            </a:r>
          </a:p>
          <a:p>
            <a:pPr lvl="1">
              <a:buNone/>
            </a:pPr>
            <a:r>
              <a:rPr lang="cs-CZ" sz="2000" b="1" dirty="0" smtClean="0"/>
              <a:t>	2. Zajistíme čerstvý vzduch, uvolníme oděv, dáme studený obklad</a:t>
            </a:r>
          </a:p>
          <a:p>
            <a:pPr lvl="1">
              <a:buNone/>
            </a:pPr>
            <a:r>
              <a:rPr lang="cs-CZ" sz="2000" b="1" dirty="0" smtClean="0"/>
              <a:t>	3. Sledujeme průchodnost dýchacích cest a životní funkce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6190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6182" y="476672"/>
            <a:ext cx="864096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500" b="1" smtClean="0"/>
              <a:t>DUŠENÍ CIZÍM TĚLESEM</a:t>
            </a:r>
            <a:endParaRPr lang="cs-CZ" sz="2500" b="1"/>
          </a:p>
          <a:p>
            <a:pPr>
              <a:buNone/>
            </a:pPr>
            <a:endParaRPr lang="cs-CZ" sz="2000" b="1" smtClean="0">
              <a:solidFill>
                <a:srgbClr val="FF0000"/>
              </a:solidFill>
            </a:endParaRPr>
          </a:p>
          <a:p>
            <a:pPr lvl="0"/>
            <a:r>
              <a:rPr lang="cs-CZ" sz="2000" b="1" smtClean="0"/>
              <a:t>PŘÍZNAKY DUŠENÍ: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kašel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sípání, hvízdání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svírání hrdla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neschopnost mluvit, kašlat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cyanóza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až ztráta vědomí</a:t>
            </a:r>
          </a:p>
          <a:p>
            <a:pPr lvl="0"/>
            <a:endParaRPr lang="cs-CZ" sz="2000" b="1" smtClean="0"/>
          </a:p>
          <a:p>
            <a:pPr lvl="0"/>
            <a:r>
              <a:rPr lang="cs-CZ" sz="2000" b="1" smtClean="0"/>
              <a:t>            PRVNÍ POMOC PŘI DUŠENÍ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000" b="1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úder </a:t>
            </a:r>
            <a:r>
              <a:rPr lang="cs-CZ" sz="2000" b="1"/>
              <a:t>mezi lopatky ( 3-5 krát)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/>
              <a:t>Heimlichův manévr ( 3-5 </a:t>
            </a:r>
            <a:r>
              <a:rPr lang="cs-CZ" sz="2000" b="1"/>
              <a:t>krát</a:t>
            </a:r>
            <a:r>
              <a:rPr lang="cs-CZ" sz="2000" b="1" smtClean="0"/>
              <a:t>) – u dospělých (nebezpečný)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1" smtClean="0"/>
              <a:t>tlak na hrudní kost - u dětí</a:t>
            </a:r>
            <a:endParaRPr lang="cs-CZ" sz="2000" b="1"/>
          </a:p>
        </p:txBody>
      </p:sp>
      <p:pic>
        <p:nvPicPr>
          <p:cNvPr id="3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96" y="3482314"/>
            <a:ext cx="889022" cy="6667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8780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56</Words>
  <Application>Microsoft Office PowerPoint</Application>
  <PresentationFormat>Předvádění na obrazovce (4:3)</PresentationFormat>
  <Paragraphs>69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BEZVĚDOMÍ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BEZVĚDOMÍ</dc:title>
  <dc:creator>Lukáš Malý</dc:creator>
  <cp:lastModifiedBy>M</cp:lastModifiedBy>
  <cp:revision>8</cp:revision>
  <dcterms:created xsi:type="dcterms:W3CDTF">2008-09-18T11:23:48Z</dcterms:created>
  <dcterms:modified xsi:type="dcterms:W3CDTF">2020-09-21T11:28:04Z</dcterms:modified>
</cp:coreProperties>
</file>