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  <p:sldMasterId id="2147483750" r:id="rId2"/>
  </p:sldMasterIdLst>
  <p:notesMasterIdLst>
    <p:notesMasterId r:id="rId18"/>
  </p:notesMasterIdLst>
  <p:handoutMasterIdLst>
    <p:handoutMasterId r:id="rId19"/>
  </p:handoutMasterIdLst>
  <p:sldIdLst>
    <p:sldId id="257" r:id="rId3"/>
    <p:sldId id="293" r:id="rId4"/>
    <p:sldId id="294" r:id="rId5"/>
    <p:sldId id="295" r:id="rId6"/>
    <p:sldId id="289" r:id="rId7"/>
    <p:sldId id="290" r:id="rId8"/>
    <p:sldId id="291" r:id="rId9"/>
    <p:sldId id="275" r:id="rId10"/>
    <p:sldId id="287" r:id="rId11"/>
    <p:sldId id="288" r:id="rId12"/>
    <p:sldId id="274" r:id="rId13"/>
    <p:sldId id="277" r:id="rId14"/>
    <p:sldId id="271" r:id="rId15"/>
    <p:sldId id="273" r:id="rId16"/>
    <p:sldId id="296" r:id="rId1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8AE666-829D-48E8-9FC3-85FF0D1DB2B5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200E62-9364-4CB9-89C4-77645E764019}" type="datetime1">
              <a:rPr lang="cs-CZ" smtClean="0"/>
              <a:t>01.12.2022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Předěl, hranice, bariéra, ochrana, izolace veřejná plocha, plátno, opora, poprava, neživý objekt, neznámo, ohraničení, vymezení prostoru, lidská činnost, domov, hřbitov, dílna, kostel, stavba, dílo, ruina, materiál, ozvěna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967B7C-0526-7E40-874A-4B7527328A9A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3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D239E7-27CF-40C7-8F0A-BFE4D4394C35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79535A-A064-470E-AB26-E7F9E0FAA2CE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A97A77-74DD-4E76-8172-DB6859F6630F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DCF9C-863F-FD46-9AA0-B8830D45F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BA2C08-372F-F743-958F-11C91B6321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F06276-1392-7B41-98AA-20A370BEC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AD71F2-64BD-3044-8DB6-10709CAE7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F7E567-1406-C443-AA19-B7CE0AD0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83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FADA16-DE8F-7247-8738-860E8A42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2999E-2DC6-8541-9E1C-F9C9E84F3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BF6D81-9A24-624A-89F4-6DB9E338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387B62-C1FF-094F-8A52-41CC34D2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DF9E41-DC1E-4A4E-AF1B-12012308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813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F47F01-E84B-C843-B5D3-A7D7E40A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9E90FD-53E8-C746-9A5B-5343E2A10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F05779-21A0-4B49-A838-AA6E836B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DD95CA-5F31-B946-98C9-EB5D8E979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5CC41F-0358-3E47-AFA7-DB56DA60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1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07E79-A65A-F945-866F-8C1CCC40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0C224A-4296-F743-B362-BC68C34F58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583374-94C8-704E-BA78-4570C57D0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108B964-FC50-5440-B12C-F8C398FC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5062D0-ACE9-9D4B-B9E6-4ECB086A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79A5D8-3284-984E-B523-37591BF0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38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7B4DBF-EB4E-FB4C-8915-295AEB76B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05F6BA9-492E-AE40-8F8E-FD36DDC45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8666BD-C233-9546-AB8C-AC5F162B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0AFA00B-3D80-9548-B4B2-B25D867F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B317556-6680-DB4B-96EB-6DA7705AC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AC03DB-3EB2-EA41-B681-AEBAD775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248D3B8-EC66-A646-B7B6-1EFCA43E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1DD0884-4508-B543-BDC0-371AC4DA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204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48BD9B-A755-2D41-A1B9-F35E0EC27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75D482-6C0B-0942-B055-086BAE52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889EDA8-154C-BA4C-B9D3-AFBCF04E3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004FF8-9627-8740-B931-C442FF39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817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527B85-A5D9-904E-B259-14178272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171716-0CAF-B547-9034-CF3F831A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4FAF129-442B-1E4C-AD1D-86747D301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549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6B933B-F056-8047-B7D3-6D595573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AEC18F-B8FC-7E4F-ABE2-AA897358C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D682A7-DA1D-574F-859D-AE71EB5BA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E52F06-05FA-CA47-B8FE-10F33721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98BBE7-ECB2-BF43-AD87-969CEE43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3A0FBF-98C0-5947-8908-83795681F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72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CB81F3-DDE0-4DA4-BA3D-DCA17B514D85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98B23-E38C-BC41-87D7-C83031192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D38E408-634A-5348-BAEA-29D1795A0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7793F32-1707-1749-9262-E5BDCEEA6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11F4AF-CE67-F845-9195-E0777464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0AF3BD-3C0B-9C4E-9B92-77F88FDE1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B83F97-8D5A-AC4E-B401-5916437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828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387B9-624A-DF44-A989-044BE21BA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CF5743-3328-654A-BD5D-5C53A93A9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FCED56-83D9-174F-A602-782FA1DF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8F6CAE-0ACE-9640-922A-BD15062C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AB0FA0-6269-BD47-BC27-D3A6C9F5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270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DC7BD90-0AA2-A746-BE55-FE64F2EFF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6743E3-7EE0-EA4E-A5D3-EF1E3E153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7C2EE0-8194-9541-89A8-8733EC3FD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87CFE9-0A76-C74E-A710-B0C02111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5062DA-2100-4D47-9C89-7E3B8E2D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27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E29C-9478-40CB-B885-8083C7A499E9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D01282-382C-4BEC-BF1E-B43C436AE95C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FFA001-1288-4B91-8F38-F652FDAD1948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11" name="Zástupný symbol pro zápatí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Zástupný symbol pro číslo snímku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2F52B-EF36-4385-B68C-26B683FC6FB0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2C2BC2-E937-462E-A053-77029519E0A6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AE82B159-E07C-4CB9-92A4-E7A9600AB687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3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DE121A66-A1E7-4CF3-A514-5864B0060CFE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4A0AA7D3-9C6A-469F-BADB-E9850326DE88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B4BB2C8-B77E-0744-AF79-B88B0C570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C6FAAC-CFB8-9047-9F78-3C22824A6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243279-AAB8-0942-ABDC-9F95F8D0B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36521-EE24-BD47-A97E-F707377E4A5A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826A32D-C2FB-C24D-9B10-9A5F7E56C1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DD0301-05BB-034B-87FE-3263E5C5B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29DF9-8B8E-6340-A73E-26904282332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5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Obdélní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cs-CZ" sz="4400" dirty="0"/>
              <a:t>Kognitivní lingvistika a kognitivní poetika</a:t>
            </a:r>
            <a:endParaRPr lang="cs" sz="4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r>
              <a:rPr lang="cs-CZ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2022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rtl="0"/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Irena Vaňková</a:t>
            </a:r>
            <a:endParaRPr lang="c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Obrázek 4" descr="Obrázek s budovou, sezením, lavičkou a stěnou&#10;&#10;Automaticky generovaný popi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D4918A2B-2EB8-5EDD-701F-02418F823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4" y="1308683"/>
            <a:ext cx="4787079" cy="471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B12B6-4A1A-4C45-851E-6135B6E1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5" y="169817"/>
            <a:ext cx="4362722" cy="857794"/>
          </a:xfrm>
        </p:spPr>
        <p:txBody>
          <a:bodyPr/>
          <a:lstStyle/>
          <a:p>
            <a:r>
              <a:rPr lang="cs-CZ" dirty="0"/>
              <a:t>ZEĎ u V. Holana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9DF4C0-527E-470A-8323-A4670F580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8106" y="204464"/>
            <a:ext cx="7744408" cy="638294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prostorovost </a:t>
            </a:r>
            <a:r>
              <a:rPr lang="cs-CZ" sz="3200" dirty="0">
                <a:solidFill>
                  <a:srgbClr val="FF0000"/>
                </a:solidFill>
              </a:rPr>
              <a:t>→ metaforicky jevy neprostorové</a:t>
            </a:r>
            <a:endParaRPr lang="cs-CZ" dirty="0"/>
          </a:p>
          <a:p>
            <a:r>
              <a:rPr lang="cs-CZ" b="1" dirty="0"/>
              <a:t>uzavřenost</a:t>
            </a:r>
            <a:r>
              <a:rPr lang="cs-CZ" dirty="0"/>
              <a:t> X otevřenost </a:t>
            </a:r>
            <a:r>
              <a:rPr lang="cs-CZ" sz="3200" dirty="0">
                <a:solidFill>
                  <a:srgbClr val="FF0000"/>
                </a:solidFill>
              </a:rPr>
              <a:t>→ (ne)přístupnost </a:t>
            </a:r>
            <a:r>
              <a:rPr lang="cs-CZ" dirty="0">
                <a:solidFill>
                  <a:srgbClr val="FF0000"/>
                </a:solidFill>
              </a:rPr>
              <a:t>v  </a:t>
            </a:r>
            <a:r>
              <a:rPr lang="cs-CZ" sz="3200" dirty="0">
                <a:solidFill>
                  <a:srgbClr val="FF0000"/>
                </a:solidFill>
              </a:rPr>
              <a:t>prostoru ) → metaforicky </a:t>
            </a:r>
            <a:endParaRPr lang="cs-CZ" dirty="0"/>
          </a:p>
          <a:p>
            <a:r>
              <a:rPr lang="cs-CZ" b="1" dirty="0"/>
              <a:t>nesvoboda, zákaz vstupu / nahlédnutí / poznání </a:t>
            </a:r>
            <a:r>
              <a:rPr lang="cs-CZ" dirty="0"/>
              <a:t>X svoboda, přístupnost, volnost, viditelnost, poznatelnost </a:t>
            </a:r>
          </a:p>
          <a:p>
            <a:r>
              <a:rPr lang="cs-CZ" sz="3200" dirty="0">
                <a:solidFill>
                  <a:srgbClr val="FF0000"/>
                </a:solidFill>
              </a:rPr>
              <a:t> → tajemství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 → může mít trhliny, drolit se (možnosti průniku)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(Jinde)</a:t>
            </a:r>
          </a:p>
          <a:p>
            <a:r>
              <a:rPr lang="cs-CZ" sz="2600" b="1" dirty="0"/>
              <a:t>ochrana, bezpečí </a:t>
            </a:r>
            <a:r>
              <a:rPr lang="cs-CZ" sz="2600" dirty="0"/>
              <a:t>X </a:t>
            </a:r>
            <a:r>
              <a:rPr lang="cs-CZ" sz="2600" dirty="0" err="1"/>
              <a:t>vystavenost</a:t>
            </a:r>
            <a:r>
              <a:rPr lang="cs-CZ" sz="2600" dirty="0"/>
              <a:t> nebezpečí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>
                <a:solidFill>
                  <a:srgbClr val="FF0000"/>
                </a:solidFill>
              </a:rPr>
              <a:t>… → intimita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- tvrdost, pevnost, neodstranitelnost; </a:t>
            </a:r>
            <a:r>
              <a:rPr lang="cs-CZ" sz="2600" dirty="0">
                <a:solidFill>
                  <a:srgbClr val="FF0000"/>
                </a:solidFill>
              </a:rPr>
              <a:t>→ </a:t>
            </a:r>
            <a:r>
              <a:rPr lang="cs-CZ" sz="2600" dirty="0"/>
              <a:t>marnost; tíže (</a:t>
            </a:r>
            <a:r>
              <a:rPr lang="cs-CZ" sz="2600" dirty="0" err="1"/>
              <a:t>metaf</a:t>
            </a:r>
            <a:r>
              <a:rPr lang="cs-CZ" sz="2600" dirty="0"/>
              <a:t>.)</a:t>
            </a:r>
          </a:p>
          <a:p>
            <a:pPr marL="0" indent="0">
              <a:buNone/>
            </a:pPr>
            <a:r>
              <a:rPr lang="cs-CZ" sz="2600" dirty="0"/>
              <a:t>- plocha k psaní aj., možnost znečištění (a další významové aspekty)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37C13E-8FF1-4764-87B9-D801D1F69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9636" y="1212980"/>
            <a:ext cx="3728512" cy="5028073"/>
          </a:xfrm>
        </p:spPr>
        <p:txBody>
          <a:bodyPr>
            <a:normAutofit lnSpcReduction="10000"/>
          </a:bodyPr>
          <a:lstStyle/>
          <a:p>
            <a:r>
              <a:rPr lang="cs-CZ" sz="2000" b="1" dirty="0"/>
              <a:t>Poslední? (s. 86)</a:t>
            </a:r>
          </a:p>
          <a:p>
            <a:endParaRPr lang="cs-CZ" sz="2000" dirty="0"/>
          </a:p>
          <a:p>
            <a:r>
              <a:rPr lang="cs-CZ" sz="2000" i="1" dirty="0"/>
              <a:t>To zde je zeď jakoby </a:t>
            </a:r>
            <a:r>
              <a:rPr lang="cs-CZ" sz="2000" i="1" dirty="0">
                <a:solidFill>
                  <a:srgbClr val="FF0000"/>
                </a:solidFill>
              </a:rPr>
              <a:t>poslední</a:t>
            </a:r>
            <a:r>
              <a:rPr lang="cs-CZ" sz="2000" i="1" dirty="0"/>
              <a:t>,</a:t>
            </a:r>
          </a:p>
          <a:p>
            <a:r>
              <a:rPr lang="cs-CZ" sz="2000" i="1" dirty="0"/>
              <a:t>neboť </a:t>
            </a:r>
            <a:r>
              <a:rPr lang="cs-CZ" sz="2000" i="1" dirty="0">
                <a:solidFill>
                  <a:srgbClr val="FF0000"/>
                </a:solidFill>
              </a:rPr>
              <a:t>dál se prý nesmí</a:t>
            </a:r>
            <a:r>
              <a:rPr lang="cs-CZ" sz="2000" i="1" dirty="0"/>
              <a:t>.</a:t>
            </a:r>
          </a:p>
          <a:p>
            <a:r>
              <a:rPr lang="cs-CZ" sz="2000" i="1" dirty="0"/>
              <a:t>Dost vysoká, aby ochránila </a:t>
            </a:r>
            <a:r>
              <a:rPr lang="cs-CZ" sz="2000" i="1" dirty="0">
                <a:solidFill>
                  <a:srgbClr val="FF0000"/>
                </a:solidFill>
              </a:rPr>
              <a:t>tajemství</a:t>
            </a:r>
            <a:r>
              <a:rPr lang="cs-CZ" sz="2000" i="1" dirty="0"/>
              <a:t>,</a:t>
            </a:r>
          </a:p>
          <a:p>
            <a:r>
              <a:rPr lang="cs-CZ" sz="2000" i="1" dirty="0"/>
              <a:t>je přece natolik </a:t>
            </a:r>
            <a:r>
              <a:rPr lang="cs-CZ" sz="2000" i="1" dirty="0" err="1">
                <a:solidFill>
                  <a:srgbClr val="FF0000"/>
                </a:solidFill>
              </a:rPr>
              <a:t>zvetšelá</a:t>
            </a:r>
            <a:r>
              <a:rPr lang="cs-CZ" sz="2000" i="1" dirty="0"/>
              <a:t>,</a:t>
            </a:r>
          </a:p>
          <a:p>
            <a:r>
              <a:rPr lang="cs-CZ" sz="2000" i="1" dirty="0"/>
              <a:t>že </a:t>
            </a:r>
            <a:r>
              <a:rPr lang="cs-CZ" sz="2000" i="1" dirty="0">
                <a:solidFill>
                  <a:srgbClr val="FF0000"/>
                </a:solidFill>
              </a:rPr>
              <a:t>dovoluje trhlinami nahlédnout</a:t>
            </a:r>
          </a:p>
          <a:p>
            <a:r>
              <a:rPr lang="cs-CZ" sz="2000" i="1" dirty="0">
                <a:solidFill>
                  <a:srgbClr val="FF0000"/>
                </a:solidFill>
              </a:rPr>
              <a:t>a vidět za ní to, co před ní je: </a:t>
            </a:r>
          </a:p>
          <a:p>
            <a:r>
              <a:rPr lang="cs-CZ" sz="2000" i="1" dirty="0">
                <a:solidFill>
                  <a:srgbClr val="FF0000"/>
                </a:solidFill>
              </a:rPr>
              <a:t>zalesněný svah větru, režné pole a skřivana.</a:t>
            </a:r>
          </a:p>
          <a:p>
            <a:endParaRPr lang="cs-CZ" sz="2000" i="1" dirty="0"/>
          </a:p>
          <a:p>
            <a:r>
              <a:rPr lang="cs-CZ" sz="2000" i="1" dirty="0"/>
              <a:t>Je-li </a:t>
            </a:r>
            <a:r>
              <a:rPr lang="cs-CZ" sz="2000" i="1" dirty="0">
                <a:solidFill>
                  <a:srgbClr val="FF0000"/>
                </a:solidFill>
              </a:rPr>
              <a:t>poznání</a:t>
            </a:r>
            <a:r>
              <a:rPr lang="cs-CZ" sz="2000" i="1" dirty="0"/>
              <a:t> smrt,</a:t>
            </a:r>
          </a:p>
          <a:p>
            <a:r>
              <a:rPr lang="cs-CZ" sz="2000" i="1" dirty="0"/>
              <a:t>co s poznáním obnoveným smrtí?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124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7887" y="118334"/>
            <a:ext cx="10058400" cy="66025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Zeď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9575" y="619125"/>
            <a:ext cx="11115675" cy="5249967"/>
          </a:xfrm>
        </p:spPr>
        <p:txBody>
          <a:bodyPr>
            <a:normAutofit/>
          </a:bodyPr>
          <a:lstStyle/>
          <a:p>
            <a:r>
              <a:rPr lang="cs-CZ" sz="2400" b="1" dirty="0"/>
              <a:t>A) systémová (slovníková data)</a:t>
            </a:r>
            <a:endParaRPr lang="cs-CZ" sz="2400" dirty="0"/>
          </a:p>
          <a:p>
            <a:r>
              <a:rPr lang="cs-CZ" sz="2400" b="1" dirty="0"/>
              <a:t>B) textová  data </a:t>
            </a:r>
            <a:r>
              <a:rPr lang="cs-CZ" sz="2400" dirty="0"/>
              <a:t>– poezie V. Holana (cyklus Zdi)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>
              <a:lnSpc>
                <a:spcPct val="100000"/>
              </a:lnSpc>
            </a:pPr>
            <a:r>
              <a:rPr lang="cs-CZ" b="1" dirty="0"/>
              <a:t>K rozjímání </a:t>
            </a:r>
            <a:r>
              <a:rPr lang="cs-CZ" dirty="0"/>
              <a:t>(118)</a:t>
            </a:r>
          </a:p>
          <a:p>
            <a:pPr>
              <a:lnSpc>
                <a:spcPct val="100000"/>
              </a:lnSpc>
            </a:pPr>
            <a:r>
              <a:rPr lang="cs-CZ" dirty="0"/>
              <a:t>Zdi kamenné, stěny hliněné,</a:t>
            </a:r>
          </a:p>
          <a:p>
            <a:pPr>
              <a:lnSpc>
                <a:spcPct val="100000"/>
              </a:lnSpc>
            </a:pPr>
            <a:r>
              <a:rPr lang="cs-CZ" dirty="0"/>
              <a:t>dveře zavřené… jenomže právě</a:t>
            </a:r>
          </a:p>
          <a:p>
            <a:pPr>
              <a:lnSpc>
                <a:spcPct val="100000"/>
              </a:lnSpc>
            </a:pPr>
            <a:r>
              <a:rPr lang="cs-CZ" dirty="0"/>
              <a:t>zavřené dveře jsou dokořán… Nebo</a:t>
            </a:r>
          </a:p>
          <a:p>
            <a:pPr>
              <a:lnSpc>
                <a:spcPct val="100000"/>
              </a:lnSpc>
            </a:pPr>
            <a:r>
              <a:rPr lang="cs-CZ" dirty="0"/>
              <a:t>jsou jinde už jako brána</a:t>
            </a:r>
          </a:p>
          <a:p>
            <a:pPr>
              <a:lnSpc>
                <a:spcPct val="100000"/>
              </a:lnSpc>
            </a:pPr>
            <a:r>
              <a:rPr lang="cs-CZ" dirty="0"/>
              <a:t>dokořán zavřená? Někdy si,</a:t>
            </a:r>
          </a:p>
          <a:p>
            <a:pPr>
              <a:lnSpc>
                <a:spcPct val="100000"/>
              </a:lnSpc>
            </a:pPr>
            <a:r>
              <a:rPr lang="cs-CZ" dirty="0"/>
              <a:t>ohrožení, pomáháme zazdíváním obou…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733925" y="2047875"/>
            <a:ext cx="34194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To je ta zeď </a:t>
            </a:r>
            <a:r>
              <a:rPr lang="cs-CZ" dirty="0"/>
              <a:t>(109)</a:t>
            </a:r>
          </a:p>
          <a:p>
            <a:endParaRPr lang="cs-CZ" dirty="0"/>
          </a:p>
          <a:p>
            <a:r>
              <a:rPr lang="cs-CZ" dirty="0"/>
              <a:t>To je ta zeď, na kterou</a:t>
            </a:r>
          </a:p>
          <a:p>
            <a:r>
              <a:rPr lang="cs-CZ" dirty="0"/>
              <a:t>(v nejmíň očekávané chvíli</a:t>
            </a:r>
          </a:p>
          <a:p>
            <a:r>
              <a:rPr lang="cs-CZ" dirty="0"/>
              <a:t>a jako by chtěl jen překvapit)</a:t>
            </a:r>
          </a:p>
          <a:p>
            <a:r>
              <a:rPr lang="cs-CZ" dirty="0"/>
              <a:t>ťuká na smrt chorý</a:t>
            </a:r>
          </a:p>
          <a:p>
            <a:r>
              <a:rPr lang="cs-CZ" dirty="0"/>
              <a:t>a nikoho se nedovolá… Možná</a:t>
            </a:r>
          </a:p>
          <a:p>
            <a:r>
              <a:rPr lang="cs-CZ" dirty="0"/>
              <a:t>že je to právě on, který kdysi,</a:t>
            </a:r>
          </a:p>
          <a:p>
            <a:r>
              <a:rPr lang="cs-CZ" dirty="0"/>
              <a:t>odmítaje žít ve dvou, rozhodl se</a:t>
            </a:r>
          </a:p>
          <a:p>
            <a:r>
              <a:rPr lang="cs-CZ" dirty="0"/>
              <a:t>být zdvojen, a tedy jít sám proti sobě.</a:t>
            </a:r>
          </a:p>
          <a:p>
            <a:endParaRPr lang="cs-CZ" dirty="0"/>
          </a:p>
          <a:p>
            <a:r>
              <a:rPr lang="cs-CZ" dirty="0"/>
              <a:t>Ta zeď je svědkem…</a:t>
            </a:r>
          </a:p>
        </p:txBody>
      </p:sp>
      <p:sp>
        <p:nvSpPr>
          <p:cNvPr id="6" name="Obdélník 5"/>
          <p:cNvSpPr/>
          <p:nvPr/>
        </p:nvSpPr>
        <p:spPr>
          <a:xfrm>
            <a:off x="8429625" y="2136338"/>
            <a:ext cx="6210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Zeď</a:t>
            </a:r>
            <a:r>
              <a:rPr lang="cs-CZ" dirty="0">
                <a:solidFill>
                  <a:srgbClr val="FF0000"/>
                </a:solidFill>
              </a:rPr>
              <a:t> (61)</a:t>
            </a:r>
          </a:p>
          <a:p>
            <a:r>
              <a:rPr lang="cs-CZ" dirty="0">
                <a:solidFill>
                  <a:srgbClr val="FF0000"/>
                </a:solidFill>
              </a:rPr>
              <a:t>Proč těžký je tvůj let, </a:t>
            </a:r>
          </a:p>
          <a:p>
            <a:r>
              <a:rPr lang="cs-CZ" dirty="0">
                <a:solidFill>
                  <a:srgbClr val="FF0000"/>
                </a:solidFill>
              </a:rPr>
              <a:t>proč se tak pozdí? </a:t>
            </a:r>
          </a:p>
          <a:p>
            <a:r>
              <a:rPr lang="cs-CZ" dirty="0">
                <a:solidFill>
                  <a:srgbClr val="FF0000"/>
                </a:solidFill>
              </a:rPr>
              <a:t>- Mluvil jsem patnáct let </a:t>
            </a:r>
          </a:p>
          <a:p>
            <a:r>
              <a:rPr lang="cs-CZ" dirty="0">
                <a:solidFill>
                  <a:srgbClr val="FF0000"/>
                </a:solidFill>
              </a:rPr>
              <a:t>do zdi</a:t>
            </a:r>
          </a:p>
          <a:p>
            <a:r>
              <a:rPr lang="cs-CZ" dirty="0">
                <a:solidFill>
                  <a:srgbClr val="FF0000"/>
                </a:solidFill>
              </a:rPr>
              <a:t>a zeď tu vláčím sám </a:t>
            </a:r>
          </a:p>
          <a:p>
            <a:r>
              <a:rPr lang="cs-CZ" dirty="0">
                <a:solidFill>
                  <a:srgbClr val="FF0000"/>
                </a:solidFill>
              </a:rPr>
              <a:t>ze svého pekla,</a:t>
            </a:r>
          </a:p>
          <a:p>
            <a:r>
              <a:rPr lang="cs-CZ" dirty="0">
                <a:solidFill>
                  <a:srgbClr val="FF0000"/>
                </a:solidFill>
              </a:rPr>
              <a:t>aby teď ona vám </a:t>
            </a:r>
          </a:p>
          <a:p>
            <a:r>
              <a:rPr lang="cs-CZ" dirty="0">
                <a:solidFill>
                  <a:srgbClr val="FF0000"/>
                </a:solidFill>
              </a:rPr>
              <a:t>všechno řekla...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/>
              <a:t>fraz</a:t>
            </a:r>
            <a:r>
              <a:rPr lang="cs-CZ" dirty="0"/>
              <a:t>. „mluvit do zdi“</a:t>
            </a:r>
          </a:p>
        </p:txBody>
      </p:sp>
    </p:spTree>
    <p:extLst>
      <p:ext uri="{BB962C8B-B14F-4D97-AF65-F5344CB8AC3E}">
        <p14:creationId xmlns:p14="http://schemas.microsoft.com/office/powerpoint/2010/main" val="227393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2779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Zeď</a:t>
            </a:r>
            <a:r>
              <a:rPr lang="cs-CZ" sz="3200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2950" y="1114426"/>
            <a:ext cx="5124450" cy="4610100"/>
          </a:xfrm>
        </p:spPr>
        <p:txBody>
          <a:bodyPr>
            <a:normAutofit fontScale="85000" lnSpcReduction="20000"/>
          </a:bodyPr>
          <a:lstStyle/>
          <a:p>
            <a:r>
              <a:rPr lang="cs-CZ" sz="2000" b="1" dirty="0"/>
              <a:t>Zeď (s. 37)</a:t>
            </a:r>
          </a:p>
          <a:p>
            <a:endParaRPr lang="cs-CZ" b="1" dirty="0"/>
          </a:p>
          <a:p>
            <a:r>
              <a:rPr lang="cs-CZ" dirty="0"/>
              <a:t>Zeď… Zeď tak duchovní, že může už jen ponižovat,</a:t>
            </a:r>
          </a:p>
          <a:p>
            <a:r>
              <a:rPr lang="cs-CZ" dirty="0"/>
              <a:t>zeď, která pokoušené duši odpírá pohyb</a:t>
            </a:r>
          </a:p>
          <a:p>
            <a:r>
              <a:rPr lang="cs-CZ" dirty="0"/>
              <a:t>a pohybu stesk po </a:t>
            </a:r>
            <a:r>
              <a:rPr lang="cs-CZ" dirty="0">
                <a:solidFill>
                  <a:srgbClr val="FF0000"/>
                </a:solidFill>
              </a:rPr>
              <a:t>průrvách do </a:t>
            </a:r>
            <a:r>
              <a:rPr lang="cs-CZ" dirty="0" err="1">
                <a:solidFill>
                  <a:srgbClr val="FF0000"/>
                </a:solidFill>
              </a:rPr>
              <a:t>zázračna</a:t>
            </a:r>
            <a:r>
              <a:rPr lang="cs-CZ" dirty="0">
                <a:solidFill>
                  <a:srgbClr val="FF0000"/>
                </a:solidFill>
              </a:rPr>
              <a:t>,</a:t>
            </a:r>
          </a:p>
          <a:p>
            <a:r>
              <a:rPr lang="cs-CZ" dirty="0"/>
              <a:t>Ale zeď sama jaksi pokořena záhadou,</a:t>
            </a:r>
          </a:p>
          <a:p>
            <a:r>
              <a:rPr lang="cs-CZ" dirty="0" err="1">
                <a:solidFill>
                  <a:srgbClr val="FF0000"/>
                </a:solidFill>
              </a:rPr>
              <a:t>pročže</a:t>
            </a:r>
            <a:r>
              <a:rPr lang="cs-CZ" dirty="0">
                <a:solidFill>
                  <a:srgbClr val="FF0000"/>
                </a:solidFill>
              </a:rPr>
              <a:t> tu stojí</a:t>
            </a:r>
            <a:r>
              <a:rPr lang="cs-CZ" dirty="0"/>
              <a:t> – a vyvažující tento pocit tím,</a:t>
            </a:r>
          </a:p>
          <a:p>
            <a:r>
              <a:rPr lang="cs-CZ" dirty="0">
                <a:solidFill>
                  <a:srgbClr val="FF0000"/>
                </a:solidFill>
              </a:rPr>
              <a:t>že je tak vysoká a že se nedrobí…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E1D1C30-4C81-42C2-8894-2B2FE881E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5124" y="1114426"/>
            <a:ext cx="4440555" cy="4929323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Poslední? (s. 86)</a:t>
            </a:r>
          </a:p>
          <a:p>
            <a:endParaRPr lang="cs-CZ" dirty="0"/>
          </a:p>
          <a:p>
            <a:r>
              <a:rPr lang="cs-CZ" dirty="0"/>
              <a:t>To zde je zeď jakoby poslední,</a:t>
            </a:r>
          </a:p>
          <a:p>
            <a:r>
              <a:rPr lang="cs-CZ" dirty="0"/>
              <a:t>neboť dál se prý nesmí.</a:t>
            </a:r>
          </a:p>
          <a:p>
            <a:r>
              <a:rPr lang="cs-CZ" dirty="0"/>
              <a:t>Dost vysoká, aby ochránila tajemství,</a:t>
            </a:r>
          </a:p>
          <a:p>
            <a:r>
              <a:rPr lang="cs-CZ" dirty="0"/>
              <a:t>je přece natolik </a:t>
            </a:r>
            <a:r>
              <a:rPr lang="cs-CZ" dirty="0" err="1"/>
              <a:t>zvetšelá</a:t>
            </a:r>
            <a:r>
              <a:rPr lang="cs-CZ" dirty="0"/>
              <a:t>,</a:t>
            </a:r>
          </a:p>
          <a:p>
            <a:r>
              <a:rPr lang="cs-CZ" dirty="0"/>
              <a:t>že dovoluje trhlinami nahlédnout</a:t>
            </a:r>
          </a:p>
          <a:p>
            <a:r>
              <a:rPr lang="cs-CZ" dirty="0"/>
              <a:t>a vidět za ní to, co před ní je: </a:t>
            </a:r>
          </a:p>
          <a:p>
            <a:r>
              <a:rPr lang="cs-CZ" dirty="0"/>
              <a:t>zalesněný svah větru, režné pole a skřivana.</a:t>
            </a:r>
          </a:p>
          <a:p>
            <a:endParaRPr lang="cs-CZ" dirty="0"/>
          </a:p>
          <a:p>
            <a:r>
              <a:rPr lang="cs-CZ" dirty="0"/>
              <a:t>Je-li poznání smrt,</a:t>
            </a:r>
          </a:p>
          <a:p>
            <a:r>
              <a:rPr lang="cs-CZ" dirty="0"/>
              <a:t>co s poznáním obnoveným smrtí?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B81F3-DDE0-4DA4-BA3D-DCA17B514D85}" type="datetime1">
              <a:rPr kumimoji="0" lang="cs-CZ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01.12.2022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625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01.12.2022</a:t>
            </a:fld>
            <a:endParaRPr lang="en-US" dirty="0"/>
          </a:p>
        </p:txBody>
      </p:sp>
      <p:pic>
        <p:nvPicPr>
          <p:cNvPr id="2051" name="Obrázek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175" y="4450703"/>
            <a:ext cx="17748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1"/>
          <p:cNvSpPr>
            <a:spLocks noChangeArrowheads="1"/>
          </p:cNvSpPr>
          <p:nvPr/>
        </p:nvSpPr>
        <p:spPr bwMode="auto">
          <a:xfrm>
            <a:off x="4848647" y="2692304"/>
            <a:ext cx="1951037" cy="18510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KOHOUT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„samec kura domácího“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(SSČ)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7" name="Přímá spojnice se šipkou 6"/>
          <p:cNvCxnSpPr>
            <a:stCxn id="5" idx="0"/>
          </p:cNvCxnSpPr>
          <p:nvPr/>
        </p:nvCxnSpPr>
        <p:spPr>
          <a:xfrm flipH="1" flipV="1">
            <a:off x="5777191" y="2086480"/>
            <a:ext cx="46975" cy="605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6708710" y="2562341"/>
            <a:ext cx="1294778" cy="694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3680460" y="2781300"/>
            <a:ext cx="1120140" cy="50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3665220" y="3893820"/>
            <a:ext cx="115824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6747277" y="4012475"/>
            <a:ext cx="1062445" cy="774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 pole 13"/>
          <p:cNvSpPr txBox="1">
            <a:spLocks noChangeArrowheads="1"/>
          </p:cNvSpPr>
          <p:nvPr/>
        </p:nvSpPr>
        <p:spPr bwMode="auto">
          <a:xfrm>
            <a:off x="7819054" y="3415004"/>
            <a:ext cx="3331028" cy="1968759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 SEXUALITA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(maskulinita, plodnost) 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etymologie – souvislost se sexualitou a plodností, srov. i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nář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v jiných slov.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jaz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cs-CZ" altLang="cs-CZ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kokot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 č. dnes </a:t>
            </a:r>
            <a:r>
              <a:rPr kumimoji="0" lang="cs-CZ" altLang="cs-CZ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vulg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„penis“, pod. i angl. </a:t>
            </a:r>
            <a:r>
              <a:rPr kumimoji="0" lang="cs-CZ" altLang="cs-CZ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cock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0" lang="cs-CZ" altLang="cs-CZ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idová symbolika (kohoutí péra – kosárek); rituály plodnosti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ové pole 14"/>
          <p:cNvSpPr txBox="1">
            <a:spLocks noChangeArrowheads="1"/>
          </p:cNvSpPr>
          <p:nvPr/>
        </p:nvSpPr>
        <p:spPr bwMode="auto">
          <a:xfrm>
            <a:off x="858417" y="3401884"/>
            <a:ext cx="2751138" cy="216376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 VÝRAZNÝ ZVUKOVÝ PROJEV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(VYDÁVANÝ RÁNO)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zpěv, 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kokrhání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kuropění 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signál (časného) rána …. začátek nového dne, úsvit, svítání (X noc, tma)  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…. 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začátek nového života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probuzení …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duchovní probuzení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strážce hranice s oním světem; ochrana před démony  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ové pole 15"/>
          <p:cNvSpPr txBox="1">
            <a:spLocks noChangeArrowheads="1"/>
          </p:cNvSpPr>
          <p:nvPr/>
        </p:nvSpPr>
        <p:spPr bwMode="auto">
          <a:xfrm>
            <a:off x="4803840" y="401216"/>
            <a:ext cx="2713038" cy="169862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cs-CZ" alt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ČERVENOST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krev             oheň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život (X smrt)           energie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krása; intenzivní projevy života;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nebezpečí, válka, boj, požár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posadit červeného kohouta na střechu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(založit požár),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zčervenal jako kohout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ové pole 16"/>
          <p:cNvSpPr txBox="1">
            <a:spLocks noChangeArrowheads="1"/>
          </p:cNvSpPr>
          <p:nvPr/>
        </p:nvSpPr>
        <p:spPr bwMode="auto">
          <a:xfrm>
            <a:off x="7977349" y="1203649"/>
            <a:ext cx="3312691" cy="1615233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(2) AGRESIVITA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(bojovnost, vznětlivost, nesnášenlivost)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kohoutit se, rozkohoutit se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kohoutí krev 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(popudlivá povaha)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 kohouti na jednom smetišti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ové pole 17"/>
          <p:cNvSpPr txBox="1">
            <a:spLocks noChangeArrowheads="1"/>
          </p:cNvSpPr>
          <p:nvPr/>
        </p:nvSpPr>
        <p:spPr bwMode="auto">
          <a:xfrm>
            <a:off x="914400" y="1089640"/>
            <a:ext cx="2856561" cy="1896156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 TVAR HLAVY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(specifický):  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hřeben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účes (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kohout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květina (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kohoutek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potrubní uzávěr (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kohout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kohoutek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pečivo (</a:t>
            </a:r>
            <a:r>
              <a:rPr kumimoji="0" lang="cs-CZ" altLang="cs-CZ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kohoutí hřebeny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95738" y="186612"/>
            <a:ext cx="11296261" cy="38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466531" y="292412"/>
            <a:ext cx="110723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KOHOUT / </a:t>
            </a:r>
            <a:r>
              <a:rPr kumimoji="0" lang="cs-CZ" altLang="cs-CZ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kohout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profily pojmu (konotační centra)</a:t>
            </a:r>
            <a:r>
              <a:rPr lang="cs-CZ" alt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altLang="cs-CZ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b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9144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18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01.12.2022</a:t>
            </a:fld>
            <a:endParaRPr lang="en-US" dirty="0"/>
          </a:p>
        </p:txBody>
      </p:sp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0" y="0"/>
            <a:ext cx="12192000" cy="6951305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cs-CZ" sz="6400" b="1" dirty="0"/>
              <a:t>a/ červená barva;</a:t>
            </a:r>
            <a:r>
              <a:rPr lang="cs-CZ" sz="6400" dirty="0"/>
              <a:t> </a:t>
            </a:r>
            <a:r>
              <a:rPr lang="cs-CZ" sz="6400" dirty="0" err="1"/>
              <a:t>aa</a:t>
            </a:r>
            <a:r>
              <a:rPr lang="cs-CZ" sz="6400" dirty="0"/>
              <a:t>/ </a:t>
            </a:r>
            <a:r>
              <a:rPr lang="cs-CZ" sz="6400" b="1" dirty="0"/>
              <a:t>krev</a:t>
            </a:r>
            <a:r>
              <a:rPr lang="cs-CZ" sz="6400" dirty="0"/>
              <a:t> + ab/ </a:t>
            </a:r>
            <a:r>
              <a:rPr lang="cs-CZ" sz="6400" b="1" dirty="0"/>
              <a:t>oheň</a:t>
            </a:r>
            <a:r>
              <a:rPr lang="cs-CZ" sz="6400" dirty="0"/>
              <a:t> (prototypy červené barvy) – „krvavost“, „ohnivost“</a:t>
            </a:r>
          </a:p>
          <a:p>
            <a:pPr>
              <a:lnSpc>
                <a:spcPct val="120000"/>
              </a:lnSpc>
            </a:pPr>
            <a:r>
              <a:rPr lang="cs-CZ" sz="6400" dirty="0"/>
              <a:t>                  → </a:t>
            </a:r>
            <a:r>
              <a:rPr lang="cs-CZ" sz="6400" b="1" dirty="0"/>
              <a:t>krev</a:t>
            </a:r>
            <a:r>
              <a:rPr lang="cs-CZ" sz="6400" dirty="0"/>
              <a:t>: tělesnost, zraňování, bolest, smrt – oběť (možné extenze konotace)</a:t>
            </a:r>
          </a:p>
          <a:p>
            <a:pPr>
              <a:lnSpc>
                <a:spcPct val="120000"/>
              </a:lnSpc>
            </a:pPr>
            <a:r>
              <a:rPr lang="cs-CZ" sz="6400" dirty="0"/>
              <a:t>                  → </a:t>
            </a:r>
            <a:r>
              <a:rPr lang="cs-CZ" sz="6400" b="1" dirty="0"/>
              <a:t>oheň</a:t>
            </a:r>
            <a:r>
              <a:rPr lang="cs-CZ" sz="6400" dirty="0"/>
              <a:t>: </a:t>
            </a:r>
            <a:r>
              <a:rPr lang="cs-CZ" sz="6400" b="1" dirty="0"/>
              <a:t>energie, život</a:t>
            </a:r>
            <a:r>
              <a:rPr lang="cs-CZ" sz="6400" dirty="0"/>
              <a:t>: v pozitivním i negativním smyslu (požár – </a:t>
            </a:r>
            <a:r>
              <a:rPr lang="cs-CZ" sz="6400" i="1" dirty="0"/>
              <a:t>červený kohout</a:t>
            </a:r>
            <a:r>
              <a:rPr lang="cs-CZ" sz="6400" dirty="0"/>
              <a:t>)</a:t>
            </a:r>
          </a:p>
          <a:p>
            <a:pPr>
              <a:lnSpc>
                <a:spcPct val="120000"/>
              </a:lnSpc>
            </a:pPr>
            <a:r>
              <a:rPr lang="cs-CZ" sz="6400" dirty="0"/>
              <a:t>                  </a:t>
            </a:r>
            <a:r>
              <a:rPr lang="cs-CZ" sz="6400" b="1" dirty="0">
                <a:solidFill>
                  <a:srgbClr val="C00000"/>
                </a:solidFill>
              </a:rPr>
              <a:t>KOHOUT JE ČERVENÝ</a:t>
            </a:r>
            <a:r>
              <a:rPr lang="cs-CZ" sz="6400" b="1" dirty="0"/>
              <a:t> </a:t>
            </a:r>
            <a:r>
              <a:rPr lang="cs-CZ" sz="6400" dirty="0"/>
              <a:t>(extenze: spojení s krví / spojení s ohněm)</a:t>
            </a:r>
          </a:p>
          <a:p>
            <a:pPr>
              <a:lnSpc>
                <a:spcPct val="120000"/>
              </a:lnSpc>
            </a:pPr>
            <a:r>
              <a:rPr lang="cs-CZ" sz="6400" b="1" dirty="0"/>
              <a:t>b/ hlasitost, bojovnost, agresivita, „pýcha“, dominance</a:t>
            </a:r>
            <a:r>
              <a:rPr lang="cs-CZ" sz="6400" dirty="0"/>
              <a:t> (např. ve vztahu ke slepicím či jiným kohoutům), útočnost – „ego“, kohoutí zápasy – </a:t>
            </a:r>
            <a:r>
              <a:rPr lang="cs-CZ" sz="6400" i="1" dirty="0"/>
              <a:t>dva kohouti na jednom smetišti, kohoutit se</a:t>
            </a:r>
            <a:r>
              <a:rPr lang="cs-CZ" sz="6400" dirty="0"/>
              <a:t> </a:t>
            </a:r>
            <a:r>
              <a:rPr lang="cs-CZ" sz="6400" b="1" dirty="0">
                <a:solidFill>
                  <a:srgbClr val="C00000"/>
                </a:solidFill>
              </a:rPr>
              <a:t>KOHOUT JE AGRESIVNÍ; KOHOUT ÚTOČÍ; KOHOUT BOJUJE</a:t>
            </a:r>
            <a:r>
              <a:rPr lang="cs-CZ" sz="6400" dirty="0">
                <a:solidFill>
                  <a:srgbClr val="C00000"/>
                </a:solidFill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cs-CZ" sz="6400" b="1" dirty="0"/>
              <a:t>c/</a:t>
            </a:r>
            <a:r>
              <a:rPr lang="cs-CZ" sz="6400" dirty="0"/>
              <a:t> </a:t>
            </a:r>
            <a:r>
              <a:rPr lang="cs-CZ" sz="6400" b="1" dirty="0"/>
              <a:t>sexualita</a:t>
            </a:r>
            <a:r>
              <a:rPr lang="cs-CZ" sz="6400" dirty="0"/>
              <a:t>, rozmnožování (kohout v rituálech plodnosti, viz folklor); etymologie</a:t>
            </a:r>
          </a:p>
          <a:p>
            <a:pPr>
              <a:lnSpc>
                <a:spcPct val="120000"/>
              </a:lnSpc>
            </a:pPr>
            <a:r>
              <a:rPr lang="cs-CZ" sz="6400" dirty="0"/>
              <a:t>                   </a:t>
            </a:r>
            <a:r>
              <a:rPr lang="cs-CZ" sz="6400" b="1" dirty="0">
                <a:solidFill>
                  <a:srgbClr val="C00000"/>
                </a:solidFill>
              </a:rPr>
              <a:t>KOHOUT JE SEXUÁLNĚ AKTIVNÍ</a:t>
            </a:r>
            <a:r>
              <a:rPr lang="cs-CZ" sz="6400" dirty="0">
                <a:solidFill>
                  <a:srgbClr val="C00000"/>
                </a:solidFill>
              </a:rPr>
              <a:t>; </a:t>
            </a:r>
            <a:r>
              <a:rPr lang="cs-CZ" sz="6400" b="1" dirty="0">
                <a:solidFill>
                  <a:srgbClr val="C00000"/>
                </a:solidFill>
              </a:rPr>
              <a:t>KOHOUT JE PLODNÝ</a:t>
            </a:r>
            <a:endParaRPr lang="cs-CZ" sz="64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6400" b="1" dirty="0"/>
              <a:t>d/ rodinný život</a:t>
            </a:r>
            <a:r>
              <a:rPr lang="cs-CZ" sz="6400" dirty="0"/>
              <a:t> (slepice, kohout a kuřátka – tzv. kolekce)</a:t>
            </a:r>
          </a:p>
          <a:p>
            <a:pPr>
              <a:lnSpc>
                <a:spcPct val="120000"/>
              </a:lnSpc>
            </a:pPr>
            <a:r>
              <a:rPr lang="cs-CZ" sz="6400" b="1" dirty="0"/>
              <a:t>                   </a:t>
            </a:r>
            <a:r>
              <a:rPr lang="cs-CZ" sz="6400" b="1" dirty="0">
                <a:solidFill>
                  <a:srgbClr val="C00000"/>
                </a:solidFill>
              </a:rPr>
              <a:t>KOHOUT ŽIJE POHROMADĚ SE SLEPICÍ / SLEPICEMI A KUŘATY</a:t>
            </a:r>
            <a:endParaRPr lang="cs-CZ" sz="64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6400" b="1" dirty="0"/>
              <a:t>e/ zpěv, kokrhání jako signál začátku nového dne</a:t>
            </a:r>
            <a:r>
              <a:rPr lang="cs-CZ" sz="6400" dirty="0"/>
              <a:t> (</a:t>
            </a:r>
            <a:r>
              <a:rPr lang="cs-CZ" sz="6400" i="1" dirty="0"/>
              <a:t>kuropění</a:t>
            </a:r>
            <a:r>
              <a:rPr lang="cs-CZ" sz="6400" dirty="0"/>
              <a:t>), ranní buzení („budík“)  </a:t>
            </a:r>
          </a:p>
          <a:p>
            <a:pPr>
              <a:lnSpc>
                <a:spcPct val="120000"/>
              </a:lnSpc>
            </a:pPr>
            <a:r>
              <a:rPr lang="cs-CZ" sz="6400" dirty="0"/>
              <a:t>                  → symbolické extenze: kohout </a:t>
            </a:r>
            <a:r>
              <a:rPr lang="cs-CZ" sz="6400" b="1" dirty="0"/>
              <a:t>odhání temné síly</a:t>
            </a:r>
            <a:r>
              <a:rPr lang="cs-CZ" sz="6400" dirty="0"/>
              <a:t> („kohout plaší smrt“), zachraňuje od negativity, reprezentované nocí a tmou (magický obraz světa)</a:t>
            </a:r>
            <a:endParaRPr lang="cs-CZ" sz="64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6400" dirty="0">
                <a:solidFill>
                  <a:schemeClr val="tx1"/>
                </a:solidFill>
              </a:rPr>
              <a:t>                 → symbolické extenze: ráno, nový den, svítání → </a:t>
            </a:r>
            <a:r>
              <a:rPr lang="cs-CZ" sz="6400" b="1" dirty="0">
                <a:solidFill>
                  <a:schemeClr val="tx1"/>
                </a:solidFill>
              </a:rPr>
              <a:t>vzkříšení</a:t>
            </a:r>
            <a:r>
              <a:rPr lang="cs-CZ" sz="6400" dirty="0">
                <a:solidFill>
                  <a:schemeClr val="tx1"/>
                </a:solidFill>
              </a:rPr>
              <a:t>, zmrtvýchvstání, nový život; kristovské motivy (křesťanská symbolika)             	</a:t>
            </a:r>
            <a:r>
              <a:rPr lang="cs-CZ" sz="6400" b="1" dirty="0">
                <a:solidFill>
                  <a:srgbClr val="C00000"/>
                </a:solidFill>
              </a:rPr>
              <a:t>KOKRHÁ; KOHOUT OHLAŠUJE RÁNO; KOHOUT BUDÍ ČLOVĚKA</a:t>
            </a:r>
            <a:endParaRPr lang="cs-CZ" sz="64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cs-CZ" sz="6400" dirty="0">
                <a:solidFill>
                  <a:schemeClr val="tx1"/>
                </a:solidFill>
              </a:rPr>
              <a:t>Další možné konotace, snad slabší (méně zastoupené ve slovníkových datech, ale časté ve folkloru či v dalších textech) – součást scény / scénáře, rámce:  / </a:t>
            </a:r>
            <a:r>
              <a:rPr lang="cs-CZ" sz="6400" b="1" dirty="0">
                <a:solidFill>
                  <a:schemeClr val="tx1"/>
                </a:solidFill>
              </a:rPr>
              <a:t>místo výskytu </a:t>
            </a:r>
            <a:r>
              <a:rPr lang="cs-CZ" sz="6400" dirty="0">
                <a:solidFill>
                  <a:schemeClr val="tx1"/>
                </a:solidFill>
              </a:rPr>
              <a:t>kohouta:</a:t>
            </a:r>
            <a:r>
              <a:rPr lang="cs-CZ" sz="6400" b="1" dirty="0">
                <a:solidFill>
                  <a:schemeClr val="tx1"/>
                </a:solidFill>
              </a:rPr>
              <a:t> </a:t>
            </a:r>
            <a:r>
              <a:rPr lang="cs-CZ" sz="6400" b="1" dirty="0">
                <a:solidFill>
                  <a:srgbClr val="C00000"/>
                </a:solidFill>
              </a:rPr>
              <a:t>VENKOV, DVŮR, SMETI</a:t>
            </a:r>
            <a:r>
              <a:rPr lang="cs-CZ" sz="6400" dirty="0">
                <a:solidFill>
                  <a:srgbClr val="C00000"/>
                </a:solidFill>
              </a:rPr>
              <a:t> …………… </a:t>
            </a:r>
            <a:r>
              <a:rPr lang="cs-CZ" sz="6400" dirty="0">
                <a:solidFill>
                  <a:schemeClr val="tx1"/>
                </a:solidFill>
              </a:rPr>
              <a:t>g/ lze exponovat i </a:t>
            </a:r>
            <a:r>
              <a:rPr lang="cs-CZ" sz="6400" b="1" dirty="0">
                <a:solidFill>
                  <a:schemeClr val="tx1"/>
                </a:solidFill>
              </a:rPr>
              <a:t>čas</a:t>
            </a:r>
            <a:r>
              <a:rPr lang="cs-CZ" sz="6400" dirty="0">
                <a:solidFill>
                  <a:schemeClr val="tx1"/>
                </a:solidFill>
              </a:rPr>
              <a:t> s aktivitou kohouta spojený (viz i e): </a:t>
            </a:r>
            <a:r>
              <a:rPr lang="cs-CZ" sz="6400" b="1" dirty="0">
                <a:solidFill>
                  <a:srgbClr val="C00000"/>
                </a:solidFill>
              </a:rPr>
              <a:t>RÁNO</a:t>
            </a:r>
            <a:endParaRPr lang="cs-CZ" sz="6400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34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34A45-0DE6-147C-9C06-FC79DCBAE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82" y="286602"/>
            <a:ext cx="10776498" cy="1374417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sz="2700" dirty="0"/>
              <a:t>Kohout v poezii</a:t>
            </a:r>
            <a:br>
              <a:rPr lang="cs-CZ" sz="2700" dirty="0"/>
            </a:br>
            <a:r>
              <a:rPr lang="cs-CZ" sz="2700" dirty="0"/>
              <a:t>+ viz poskytnuté básně a jiné texty </a:t>
            </a:r>
            <a:br>
              <a:rPr lang="cs-CZ" sz="2700" dirty="0"/>
            </a:br>
            <a:r>
              <a:rPr lang="cs-CZ" sz="2700" dirty="0"/>
              <a:t>(Téma 6 – materiál)</a:t>
            </a:r>
            <a:br>
              <a:rPr lang="cs-CZ" sz="2700" dirty="0"/>
            </a:br>
            <a:endParaRPr lang="cs-CZ" sz="2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53A078-415A-858F-B134-35D1B0BC3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448" y="1535186"/>
            <a:ext cx="5595457" cy="4496498"/>
          </a:xfrm>
        </p:spPr>
        <p:txBody>
          <a:bodyPr>
            <a:noAutofit/>
          </a:bodyPr>
          <a:lstStyle/>
          <a:p>
            <a:pPr algn="l"/>
            <a:r>
              <a:rPr lang="cs-CZ" sz="1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Ivan Blatný: Jitřenka</a:t>
            </a:r>
          </a:p>
          <a:p>
            <a:pPr algn="l">
              <a:lnSpc>
                <a:spcPct val="100000"/>
              </a:lnSpc>
            </a:pPr>
            <a:r>
              <a:rPr lang="cs-CZ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Noví a noví kohouti vzlétali z její hrudi,</a:t>
            </a:r>
          </a:p>
          <a:p>
            <a:pPr algn="l">
              <a:lnSpc>
                <a:spcPct val="100000"/>
              </a:lnSpc>
            </a:pPr>
            <a:r>
              <a:rPr lang="cs-CZ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Neboť nastal den.</a:t>
            </a:r>
          </a:p>
          <a:p>
            <a:pPr algn="l">
              <a:lnSpc>
                <a:spcPct val="100000"/>
              </a:lnSpc>
            </a:pPr>
            <a:r>
              <a:rPr lang="cs-CZ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Krajinu zaplavily jantarové vody,</a:t>
            </a:r>
          </a:p>
          <a:p>
            <a:pPr algn="l">
              <a:lnSpc>
                <a:spcPct val="100000"/>
              </a:lnSpc>
            </a:pPr>
            <a:r>
              <a:rPr lang="cs-CZ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Průsvitné ryby šířily z nitra</a:t>
            </a:r>
          </a:p>
          <a:p>
            <a:pPr algn="l">
              <a:lnSpc>
                <a:spcPct val="100000"/>
              </a:lnSpc>
            </a:pPr>
            <a:r>
              <a:rPr lang="cs-CZ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 všecky strany stejnoměrné paprsky,</a:t>
            </a:r>
          </a:p>
          <a:p>
            <a:pPr algn="l">
              <a:lnSpc>
                <a:spcPct val="100000"/>
              </a:lnSpc>
            </a:pPr>
            <a:r>
              <a:rPr lang="cs-CZ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Jež jenom slabý pohyb ploutve zčeřil chvílemi.</a:t>
            </a:r>
          </a:p>
          <a:p>
            <a:pPr algn="l">
              <a:lnSpc>
                <a:spcPct val="100000"/>
              </a:lnSpc>
            </a:pPr>
            <a:r>
              <a:rPr lang="cs-CZ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Noví a noví kohouti světla vzlétali z její hrudi.</a:t>
            </a:r>
          </a:p>
          <a:p>
            <a:pPr algn="l">
              <a:lnSpc>
                <a:spcPct val="100000"/>
              </a:lnSpc>
            </a:pPr>
            <a:r>
              <a:rPr lang="cs-CZ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Jitro nad zemí.</a:t>
            </a:r>
          </a:p>
          <a:p>
            <a:pPr algn="l"/>
            <a:r>
              <a:rPr lang="cs-CZ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(I. Blatný, Fragmenty a jiné verše z pozůstalosti. Brno: Host, 1993, s. 24)</a:t>
            </a:r>
          </a:p>
          <a:p>
            <a:r>
              <a:rPr lang="cs-CZ" sz="1600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0EC53AB-37DD-03DD-ACF8-E4208A1B8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7" y="1535187"/>
            <a:ext cx="4827583" cy="43339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cs-CZ" sz="1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Vladimír Holan: Říjnový den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Dnes ráno soused zařízl kohouta. Útočil na ženy.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Jeho krev kape do novin, vedle kterých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leží nůž nad tucet… Od rohů háje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vítr rozfoukává uhlíky na roštu šípkového keře…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 říčních prahů vypírají panny vložky…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Chrstnutí vína mezi oči smrti… Ale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nepřebudem</a:t>
            </a:r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…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Potom začíná pršet… Déšť na sadě</a:t>
            </a:r>
          </a:p>
          <a:p>
            <a:pPr algn="l"/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barví si vlasy bezinkami…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(V. Holan, Bolest. Praha: ČS, 1965, s. 85)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D5732D-A9F0-CD93-17F6-11B2AC3FC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01.12.2022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0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046A4-5BB1-461A-B4A4-2940ECCE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86604"/>
            <a:ext cx="10736580" cy="64418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„Malé narace“ o dešti v češtině (jazyk a poezie)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CF9E36-5E99-454D-B273-32E69C878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930791"/>
            <a:ext cx="7094376" cy="4938304"/>
          </a:xfrm>
        </p:spPr>
        <p:txBody>
          <a:bodyPr/>
          <a:lstStyle/>
          <a:p>
            <a:r>
              <a:rPr lang="cs-CZ" dirty="0"/>
              <a:t>(K textu D. </a:t>
            </a:r>
            <a:r>
              <a:rPr lang="cs-CZ" dirty="0" err="1"/>
              <a:t>Filar</a:t>
            </a:r>
            <a:r>
              <a:rPr lang="cs-CZ" dirty="0"/>
              <a:t> o malých a velkých naracích v souvislosti s lexikálním významem a jazykem) – srov. </a:t>
            </a:r>
            <a:r>
              <a:rPr lang="cs-CZ" i="1" dirty="0"/>
              <a:t>Český slovník věcný a synonymický </a:t>
            </a:r>
            <a:r>
              <a:rPr lang="cs-CZ" dirty="0"/>
              <a:t>Jiřího </a:t>
            </a:r>
            <a:r>
              <a:rPr lang="cs-CZ" dirty="0" err="1"/>
              <a:t>Hallera</a:t>
            </a:r>
            <a:r>
              <a:rPr lang="cs-CZ" dirty="0"/>
              <a:t>, 1. díl (dvě ukázky) z hesel Déšť a Pršeti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4836E7E-8DB9-45B6-9A26-6E425F108D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7213" y="1009652"/>
            <a:ext cx="3368857" cy="5067300"/>
          </a:xfrm>
          <a:prstGeom prst="rect">
            <a:avLst/>
          </a:prstGeo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E7B99C-62E0-4807-AE5F-783A84095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B81F3-DDE0-4DA4-BA3D-DCA17B514D85}" type="datetime1">
              <a:rPr lang="cs-CZ" smtClean="0"/>
              <a:t>01.12.2022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8D5D9B-AE46-49BB-A0D0-76060A719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900" y="2268288"/>
            <a:ext cx="3365284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6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75E15D60-23E3-4DD7-8BDC-C873C02E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déšť</a:t>
            </a:r>
            <a:r>
              <a:rPr lang="cs-CZ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dešť</a:t>
            </a:r>
            <a:r>
              <a:rPr lang="cs-CZ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deště m. (SSJČ)</a:t>
            </a:r>
            <a:br>
              <a:rPr lang="cs-CZ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31DB636-E8B7-45F6-8075-89B946EE6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25" y="1466850"/>
            <a:ext cx="11001375" cy="5026025"/>
          </a:xfrm>
        </p:spPr>
        <p:txBody>
          <a:bodyPr/>
          <a:lstStyle/>
          <a:p>
            <a:pPr marL="0" indent="0" algn="just">
              <a:buNone/>
            </a:pPr>
            <a:r>
              <a:rPr lang="cs-CZ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vodní kapky padající z mračen k zemi (druh meteorologických srážek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): drobný, prudký, trvalý d.; jarní d.; podzimní deště a plískanice; d. s větrem, se sněhem; kapky deště; je na d.; sbírá se, chystá se na d., k dešti; spustil se d.; d. bije, tluče do oken; d. je na spadnutí (ob.); jít v dešti, deštěm, za deště; kabát do deště, proti dešti; </a:t>
            </a:r>
          </a:p>
          <a:p>
            <a:pPr marL="0" indent="0" algn="just">
              <a:buNone/>
            </a:pPr>
            <a:endParaRPr lang="cs-CZ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přen. 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létavic; d. střel, balvanů, květů, otázek, pomluv </a:t>
            </a:r>
            <a:r>
              <a:rPr lang="cs-CZ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velké množství postupně n. trvale se projevující</a:t>
            </a: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cs-CZ" sz="1800" dirty="0">
              <a:latin typeface="Times New Roman" panose="02020603050405020304" pitchFamily="18" charset="0"/>
              <a:ea typeface="Times New Roman" panose="02020603050405020304" pitchFamily="18" charset="0"/>
              <a:cs typeface="Segoe UI Emoji" panose="020B0502040204020203" pitchFamily="34" charset="0"/>
            </a:endParaRPr>
          </a:p>
          <a:p>
            <a:pPr marL="0" indent="0" algn="just">
              <a:buNone/>
            </a:pPr>
            <a:r>
              <a:rPr lang="cs-CZ" sz="1800" dirty="0">
                <a:effectLst/>
                <a:latin typeface="Segoe UI Emoji" panose="020B0502040204020203" pitchFamily="34" charset="0"/>
                <a:ea typeface="Times New Roman" panose="02020603050405020304" pitchFamily="18" charset="0"/>
                <a:cs typeface="Segoe UI Emoji" panose="020B0502040204020203" pitchFamily="34" charset="0"/>
              </a:rPr>
              <a:t>♦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přijít, dostat se z deště pod okap z jedné nepříjemnosti do druhé, nepolepšit si;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přibývá toho, roste to jako houby po dešti rychle, houfně; je toho jako hub po dešti mnoho, hojnost;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toho mračna (mraku) nebude d. nebude pršet, přen. nebude z toho nic, to je marná naděje n. zbytečná obava, to se neuskuteční, nestane; </a:t>
            </a:r>
          </a:p>
          <a:p>
            <a:pPr marL="0" indent="0" algn="just">
              <a:buNone/>
            </a:pPr>
            <a:r>
              <a:rPr lang="cs-CZ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anní d. a ženský pláč netrvají dlouho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pořek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.); </a:t>
            </a:r>
          </a:p>
          <a:p>
            <a:pPr marL="0" indent="0" algn="just">
              <a:buNone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odb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umělý d., meteor. vyvolaný umělým zásahem do dešťových mraků, tech.,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zeměd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zařízení k rozstřikování vody, k zalévání;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zahr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zlatý d. štědřenec odvislý (bot.);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→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zdrob. deštík, -u (6. j. -u, 6. mn. -cích), deštíček, 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čku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(6. mn. 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čcích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čkách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m.: tichý, májový d.; d. padá, šumí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94FA4E-44E4-4FC7-8AF9-64FD9CCF3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D01282-382C-4BEC-BF1E-B43C436AE95C}" type="datetime1">
              <a:rPr lang="cs-CZ" smtClean="0"/>
              <a:t>01.12.2022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4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44E7E-BE28-462D-BB3F-BDBC86A1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6" y="581025"/>
            <a:ext cx="10515599" cy="885825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pršeti</a:t>
            </a:r>
            <a:r>
              <a:rPr lang="cs-CZ" sz="4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ned</a:t>
            </a:r>
            <a:r>
              <a:rPr lang="cs-CZ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(3. mn. -í) - SSJČ</a:t>
            </a:r>
            <a:br>
              <a:rPr lang="cs-CZ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F2ECB-A3FB-46EB-9140-2D9AD2D34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87" y="1162050"/>
            <a:ext cx="11096625" cy="5695950"/>
          </a:xfrm>
        </p:spPr>
        <p:txBody>
          <a:bodyPr>
            <a:normAutofit/>
          </a:bodyPr>
          <a:lstStyle/>
          <a:p>
            <a:pPr marL="342900" indent="-342900" algn="just">
              <a:buAutoNum type="arabicPeriod"/>
            </a:pPr>
            <a:r>
              <a:rPr lang="cs-CZ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(o dešti </a:t>
            </a:r>
            <a:r>
              <a:rPr lang="cs-CZ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neos</a:t>
            </a:r>
            <a:r>
              <a:rPr lang="cs-CZ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zř. os. zvl. o jiných vodních srážkách) padat v kapkách z mračen k zemi: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drobně prší; pršelo, jen se lilo; celé léto pršelo bylo deštivé počasí; zde na nás nebude p. nezmokneme; pršel teplý, májový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dešť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Baar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sníh dosti hrubě pršel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.); rosa prší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.);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toho mračna nebude p., přen. z toho nic nebude, to se neuskuteční;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přen. sedlákům pršelo zlato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Herb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 déšť prospíval úrodě;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myslíte, že mi peníze prší? že je snadno, bez práce získávám; </a:t>
            </a:r>
          </a:p>
          <a:p>
            <a:pPr marL="0" indent="0" algn="just"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když neprší, aspoň (ať n. když) kape je třeba spokojit se s málem, není-li větší zisk n. úspěch; </a:t>
            </a:r>
          </a:p>
          <a:p>
            <a:pPr marL="0" indent="0" algn="just">
              <a:buNone/>
            </a:pP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prší mu do nosu má nos se zdviženou špičkou </a:t>
            </a:r>
          </a:p>
          <a:p>
            <a:pPr marL="0" indent="0" algn="just">
              <a:buNone/>
            </a:pPr>
            <a:r>
              <a:rPr lang="cs-CZ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zř. </a:t>
            </a:r>
            <a:r>
              <a:rPr lang="cs-CZ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kniž</a:t>
            </a:r>
            <a:r>
              <a:rPr lang="cs-CZ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(co, čím) vydávat, sesílat déšť: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nebe při úsvitu rosu na zem prší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Zey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.); přen. pod stromy, jež pršely listím (Sova) </a:t>
            </a:r>
            <a:endParaRPr lang="cs-CZ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cs-CZ" sz="1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expr</a:t>
            </a:r>
            <a:r>
              <a:rPr lang="cs-CZ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hustě shora (v kapkách n. v drobných částicích) padat; (~; na koho, co) rychle za sebou s úderem dopadat, a tím postihnout:</a:t>
            </a:r>
            <a:r>
              <a:rPr lang="cs-CZ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poněk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zast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z čela mi pršel pot (Maj.); listí prší ze stromů; – kameny, střely (na ně) jen pršely; přen. na jeho hlavu pršely nadávky </a:t>
            </a:r>
          </a:p>
          <a:p>
            <a:pPr marL="0" indent="0" algn="just">
              <a:buNone/>
            </a:pP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4. </a:t>
            </a:r>
            <a:r>
              <a:rPr lang="cs-CZ" sz="1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expr</a:t>
            </a:r>
            <a:r>
              <a:rPr lang="cs-CZ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. ve velkém množství se náhle vyskytovat, objevovat, rychle za sebou následovat: 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žerty, otázky jen pršely sypaly se; ze všech stran pršely protesty *5. vypadávat: peří z něho (vycpaného orla) jen pršelo 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Jir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.); → nás. Pršívati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99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BDBD10D-F69E-4A49-88BB-3F1809DB1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064" y="457200"/>
            <a:ext cx="3996962" cy="852487"/>
          </a:xfrm>
        </p:spPr>
        <p:txBody>
          <a:bodyPr>
            <a:normAutofit fontScale="90000"/>
          </a:bodyPr>
          <a:lstStyle/>
          <a:p>
            <a:r>
              <a:rPr lang="cs-CZ" dirty="0"/>
              <a:t>DÉŠŤ</a:t>
            </a:r>
            <a:br>
              <a:rPr lang="cs-CZ" dirty="0"/>
            </a:br>
            <a:br>
              <a:rPr lang="cs-CZ" dirty="0"/>
            </a:br>
            <a:r>
              <a:rPr lang="cs-CZ" sz="2200" b="1" dirty="0"/>
              <a:t>Bohuslav </a:t>
            </a:r>
            <a:r>
              <a:rPr lang="cs-CZ" sz="2200" b="1" dirty="0" err="1"/>
              <a:t>Reynek</a:t>
            </a:r>
            <a:r>
              <a:rPr lang="cs-CZ" sz="2200" b="1" dirty="0"/>
              <a:t>: Dubnový déšť</a:t>
            </a:r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4A5381CC-E30A-4CD0-97C6-515DDE8C8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25" y="1434001"/>
            <a:ext cx="4105276" cy="5222928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10FBBCC-D1C8-41B2-8865-150DB2851D03}"/>
              </a:ext>
            </a:extLst>
          </p:cNvPr>
          <p:cNvSpPr txBox="1"/>
          <p:nvPr/>
        </p:nvSpPr>
        <p:spPr>
          <a:xfrm>
            <a:off x="6348107" y="258167"/>
            <a:ext cx="3483428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/>
              <a:t>Václav Hrabě: Déšť</a:t>
            </a:r>
          </a:p>
          <a:p>
            <a:r>
              <a:rPr lang="cs-CZ" dirty="0"/>
              <a:t>Na horkých střechách zasyčel déšť</a:t>
            </a:r>
          </a:p>
          <a:p>
            <a:r>
              <a:rPr lang="cs-CZ" dirty="0"/>
              <a:t>jako když hoří suchá tráva</a:t>
            </a:r>
          </a:p>
          <a:p>
            <a:r>
              <a:rPr lang="cs-CZ" dirty="0"/>
              <a:t>Promoklá tramvaj odbíjí šest</a:t>
            </a:r>
          </a:p>
          <a:p>
            <a:r>
              <a:rPr lang="cs-CZ" dirty="0"/>
              <a:t>Na město tiše poprchává</a:t>
            </a:r>
          </a:p>
          <a:p>
            <a:endParaRPr lang="cs-CZ" dirty="0"/>
          </a:p>
          <a:p>
            <a:r>
              <a:rPr lang="cs-CZ" dirty="0"/>
              <a:t>Jdu sama v dešti Za řekou hřmí</a:t>
            </a:r>
          </a:p>
          <a:p>
            <a:r>
              <a:rPr lang="cs-CZ" dirty="0"/>
              <a:t>Ne nevadí mi zmoklá hlava</a:t>
            </a:r>
          </a:p>
          <a:p>
            <a:r>
              <a:rPr lang="cs-CZ" dirty="0"/>
              <a:t>Jen se mi zdají bláznivé sny</a:t>
            </a:r>
          </a:p>
          <a:p>
            <a:r>
              <a:rPr lang="cs-CZ" dirty="0"/>
              <a:t>že prší na město voňavá tráva</a:t>
            </a:r>
          </a:p>
          <a:p>
            <a:endParaRPr lang="cs-CZ" dirty="0"/>
          </a:p>
          <a:p>
            <a:r>
              <a:rPr lang="cs-CZ" dirty="0"/>
              <a:t>Potichu si zpívám</a:t>
            </a:r>
          </a:p>
          <a:p>
            <a:r>
              <a:rPr lang="cs-CZ" dirty="0"/>
              <a:t>do rytmu deště</a:t>
            </a:r>
          </a:p>
          <a:p>
            <a:r>
              <a:rPr lang="cs-CZ" dirty="0"/>
              <a:t>náhodná slova</a:t>
            </a:r>
          </a:p>
          <a:p>
            <a:r>
              <a:rPr lang="cs-CZ" dirty="0"/>
              <a:t>o zmoklém městě</a:t>
            </a:r>
          </a:p>
          <a:p>
            <a:r>
              <a:rPr lang="cs-CZ" dirty="0"/>
              <a:t>Jdu Nevím vůbec kam</a:t>
            </a:r>
          </a:p>
          <a:p>
            <a:r>
              <a:rPr lang="cs-CZ" dirty="0"/>
              <a:t>a s každou kapkou </a:t>
            </a:r>
          </a:p>
          <a:p>
            <a:r>
              <a:rPr lang="cs-CZ" dirty="0"/>
              <a:t>zas znova začínám</a:t>
            </a:r>
          </a:p>
          <a:p>
            <a:endParaRPr lang="cs-CZ" dirty="0"/>
          </a:p>
          <a:p>
            <a:r>
              <a:rPr lang="cs-CZ" dirty="0"/>
              <a:t>Pod polštář dám si až půjdu spát</a:t>
            </a:r>
          </a:p>
          <a:p>
            <a:r>
              <a:rPr lang="cs-CZ" dirty="0"/>
              <a:t>blues o dešti v němž voní tráva</a:t>
            </a:r>
          </a:p>
          <a:p>
            <a:r>
              <a:rPr lang="cs-CZ" dirty="0"/>
              <a:t>Snad se mi bude celou noc zdát</a:t>
            </a:r>
          </a:p>
          <a:p>
            <a:r>
              <a:rPr lang="cs-CZ" dirty="0"/>
              <a:t>že venku tiše poprchává</a:t>
            </a:r>
          </a:p>
        </p:txBody>
      </p:sp>
    </p:spTree>
    <p:extLst>
      <p:ext uri="{BB962C8B-B14F-4D97-AF65-F5344CB8AC3E}">
        <p14:creationId xmlns:p14="http://schemas.microsoft.com/office/powerpoint/2010/main" val="303034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12EEC1-2A8A-46F3-B20E-F49038C2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852" y="457202"/>
            <a:ext cx="3623739" cy="522512"/>
          </a:xfrm>
        </p:spPr>
        <p:txBody>
          <a:bodyPr>
            <a:normAutofit fontScale="90000"/>
          </a:bodyPr>
          <a:lstStyle/>
          <a:p>
            <a:r>
              <a:rPr lang="cs-CZ" dirty="0"/>
              <a:t>Jan Skácel – déšť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839ED-CE7B-4A35-818C-0FA4AEB0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975" y="742950"/>
            <a:ext cx="4947752" cy="59721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Zlatá brána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Hledal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jsem hezké slovo pro tebe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měl jsem na </a:t>
            </a:r>
            <a:r>
              <a:rPr lang="cs-CZ" sz="1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jazyku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temnou višni.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chřástal se mi líbil,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také tráva.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Dokonce autogén.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náhodou jsem našel nejhezčí,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dívej se, venku POPRCHÁVÁ.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Není to zlatý červencový liják,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je jak mečem podepřená brána.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Můžeme</a:t>
            </a: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vejít. Hlava nesejde.</a:t>
            </a:r>
            <a:b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Venku jen trochu, drobně POPRCHÁVÁ. 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Smuténka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D5EF06A-6677-457C-B5E1-666D3C98D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854" y="1035699"/>
            <a:ext cx="4898569" cy="568234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mnoho nejde    deštěm kamenným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nechat si rozbít tvář a duši neporanit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 narození po smrt pršívá</a:t>
            </a:r>
            <a:endParaRPr lang="cs-CZ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3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žulové deště máčejí nás na nit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cs-CZ" sz="26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(Oříšky pro černého papouška. In: Básně II, Brno: Blok 1996, s. 151.)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cs-CZ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padal déšť a byl tak těžký</a:t>
            </a:r>
          </a:p>
          <a:p>
            <a:pPr>
              <a:lnSpc>
                <a:spcPct val="115000"/>
              </a:lnSpc>
            </a:pPr>
            <a:r>
              <a:rPr lang="cs-CZ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byl tak sám a beze jména</a:t>
            </a:r>
          </a:p>
          <a:p>
            <a:pPr>
              <a:lnSpc>
                <a:spcPct val="115000"/>
              </a:lnSpc>
            </a:pPr>
            <a:r>
              <a:rPr lang="cs-CZ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každá kapka byla hřebík</a:t>
            </a:r>
          </a:p>
          <a:p>
            <a:pPr>
              <a:lnSpc>
                <a:spcPct val="115000"/>
              </a:lnSpc>
            </a:pPr>
            <a:r>
              <a:rPr lang="cs-CZ" sz="33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ukovaný za studena</a:t>
            </a:r>
          </a:p>
          <a:p>
            <a:pPr>
              <a:lnSpc>
                <a:spcPct val="115000"/>
              </a:lnSpc>
            </a:pPr>
            <a:endParaRPr lang="cs-CZ" sz="33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(Chyba broskví. In: Básně II, Brno: Blok 1996, s. 112.)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8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AAF7C-DF78-4C0A-8EDC-95C05EF96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05" y="167952"/>
            <a:ext cx="3498980" cy="653142"/>
          </a:xfrm>
        </p:spPr>
        <p:txBody>
          <a:bodyPr>
            <a:normAutofit/>
          </a:bodyPr>
          <a:lstStyle/>
          <a:p>
            <a:r>
              <a:rPr lang="cs-CZ" sz="2400" b="1" dirty="0"/>
              <a:t>Déšť – písňové texty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5AA0AB-5E26-492D-98CF-A299B4641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303" y="149289"/>
            <a:ext cx="3909526" cy="670871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Pavel Žák: Prší krásně (Nejkrásnější déšť)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Prší krásně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 změnilo se v </a:t>
            </a: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konev plnou vláhy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 </a:t>
            </a: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trable vedra 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pozbývají váhy,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každá </a:t>
            </a: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kapka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jak jedno slůvko básně...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Všem záhy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líp se dýchá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všechno kolem oči protře si a září,</a:t>
            </a:r>
            <a:b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rázem poznají se poctivci i lháři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kdo se naparuje, tomu </a:t>
            </a: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zmokne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pýcha...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 máš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mokré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vlásky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 kapka z čela po nose ti stéká,</a:t>
            </a:r>
            <a:b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mokrá blůzička ti siluetu svléká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řekní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zkrásněla jsi z deště nebo z lásky?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déšť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tak </a:t>
            </a:r>
            <a:r>
              <a:rPr lang="cs-CZ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náhlý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 jsem sotva stačil pomyslit si pouze,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 tě políbím a že to bude dlouze,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když jsme odhodlaně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sobě dlaně vztáhli vstříc touze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Mám tě ráda!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To's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 prvně řekla...já byl jako v ráji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vtom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začlo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pršet - všechno bylo „v háji“...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si přece člověk jenom jednou střádá, když má ji..</a:t>
            </a:r>
            <a:b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8FC6A46-A904-464D-9439-9B78B2AF6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8580" y="998377"/>
            <a:ext cx="3006595" cy="56976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Zdeněk Svěrák: Déšť</a:t>
            </a:r>
            <a:endParaRPr lang="cs-CZ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Déšť </a:t>
            </a:r>
            <a:r>
              <a:rPr lang="cs-CZ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bubnuje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lepenku,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zůstaň, koukni, jak je venku.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Déšť bubnuje drobným nehtem,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zůstaň, </a:t>
            </a:r>
            <a:r>
              <a:rPr lang="cs-CZ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střechu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jsem zalil dehtem.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Chladné vánky z olší vanou,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mám přikrývku prošívanou.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Déšť si s </a:t>
            </a:r>
            <a:r>
              <a:rPr lang="cs-CZ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oknem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 </a:t>
            </a:r>
            <a:r>
              <a:rPr lang="cs-CZ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pláč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hraje,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dám ti k lůžku hrnek čaje.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Snění když prší,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krásné představy se vrší,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štěstí pluje vzduchem,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jsme sami na ostrově suchém</a:t>
            </a: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Déšť bubnuje na lepenku…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Mám schovaný suchý kmínek,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přiložím ho do kamínek,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prší, bude voda v sudu,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zůstaň a vstup mi do osudu.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Snění když prší,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krásné představy se vrší,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štěstí pluje vzduchem,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jsme sami na ostrově suchém.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Déšť bubnuje na lepenku, </a:t>
            </a:r>
            <a:b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déšť bubnuje na lepenku…</a:t>
            </a:r>
          </a:p>
          <a:p>
            <a:br>
              <a:rPr lang="cs-C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cs-CZ" dirty="0"/>
          </a:p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4A4CA95-64D8-41B6-B268-C1F613AF44F2}"/>
              </a:ext>
            </a:extLst>
          </p:cNvPr>
          <p:cNvSpPr txBox="1"/>
          <p:nvPr/>
        </p:nvSpPr>
        <p:spPr>
          <a:xfrm>
            <a:off x="7641771" y="233265"/>
            <a:ext cx="386443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1400" dirty="0"/>
          </a:p>
          <a:p>
            <a:r>
              <a:rPr lang="cs-CZ" sz="1400" dirty="0"/>
              <a:t>Když má chvíli</a:t>
            </a:r>
            <a:br>
              <a:rPr lang="cs-CZ" sz="1400" dirty="0"/>
            </a:br>
            <a:r>
              <a:rPr lang="cs-CZ" sz="1400" dirty="0"/>
              <a:t>kdy se padající hvězda změní v ústa</a:t>
            </a:r>
            <a:br>
              <a:rPr lang="cs-CZ" sz="1400" dirty="0"/>
            </a:br>
            <a:r>
              <a:rPr lang="cs-CZ" sz="1400" dirty="0"/>
              <a:t>a když sen ti řekne: „Probuď se a zůstaň“</a:t>
            </a:r>
            <a:br>
              <a:rPr lang="cs-CZ" sz="1400" dirty="0"/>
            </a:br>
            <a:r>
              <a:rPr lang="cs-CZ" sz="1400" dirty="0">
                <a:solidFill>
                  <a:srgbClr val="FF0000"/>
                </a:solidFill>
              </a:rPr>
              <a:t>Vtom si přijde déšť a ještě k tomu sílí</a:t>
            </a:r>
            <a:br>
              <a:rPr lang="cs-CZ" sz="1400" dirty="0"/>
            </a:br>
            <a:r>
              <a:rPr lang="cs-CZ" sz="1400" dirty="0"/>
              <a:t>A vzrůstá...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Sen se hroutí...</a:t>
            </a:r>
            <a:br>
              <a:rPr lang="cs-CZ" sz="1400" dirty="0"/>
            </a:br>
            <a:r>
              <a:rPr lang="cs-CZ" sz="1400" dirty="0"/>
              <a:t>Teď se začneš asi po </a:t>
            </a:r>
            <a:r>
              <a:rPr lang="cs-CZ" sz="1400" dirty="0">
                <a:solidFill>
                  <a:srgbClr val="FF0000"/>
                </a:solidFill>
              </a:rPr>
              <a:t>deštníku</a:t>
            </a:r>
            <a:r>
              <a:rPr lang="cs-CZ" sz="1400" dirty="0"/>
              <a:t> shánět,</a:t>
            </a:r>
            <a:br>
              <a:rPr lang="cs-CZ" sz="1400" dirty="0"/>
            </a:br>
            <a:r>
              <a:rPr lang="cs-CZ" sz="1400" dirty="0">
                <a:solidFill>
                  <a:srgbClr val="FF0000"/>
                </a:solidFill>
              </a:rPr>
              <a:t>nemáš zapotřebí průduškový zánět!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dirty="0"/>
              <a:t>Proto utečeš mi pryč a to mě rmoutí...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Být Máchou,</a:t>
            </a:r>
            <a:br>
              <a:rPr lang="cs-CZ" sz="1400" dirty="0"/>
            </a:br>
            <a:r>
              <a:rPr lang="cs-CZ" sz="1400" dirty="0"/>
              <a:t>aspoň básně</a:t>
            </a:r>
            <a:br>
              <a:rPr lang="cs-CZ" sz="1400" dirty="0"/>
            </a:br>
            <a:r>
              <a:rPr lang="cs-CZ" sz="1400" dirty="0"/>
              <a:t>psal bych o tom jak mi smutkem srdce vzdouváš</a:t>
            </a:r>
            <a:br>
              <a:rPr lang="cs-CZ" sz="1400" dirty="0"/>
            </a:br>
            <a:r>
              <a:rPr lang="cs-CZ" sz="1400" dirty="0"/>
              <a:t>a vtom vidím tě jak střevíčky si zouváš,</a:t>
            </a:r>
            <a:br>
              <a:rPr lang="cs-CZ" sz="1400" dirty="0"/>
            </a:br>
            <a:r>
              <a:rPr lang="cs-CZ" sz="1400" dirty="0">
                <a:solidFill>
                  <a:srgbClr val="FF0000"/>
                </a:solidFill>
              </a:rPr>
              <a:t>bosá v kalužích mi říkáš: “Prší krásně“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dirty="0"/>
              <a:t>Proč couváš......?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>
                <a:solidFill>
                  <a:srgbClr val="FF0000"/>
                </a:solidFill>
              </a:rPr>
              <a:t>Prší krásně,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dirty="0">
                <a:solidFill>
                  <a:srgbClr val="FF0000"/>
                </a:solidFill>
              </a:rPr>
              <a:t>lesy mají řasy z mlhavého dýmu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dirty="0">
                <a:solidFill>
                  <a:srgbClr val="FF0000"/>
                </a:solidFill>
              </a:rPr>
              <a:t>a my zítra asi budeme mít rýmu</a:t>
            </a:r>
            <a:br>
              <a:rPr lang="cs-CZ" sz="1400" dirty="0">
                <a:solidFill>
                  <a:srgbClr val="FF0000"/>
                </a:solidFill>
              </a:rPr>
            </a:br>
            <a:r>
              <a:rPr lang="cs-CZ" sz="1400" dirty="0">
                <a:solidFill>
                  <a:srgbClr val="FF0000"/>
                </a:solidFill>
              </a:rPr>
              <a:t>a ty místo vlasů promočené třásně...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Prší krásně,</a:t>
            </a:r>
            <a:br>
              <a:rPr lang="cs-CZ" sz="1400" dirty="0"/>
            </a:br>
            <a:r>
              <a:rPr lang="cs-CZ" sz="1400" dirty="0"/>
              <a:t>my se pod </a:t>
            </a:r>
            <a:r>
              <a:rPr lang="cs-CZ" sz="1400" dirty="0">
                <a:solidFill>
                  <a:srgbClr val="FF0000"/>
                </a:solidFill>
              </a:rPr>
              <a:t>pláštěnkou</a:t>
            </a:r>
            <a:r>
              <a:rPr lang="cs-CZ" sz="1400" dirty="0"/>
              <a:t> nebudeme </a:t>
            </a:r>
            <a:r>
              <a:rPr lang="cs-CZ" sz="1400" dirty="0">
                <a:solidFill>
                  <a:srgbClr val="FF0000"/>
                </a:solidFill>
              </a:rPr>
              <a:t>skrývat</a:t>
            </a:r>
            <a:r>
              <a:rPr lang="cs-CZ" sz="1400" dirty="0"/>
              <a:t>,</a:t>
            </a:r>
            <a:br>
              <a:rPr lang="cs-CZ" sz="1400" dirty="0"/>
            </a:br>
            <a:r>
              <a:rPr lang="cs-CZ" sz="1400" dirty="0"/>
              <a:t>v tomhle nejkrásnějším dešti chci tě líbat,</a:t>
            </a:r>
            <a:br>
              <a:rPr lang="cs-CZ" sz="1400" dirty="0"/>
            </a:br>
            <a:r>
              <a:rPr lang="cs-CZ" sz="1400" dirty="0"/>
              <a:t>každá kapka je jak jedno slůvko básně</a:t>
            </a:r>
            <a:br>
              <a:rPr lang="cs-CZ" sz="1400" dirty="0"/>
            </a:br>
            <a:r>
              <a:rPr lang="cs-CZ" sz="1400" dirty="0"/>
              <a:t>Náš déšť</a:t>
            </a:r>
          </a:p>
        </p:txBody>
      </p:sp>
    </p:spTree>
    <p:extLst>
      <p:ext uri="{BB962C8B-B14F-4D97-AF65-F5344CB8AC3E}">
        <p14:creationId xmlns:p14="http://schemas.microsoft.com/office/powerpoint/2010/main" val="62476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07641CA-C157-D84B-BE24-41B311009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626" y="3943349"/>
            <a:ext cx="1064748" cy="1164257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41228052-4E21-5F48-BB40-54F4588F95FE}"/>
              </a:ext>
            </a:extLst>
          </p:cNvPr>
          <p:cNvSpPr/>
          <p:nvPr/>
        </p:nvSpPr>
        <p:spPr>
          <a:xfrm>
            <a:off x="4414838" y="1785938"/>
            <a:ext cx="3114675" cy="174307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„Plošná (svislá) část stavební konstrukce“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(SSČ)</a:t>
            </a:r>
          </a:p>
        </p:txBody>
      </p:sp>
      <p:sp>
        <p:nvSpPr>
          <p:cNvPr id="10" name="Šipka dolů 9">
            <a:extLst>
              <a:ext uri="{FF2B5EF4-FFF2-40B4-BE49-F238E27FC236}">
                <a16:creationId xmlns:a16="http://schemas.microsoft.com/office/drawing/2014/main" id="{82BDDBAE-D2D1-5B44-9C22-D013566F94BC}"/>
              </a:ext>
            </a:extLst>
          </p:cNvPr>
          <p:cNvSpPr/>
          <p:nvPr/>
        </p:nvSpPr>
        <p:spPr>
          <a:xfrm rot="7536743">
            <a:off x="3972495" y="12967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Šipka dolů 10">
            <a:extLst>
              <a:ext uri="{FF2B5EF4-FFF2-40B4-BE49-F238E27FC236}">
                <a16:creationId xmlns:a16="http://schemas.microsoft.com/office/drawing/2014/main" id="{F8536912-E15D-134D-9249-1C3CD3FA9A29}"/>
              </a:ext>
            </a:extLst>
          </p:cNvPr>
          <p:cNvSpPr/>
          <p:nvPr/>
        </p:nvSpPr>
        <p:spPr>
          <a:xfrm rot="5203631">
            <a:off x="3470255" y="23259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Šipka dolů 11">
            <a:extLst>
              <a:ext uri="{FF2B5EF4-FFF2-40B4-BE49-F238E27FC236}">
                <a16:creationId xmlns:a16="http://schemas.microsoft.com/office/drawing/2014/main" id="{72612A09-97A6-C04F-994A-8E279AF08E1B}"/>
              </a:ext>
            </a:extLst>
          </p:cNvPr>
          <p:cNvSpPr/>
          <p:nvPr/>
        </p:nvSpPr>
        <p:spPr>
          <a:xfrm rot="2572593">
            <a:off x="4153267" y="342522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36BCE115-3853-6643-BC5E-49F0222764F2}"/>
              </a:ext>
            </a:extLst>
          </p:cNvPr>
          <p:cNvSpPr/>
          <p:nvPr/>
        </p:nvSpPr>
        <p:spPr>
          <a:xfrm>
            <a:off x="557213" y="389677"/>
            <a:ext cx="3007519" cy="13962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Ohraničení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Bariéra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Předěl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Hranice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Vymezení prostoru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izolace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A6B831B-19BA-D647-BED2-E410F3F2D5AF}"/>
              </a:ext>
            </a:extLst>
          </p:cNvPr>
          <p:cNvSpPr/>
          <p:nvPr/>
        </p:nvSpPr>
        <p:spPr>
          <a:xfrm>
            <a:off x="200836" y="2117005"/>
            <a:ext cx="2817561" cy="13962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Ochrana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Ohraničení prostoru lidské činnosti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domov, hřbitov, pozemek, kostel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3476AD90-75E3-164D-85CD-4FD5C8920093}"/>
              </a:ext>
            </a:extLst>
          </p:cNvPr>
          <p:cNvSpPr/>
          <p:nvPr/>
        </p:nvSpPr>
        <p:spPr>
          <a:xfrm>
            <a:off x="723546" y="4157661"/>
            <a:ext cx="3007519" cy="24574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Dílo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Materiál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Plátno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Plocha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Stavba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postav třeba zeď…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Šipka dolů 15">
            <a:extLst>
              <a:ext uri="{FF2B5EF4-FFF2-40B4-BE49-F238E27FC236}">
                <a16:creationId xmlns:a16="http://schemas.microsoft.com/office/drawing/2014/main" id="{0432C996-03F4-2246-AF7D-7A43191A3476}"/>
              </a:ext>
            </a:extLst>
          </p:cNvPr>
          <p:cNvSpPr/>
          <p:nvPr/>
        </p:nvSpPr>
        <p:spPr>
          <a:xfrm rot="14611019">
            <a:off x="7464431" y="115905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0CFE734C-EBDA-5E4C-AEAA-11A8BEA9D322}"/>
              </a:ext>
            </a:extLst>
          </p:cNvPr>
          <p:cNvSpPr/>
          <p:nvPr/>
        </p:nvSpPr>
        <p:spPr>
          <a:xfrm>
            <a:off x="8351690" y="142875"/>
            <a:ext cx="3007519" cy="212492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Neživý objekt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Tajemství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Vizuální bariéra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Neznámo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Mluvit do zdi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Tam za zdí…</a:t>
            </a:r>
          </a:p>
        </p:txBody>
      </p:sp>
      <p:sp>
        <p:nvSpPr>
          <p:cNvPr id="18" name="Šipka dolů 17">
            <a:extLst>
              <a:ext uri="{FF2B5EF4-FFF2-40B4-BE49-F238E27FC236}">
                <a16:creationId xmlns:a16="http://schemas.microsoft.com/office/drawing/2014/main" id="{C5D37AAE-49B6-4245-A212-963AAFF8C071}"/>
              </a:ext>
            </a:extLst>
          </p:cNvPr>
          <p:cNvSpPr/>
          <p:nvPr/>
        </p:nvSpPr>
        <p:spPr>
          <a:xfrm rot="17381849">
            <a:off x="7868117" y="244910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BE8D3DB9-8E1B-8A45-BE3D-B9C48ED039C4}"/>
              </a:ext>
            </a:extLst>
          </p:cNvPr>
          <p:cNvSpPr/>
          <p:nvPr/>
        </p:nvSpPr>
        <p:spPr>
          <a:xfrm>
            <a:off x="8801644" y="2547088"/>
            <a:ext cx="3007519" cy="13962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Opora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Opřít se o zeď</a:t>
            </a:r>
          </a:p>
        </p:txBody>
      </p:sp>
      <p:sp>
        <p:nvSpPr>
          <p:cNvPr id="20" name="Šipka dolů 19">
            <a:extLst>
              <a:ext uri="{FF2B5EF4-FFF2-40B4-BE49-F238E27FC236}">
                <a16:creationId xmlns:a16="http://schemas.microsoft.com/office/drawing/2014/main" id="{BAC24FB2-305B-9D46-9062-8BFC91B294D4}"/>
              </a:ext>
            </a:extLst>
          </p:cNvPr>
          <p:cNvSpPr/>
          <p:nvPr/>
        </p:nvSpPr>
        <p:spPr>
          <a:xfrm rot="18910785">
            <a:off x="7179735" y="357887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1D995EE1-0A94-6F41-905E-B6ECD743C7AD}"/>
              </a:ext>
            </a:extLst>
          </p:cNvPr>
          <p:cNvSpPr/>
          <p:nvPr/>
        </p:nvSpPr>
        <p:spPr>
          <a:xfrm>
            <a:off x="7947233" y="4409475"/>
            <a:ext cx="3007519" cy="13962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Poprava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Poprava u zdi zastřelením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5A5650A-DED6-594A-62E5-8EB44FCCA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622" y="5394220"/>
            <a:ext cx="786452" cy="823031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14DDDF5-38C3-DDAC-DFEA-429347E48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826" y="5422630"/>
            <a:ext cx="798645" cy="80474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71A4B4E-DDD8-2588-2E1E-48D5CA7F3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622" y="668978"/>
            <a:ext cx="890093" cy="7498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D99243A-F813-7AF1-B5F3-EBBCD0A50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3078" y="711951"/>
            <a:ext cx="95105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3A6BBF4-0D0F-4833-A434-16C988A5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9" y="204395"/>
            <a:ext cx="4117346" cy="588085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ZEĎ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F2465F0-3981-4D72-9E52-132429A43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3084" y="896982"/>
            <a:ext cx="5190307" cy="5846718"/>
          </a:xfrm>
          <a:pattFill prst="pct60">
            <a:fgClr>
              <a:schemeClr val="bg1"/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cs-CZ" sz="1800" b="1" dirty="0"/>
              <a:t>Rejzek, ČES – etymologie: </a:t>
            </a:r>
            <a:r>
              <a:rPr lang="cs-CZ" sz="1800" dirty="0" err="1"/>
              <a:t>psl</a:t>
            </a:r>
            <a:r>
              <a:rPr lang="cs-CZ" sz="1800" dirty="0"/>
              <a:t>., </a:t>
            </a:r>
            <a:r>
              <a:rPr lang="cs-CZ" sz="1800" dirty="0" err="1"/>
              <a:t>stsl</a:t>
            </a:r>
            <a:r>
              <a:rPr lang="cs-CZ" sz="1800" dirty="0"/>
              <a:t>. od slovesa </a:t>
            </a:r>
            <a:r>
              <a:rPr lang="cs-CZ" sz="1800" i="1" dirty="0"/>
              <a:t>z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cs-CZ" sz="1800" i="1" dirty="0" err="1"/>
              <a:t>dati</a:t>
            </a:r>
            <a:r>
              <a:rPr lang="cs-CZ" sz="1800" i="1" dirty="0"/>
              <a:t> </a:t>
            </a:r>
            <a:r>
              <a:rPr lang="cs-CZ" sz="1800" dirty="0"/>
              <a:t>„lepit stěnu (z jílu)“, „</a:t>
            </a:r>
            <a:r>
              <a:rPr lang="cs-CZ" sz="1800" dirty="0">
                <a:solidFill>
                  <a:srgbClr val="FF0000"/>
                </a:solidFill>
              </a:rPr>
              <a:t>stavět, tvořit</a:t>
            </a:r>
            <a:r>
              <a:rPr lang="cs-CZ" sz="1800" dirty="0"/>
              <a:t>“; </a:t>
            </a:r>
            <a:r>
              <a:rPr lang="cs-CZ" sz="1800" i="1" dirty="0"/>
              <a:t>z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cs-CZ" sz="1800" i="1" dirty="0"/>
              <a:t>d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hlína, jíl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cs-CZ" sz="1800" dirty="0"/>
          </a:p>
          <a:p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cs-CZ" sz="1800" b="1" dirty="0"/>
              <a:t>SSJČ – polysémie</a:t>
            </a:r>
          </a:p>
          <a:p>
            <a:r>
              <a:rPr lang="cs-CZ" sz="1800" dirty="0"/>
              <a:t>1)„plošná </a:t>
            </a:r>
            <a:r>
              <a:rPr lang="cs-CZ" sz="1800" dirty="0">
                <a:solidFill>
                  <a:srgbClr val="FF0000"/>
                </a:solidFill>
              </a:rPr>
              <a:t>část</a:t>
            </a:r>
            <a:r>
              <a:rPr lang="cs-CZ" sz="1800" dirty="0"/>
              <a:t> </a:t>
            </a:r>
            <a:r>
              <a:rPr lang="cs-CZ" sz="1800" dirty="0">
                <a:solidFill>
                  <a:srgbClr val="FF0000"/>
                </a:solidFill>
              </a:rPr>
              <a:t>stavební konstrukce</a:t>
            </a:r>
            <a:r>
              <a:rPr lang="cs-CZ" sz="1800" dirty="0"/>
              <a:t>, zejm. </a:t>
            </a:r>
            <a:r>
              <a:rPr lang="cs-CZ" sz="1800" dirty="0">
                <a:solidFill>
                  <a:srgbClr val="FF0000"/>
                </a:solidFill>
              </a:rPr>
              <a:t>svislá</a:t>
            </a:r>
            <a:r>
              <a:rPr lang="cs-CZ" sz="1800" dirty="0"/>
              <a:t>“: z. z kamene, cihel, betonu; </a:t>
            </a:r>
          </a:p>
          <a:p>
            <a:r>
              <a:rPr lang="cs-CZ" sz="1800" dirty="0" err="1"/>
              <a:t>kniž</a:t>
            </a:r>
            <a:r>
              <a:rPr lang="cs-CZ" sz="1800" dirty="0"/>
              <a:t>. mn. </a:t>
            </a:r>
            <a:r>
              <a:rPr lang="cs-CZ" sz="1800" i="1" dirty="0"/>
              <a:t>zdi</a:t>
            </a:r>
            <a:r>
              <a:rPr lang="cs-CZ" sz="1800" dirty="0"/>
              <a:t> „místnost, obydlí, město“</a:t>
            </a:r>
          </a:p>
          <a:p>
            <a:r>
              <a:rPr lang="cs-CZ" sz="1800" dirty="0"/>
              <a:t>2) „zděná </a:t>
            </a:r>
            <a:r>
              <a:rPr lang="cs-CZ" sz="1800" dirty="0">
                <a:solidFill>
                  <a:srgbClr val="FF0000"/>
                </a:solidFill>
              </a:rPr>
              <a:t>ohrada</a:t>
            </a:r>
            <a:r>
              <a:rPr lang="cs-CZ" sz="1800" dirty="0"/>
              <a:t>, hradba“: </a:t>
            </a:r>
            <a:r>
              <a:rPr lang="cs-CZ" sz="1800" dirty="0">
                <a:solidFill>
                  <a:srgbClr val="FF0000"/>
                </a:solidFill>
              </a:rPr>
              <a:t>vysoká</a:t>
            </a:r>
            <a:r>
              <a:rPr lang="cs-CZ" sz="1800" dirty="0"/>
              <a:t> z. </a:t>
            </a:r>
            <a:r>
              <a:rPr lang="cs-CZ" sz="1800" dirty="0">
                <a:solidFill>
                  <a:srgbClr val="FF0000"/>
                </a:solidFill>
              </a:rPr>
              <a:t>kolem</a:t>
            </a:r>
            <a:r>
              <a:rPr lang="cs-CZ" sz="1800" dirty="0"/>
              <a:t> zahrady, dvora; Hladová z., berlínská z., čínská z.</a:t>
            </a:r>
          </a:p>
          <a:p>
            <a:r>
              <a:rPr lang="cs-CZ" sz="1800" dirty="0"/>
              <a:t>3) </a:t>
            </a:r>
            <a:r>
              <a:rPr lang="cs-CZ" sz="1800" dirty="0" err="1"/>
              <a:t>řidč</a:t>
            </a:r>
            <a:r>
              <a:rPr lang="cs-CZ" sz="1800" dirty="0"/>
              <a:t>., </a:t>
            </a:r>
            <a:r>
              <a:rPr lang="cs-CZ" sz="1800" dirty="0" err="1"/>
              <a:t>zast</a:t>
            </a:r>
            <a:r>
              <a:rPr lang="cs-CZ" sz="1800" dirty="0"/>
              <a:t>. „</a:t>
            </a:r>
            <a:r>
              <a:rPr lang="cs-CZ" sz="1800" dirty="0">
                <a:solidFill>
                  <a:srgbClr val="FF0000"/>
                </a:solidFill>
              </a:rPr>
              <a:t>svislá</a:t>
            </a:r>
            <a:r>
              <a:rPr lang="cs-CZ" sz="1800" dirty="0"/>
              <a:t> okrajová plocha připomínající zeď“ skalní z.</a:t>
            </a:r>
          </a:p>
          <a:p>
            <a:r>
              <a:rPr lang="cs-CZ" sz="1800" dirty="0"/>
              <a:t>4) </a:t>
            </a:r>
            <a:r>
              <a:rPr lang="cs-CZ" sz="1800" dirty="0" err="1"/>
              <a:t>kniž</a:t>
            </a:r>
            <a:r>
              <a:rPr lang="cs-CZ" sz="1800" dirty="0"/>
              <a:t>. „</a:t>
            </a:r>
            <a:r>
              <a:rPr lang="cs-CZ" sz="1800" dirty="0">
                <a:solidFill>
                  <a:srgbClr val="FF0000"/>
                </a:solidFill>
              </a:rPr>
              <a:t>husté, pevné </a:t>
            </a:r>
            <a:r>
              <a:rPr lang="cs-CZ" sz="1800" dirty="0"/>
              <a:t>seskupení osob, </a:t>
            </a:r>
            <a:r>
              <a:rPr lang="cs-CZ" sz="1800" dirty="0" err="1"/>
              <a:t>řidč</a:t>
            </a:r>
            <a:r>
              <a:rPr lang="cs-CZ" sz="1800" dirty="0"/>
              <a:t>. věcí“ </a:t>
            </a:r>
            <a:r>
              <a:rPr lang="cs-CZ" sz="1800" dirty="0">
                <a:solidFill>
                  <a:srgbClr val="FF0000"/>
                </a:solidFill>
              </a:rPr>
              <a:t>neprostupná</a:t>
            </a:r>
            <a:r>
              <a:rPr lang="cs-CZ" sz="1800" dirty="0"/>
              <a:t> z. diváků, demonstrantů, stromů; z. ve fotbale</a:t>
            </a:r>
          </a:p>
          <a:p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Deriváty: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zídka, zedník, zdít, zazdít, obezdít</a:t>
            </a:r>
          </a:p>
          <a:p>
            <a:r>
              <a:rPr 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Frazémy: </a:t>
            </a:r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mluvit (jako) do zdi, slova padala jako hrách na zeď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nadarmo; </a:t>
            </a: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jít hlavou proti zdi, hlavou zeď neprorazíš; </a:t>
            </a: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držet se při zdi; tlačit někoho ke zdi;</a:t>
            </a: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dělat někomu zeď;</a:t>
            </a: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jít ode zdi ke zdi; </a:t>
            </a:r>
          </a:p>
          <a:p>
            <a:r>
              <a:rPr lang="cs-C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malovat čerta na zeď</a:t>
            </a:r>
            <a:endParaRPr lang="cs-CZ" sz="1800" i="1" dirty="0"/>
          </a:p>
          <a:p>
            <a:endParaRPr lang="cs-CZ" dirty="0"/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112837F4-D95D-4367-B475-25FC5D052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9" y="365761"/>
            <a:ext cx="6336255" cy="6400799"/>
          </a:xfrm>
          <a:pattFill prst="pct60">
            <a:fgClr>
              <a:schemeClr val="bg1"/>
            </a:fgClr>
            <a:bgClr>
              <a:schemeClr val="bg1"/>
            </a:bgClr>
          </a:patt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Co může být profilováno (a figurovat jako základ metonymie či metafory)</a:t>
            </a:r>
          </a:p>
          <a:p>
            <a:pPr>
              <a:buFontTx/>
              <a:buChar char="-"/>
            </a:pPr>
            <a:r>
              <a:rPr lang="cs-CZ" dirty="0"/>
              <a:t>staví se (staví ji někdo; z nějakého materiálu; někde; z nějakého důvodu…)</a:t>
            </a:r>
          </a:p>
          <a:p>
            <a:pPr>
              <a:buFontTx/>
              <a:buChar char="-"/>
            </a:pPr>
            <a:r>
              <a:rPr lang="cs-CZ" dirty="0"/>
              <a:t>je součástí stavby / příbytku / domu /domova</a:t>
            </a:r>
          </a:p>
          <a:p>
            <a:pPr>
              <a:buFontTx/>
              <a:buChar char="-"/>
            </a:pPr>
            <a:r>
              <a:rPr lang="cs-CZ" dirty="0"/>
              <a:t>je pevná, stabilní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dirty="0"/>
              <a:t> tvrdá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dirty="0"/>
              <a:t>lze se o ni zranit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dirty="0"/>
              <a:t> neproniknutelná…</a:t>
            </a:r>
          </a:p>
          <a:p>
            <a:pPr>
              <a:buFontTx/>
              <a:buChar char="-"/>
            </a:pPr>
            <a:r>
              <a:rPr lang="cs-CZ" dirty="0"/>
              <a:t>odděluje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●</a:t>
            </a:r>
            <a:r>
              <a:rPr lang="cs-CZ" dirty="0"/>
              <a:t> je mantinelem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cs-CZ" dirty="0"/>
              <a:t> je hranicí</a:t>
            </a:r>
          </a:p>
          <a:p>
            <a:pPr marL="0" indent="0">
              <a:buNone/>
            </a:pPr>
            <a:r>
              <a:rPr lang="cs-CZ" dirty="0"/>
              <a:t>- znemožňuje vstup („tam“ i „sem“)</a:t>
            </a:r>
          </a:p>
          <a:p>
            <a:pPr marL="0" indent="0">
              <a:buNone/>
            </a:pPr>
            <a:r>
              <a:rPr lang="cs-CZ" dirty="0"/>
              <a:t>- chrání, zajišťuje bezpečí</a:t>
            </a:r>
          </a:p>
          <a:p>
            <a:pPr>
              <a:buFontTx/>
              <a:buChar char="-"/>
            </a:pPr>
            <a:r>
              <a:rPr lang="cs-CZ" dirty="0"/>
              <a:t>vymezuje / ohrazuje  prostor</a:t>
            </a:r>
          </a:p>
          <a:p>
            <a:pPr>
              <a:buFontTx/>
              <a:buChar char="-"/>
            </a:pPr>
            <a:r>
              <a:rPr lang="cs-CZ" dirty="0"/>
              <a:t>dává možnost opory (opření)</a:t>
            </a:r>
          </a:p>
          <a:p>
            <a:pPr>
              <a:buFontTx/>
              <a:buChar char="-"/>
            </a:pPr>
            <a:r>
              <a:rPr lang="cs-CZ" dirty="0"/>
              <a:t>je plochou, na niž lze psát / malovat / kterou lze znečistit …</a:t>
            </a:r>
          </a:p>
        </p:txBody>
      </p:sp>
    </p:spTree>
    <p:extLst>
      <p:ext uri="{BB962C8B-B14F-4D97-AF65-F5344CB8AC3E}">
        <p14:creationId xmlns:p14="http://schemas.microsoft.com/office/powerpoint/2010/main" val="28125459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5_TF56160789" id="{8AF6F0AA-8C72-4967-968E-D4393B06EDB9}" vid="{ACB952D6-6656-4F55-89C5-890C0D27D2F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{B2AAB3EF-B9E3-4529-BFA4-83DAD22987C5}tf56160789</Template>
  <TotalTime>0</TotalTime>
  <Words>3094</Words>
  <Application>Microsoft Office PowerPoint</Application>
  <PresentationFormat>Širokoúhlá obrazovka</PresentationFormat>
  <Paragraphs>298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Calibri Light</vt:lpstr>
      <vt:lpstr>Franklin Gothic Book</vt:lpstr>
      <vt:lpstr>Segoe UI Emoji</vt:lpstr>
      <vt:lpstr>Times New Roman</vt:lpstr>
      <vt:lpstr>1_RetrospectVTI</vt:lpstr>
      <vt:lpstr>Motiv Office</vt:lpstr>
      <vt:lpstr>Kognitivní lingvistika a kognitivní poetika</vt:lpstr>
      <vt:lpstr>„Malé narace“ o dešti v češtině (jazyk a poezie)</vt:lpstr>
      <vt:lpstr>déšť, dešť, deště m. (SSJČ) </vt:lpstr>
      <vt:lpstr>pršeti ned. (3. mn. -í) - SSJČ </vt:lpstr>
      <vt:lpstr>DÉŠŤ  Bohuslav Reynek: Dubnový déšť</vt:lpstr>
      <vt:lpstr>Jan Skácel – déšť </vt:lpstr>
      <vt:lpstr>Déšť – písňové texty</vt:lpstr>
      <vt:lpstr>Prezentace aplikace PowerPoint</vt:lpstr>
      <vt:lpstr>ZEĎ</vt:lpstr>
      <vt:lpstr>ZEĎ u V. Holana</vt:lpstr>
      <vt:lpstr>Zeď </vt:lpstr>
      <vt:lpstr>Zeď </vt:lpstr>
      <vt:lpstr>Prezentace aplikace PowerPoint</vt:lpstr>
      <vt:lpstr>Prezentace aplikace PowerPoint</vt:lpstr>
      <vt:lpstr>   Kohout v poezii + viz poskytnuté básně a jiné texty  (Téma 6 – materiál)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2020-03-23T12:10:17Z</dcterms:created>
  <dcterms:modified xsi:type="dcterms:W3CDTF">2022-12-01T12:06:34Z</dcterms:modified>
</cp:coreProperties>
</file>