
<file path=[Content_Types].xml><?xml version="1.0" encoding="utf-8"?>
<Types xmlns="http://schemas.openxmlformats.org/package/2006/content-types">
  <Default Extension="bmp" ContentType="image/bmp"/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41"/>
  </p:notesMasterIdLst>
  <p:sldIdLst>
    <p:sldId id="256" r:id="rId2"/>
    <p:sldId id="258" r:id="rId3"/>
    <p:sldId id="259" r:id="rId4"/>
    <p:sldId id="280" r:id="rId5"/>
    <p:sldId id="281" r:id="rId6"/>
    <p:sldId id="260" r:id="rId7"/>
    <p:sldId id="286" r:id="rId8"/>
    <p:sldId id="277" r:id="rId9"/>
    <p:sldId id="284" r:id="rId10"/>
    <p:sldId id="293" r:id="rId11"/>
    <p:sldId id="290" r:id="rId12"/>
    <p:sldId id="282" r:id="rId13"/>
    <p:sldId id="283" r:id="rId14"/>
    <p:sldId id="285" r:id="rId15"/>
    <p:sldId id="261" r:id="rId16"/>
    <p:sldId id="297" r:id="rId17"/>
    <p:sldId id="262" r:id="rId18"/>
    <p:sldId id="278" r:id="rId19"/>
    <p:sldId id="279" r:id="rId20"/>
    <p:sldId id="263" r:id="rId21"/>
    <p:sldId id="266" r:id="rId22"/>
    <p:sldId id="267" r:id="rId23"/>
    <p:sldId id="268" r:id="rId24"/>
    <p:sldId id="269" r:id="rId25"/>
    <p:sldId id="270" r:id="rId26"/>
    <p:sldId id="271" r:id="rId27"/>
    <p:sldId id="272" r:id="rId28"/>
    <p:sldId id="288" r:id="rId29"/>
    <p:sldId id="291" r:id="rId30"/>
    <p:sldId id="292" r:id="rId31"/>
    <p:sldId id="273" r:id="rId32"/>
    <p:sldId id="274" r:id="rId33"/>
    <p:sldId id="287" r:id="rId34"/>
    <p:sldId id="294" r:id="rId35"/>
    <p:sldId id="295" r:id="rId36"/>
    <p:sldId id="296" r:id="rId37"/>
    <p:sldId id="264" r:id="rId38"/>
    <p:sldId id="275" r:id="rId39"/>
    <p:sldId id="276" r:id="rId40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-102" y="-61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3E15FC-5B80-4F68-9BA5-8CB7470518D6}" type="datetimeFigureOut">
              <a:rPr lang="cs-CZ" smtClean="0"/>
              <a:t>10.4.2017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9EEDB9-1765-4851-9ECE-51E93083D37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356439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9EEDB9-1765-4851-9ECE-51E93083D37F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846870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9EEDB9-1765-4851-9ECE-51E93083D37F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322535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9EEDB9-1765-4851-9ECE-51E93083D37F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266334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9EEDB9-1765-4851-9ECE-51E93083D37F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728076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9EEDB9-1765-4851-9ECE-51E93083D37F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3981497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9EEDB9-1765-4851-9ECE-51E93083D37F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883478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9EEDB9-1765-4851-9ECE-51E93083D37F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4924448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9EEDB9-1765-4851-9ECE-51E93083D37F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706647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9EEDB9-1765-4851-9ECE-51E93083D37F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7702435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9EEDB9-1765-4851-9ECE-51E93083D37F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7445447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9EEDB9-1765-4851-9ECE-51E93083D37F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416059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9EEDB9-1765-4851-9ECE-51E93083D37F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736711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9EEDB9-1765-4851-9ECE-51E93083D37F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8369995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9EEDB9-1765-4851-9ECE-51E93083D37F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442255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9EEDB9-1765-4851-9ECE-51E93083D37F}" type="slidenum">
              <a:rPr lang="cs-CZ" smtClean="0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900334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9EEDB9-1765-4851-9ECE-51E93083D37F}" type="slidenum">
              <a:rPr lang="cs-CZ" smtClean="0"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347242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9EEDB9-1765-4851-9ECE-51E93083D37F}" type="slidenum">
              <a:rPr lang="cs-CZ" smtClean="0"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0831032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9EEDB9-1765-4851-9ECE-51E93083D37F}" type="slidenum">
              <a:rPr lang="cs-CZ" smtClean="0"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93124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9EEDB9-1765-4851-9ECE-51E93083D37F}" type="slidenum">
              <a:rPr lang="cs-CZ" smtClean="0"/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4430718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9EEDB9-1765-4851-9ECE-51E93083D37F}" type="slidenum">
              <a:rPr lang="cs-CZ" smtClean="0"/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8137143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9EEDB9-1765-4851-9ECE-51E93083D37F}" type="slidenum">
              <a:rPr lang="cs-CZ" smtClean="0"/>
              <a:t>28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129463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9EEDB9-1765-4851-9ECE-51E93083D37F}" type="slidenum">
              <a:rPr lang="cs-CZ" smtClean="0"/>
              <a:t>29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387995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9EEDB9-1765-4851-9ECE-51E93083D37F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2453182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9EEDB9-1765-4851-9ECE-51E93083D37F}" type="slidenum">
              <a:rPr lang="cs-CZ" smtClean="0"/>
              <a:t>30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7648773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9EEDB9-1765-4851-9ECE-51E93083D37F}" type="slidenum">
              <a:rPr lang="cs-CZ" smtClean="0"/>
              <a:t>31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206131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9EEDB9-1765-4851-9ECE-51E93083D37F}" type="slidenum">
              <a:rPr lang="cs-CZ" smtClean="0"/>
              <a:t>32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205136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9EEDB9-1765-4851-9ECE-51E93083D37F}" type="slidenum">
              <a:rPr lang="cs-CZ" smtClean="0"/>
              <a:t>33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3564573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9EEDB9-1765-4851-9ECE-51E93083D37F}" type="slidenum">
              <a:rPr lang="cs-CZ" smtClean="0"/>
              <a:t>34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5788482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9EEDB9-1765-4851-9ECE-51E93083D37F}" type="slidenum">
              <a:rPr lang="cs-CZ" smtClean="0"/>
              <a:t>35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5865524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9EEDB9-1765-4851-9ECE-51E93083D37F}" type="slidenum">
              <a:rPr lang="cs-CZ" smtClean="0"/>
              <a:t>36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1017959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9EEDB9-1765-4851-9ECE-51E93083D37F}" type="slidenum">
              <a:rPr lang="cs-CZ" smtClean="0"/>
              <a:t>37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896313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9EEDB9-1765-4851-9ECE-51E93083D37F}" type="slidenum">
              <a:rPr lang="cs-CZ" smtClean="0"/>
              <a:t>38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445896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9EEDB9-1765-4851-9ECE-51E93083D37F}" type="slidenum">
              <a:rPr lang="cs-CZ" smtClean="0"/>
              <a:t>39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60662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9EEDB9-1765-4851-9ECE-51E93083D37F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815462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9EEDB9-1765-4851-9ECE-51E93083D37F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99512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9EEDB9-1765-4851-9ECE-51E93083D37F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47279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9EEDB9-1765-4851-9ECE-51E93083D37F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8471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9EEDB9-1765-4851-9ECE-51E93083D37F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21690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9EEDB9-1765-4851-9ECE-51E93083D37F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593347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mp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mp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31750" ty="-120650" sx="100000" sy="100000" flip="xy" algn="tl"/>
          </a:blipFill>
          <a:ln w="19050" cmpd="sng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>
            <a:outerShdw blurRad="63500" algn="ctr" rotWithShape="0">
              <a:prstClr val="black">
                <a:alpha val="40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solidFill>
            <a:schemeClr val="bg2"/>
          </a:solidFill>
          <a:ln w="9525" cap="sq" cmpd="sng" algn="ctr">
            <a:noFill/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n-ea"/>
                <a:cs typeface="+mn-cs"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4A5793F3-66E5-4CB9-98EF-D58AE1B6BD03}" type="datetimeFigureOut">
              <a:rPr lang="cs-CZ" smtClean="0"/>
              <a:t>10.4.2017</a:t>
            </a:fld>
            <a:endParaRPr lang="cs-CZ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5500" cy="228600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120424F-CFA6-4325-8243-EB0655C34E1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39566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A5793F3-66E5-4CB9-98EF-D58AE1B6BD03}" type="datetimeFigureOut">
              <a:rPr lang="cs-CZ" smtClean="0"/>
              <a:t>10.4.2017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120424F-CFA6-4325-8243-EB0655C34E1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48928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A5793F3-66E5-4CB9-98EF-D58AE1B6BD03}" type="datetimeFigureOut">
              <a:rPr lang="cs-CZ" smtClean="0"/>
              <a:t>10.4.2017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120424F-CFA6-4325-8243-EB0655C34E1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449080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1800"/>
            </a:lvl1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A5793F3-66E5-4CB9-98EF-D58AE1B6BD03}" type="datetimeFigureOut">
              <a:rPr lang="cs-CZ" smtClean="0"/>
              <a:t>10.4.2017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120424F-CFA6-4325-8243-EB0655C34E1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923965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0000"/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/>
            <a:tile tx="-31750" ty="-120650" sx="100000" sy="100000" flip="xy" algn="tl"/>
          </a:blipFill>
          <a:ln w="19050" cmpd="sng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>
            <a:outerShdw blurRad="63500" algn="ctr" rotWithShape="0">
              <a:prstClr val="black">
                <a:alpha val="40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solidFill>
            <a:schemeClr val="bg2"/>
          </a:solidFill>
          <a:ln w="9525" cap="sq" cmpd="sng" algn="ctr">
            <a:noFill/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n-ea"/>
                <a:cs typeface="+mn-cs"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600">
                <a:solidFill>
                  <a:schemeClr val="tx2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4A5793F3-66E5-4CB9-98EF-D58AE1B6BD03}" type="datetimeFigureOut">
              <a:rPr lang="cs-CZ" smtClean="0"/>
              <a:t>10.4.2017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7024" cy="228600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2080"/>
            <a:ext cx="2112264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120424F-CFA6-4325-8243-EB0655C34E1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297605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A5793F3-66E5-4CB9-98EF-D58AE1B6BD03}" type="datetimeFigureOut">
              <a:rPr lang="cs-CZ" smtClean="0"/>
              <a:t>10.4.2017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120424F-CFA6-4325-8243-EB0655C34E1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792064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A5793F3-66E5-4CB9-98EF-D58AE1B6BD03}" type="datetimeFigureOut">
              <a:rPr lang="cs-CZ" smtClean="0"/>
              <a:t>10.4.2017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120424F-CFA6-4325-8243-EB0655C34E1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5116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A5793F3-66E5-4CB9-98EF-D58AE1B6BD03}" type="datetimeFigureOut">
              <a:rPr lang="cs-CZ" smtClean="0"/>
              <a:t>10.4.2017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120424F-CFA6-4325-8243-EB0655C34E1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67054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A5793F3-66E5-4CB9-98EF-D58AE1B6BD03}" type="datetimeFigureOut">
              <a:rPr lang="cs-CZ" smtClean="0"/>
              <a:t>10.4.2017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120424F-CFA6-4325-8243-EB0655C34E1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462806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234693" y="237744"/>
            <a:ext cx="8633081" cy="6382512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75000"/>
              </a:schemeClr>
            </a:solidFill>
            <a:prstDash val="solid"/>
          </a:ln>
          <a:effectLst>
            <a:softEdge rad="0"/>
          </a:effectLst>
        </p:spPr>
      </p:sp>
      <p:sp>
        <p:nvSpPr>
          <p:cNvPr id="16" name="Rectangle 15"/>
          <p:cNvSpPr/>
          <p:nvPr/>
        </p:nvSpPr>
        <p:spPr>
          <a:xfrm>
            <a:off x="371856" y="374904"/>
            <a:ext cx="8353044" cy="6108192"/>
          </a:xfrm>
          <a:prstGeom prst="rect">
            <a:avLst/>
          </a:prstGeom>
          <a:solidFill>
            <a:schemeClr val="bg2"/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chemeClr val="bg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0575" y="704850"/>
            <a:ext cx="7562850" cy="51435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A5793F3-66E5-4CB9-98EF-D58AE1B6BD03}" type="datetimeFigureOut">
              <a:rPr lang="cs-CZ" smtClean="0"/>
              <a:t>10.4.2017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439158" y="6214535"/>
            <a:ext cx="5184648" cy="256032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2120424F-CFA6-4325-8243-EB0655C34E13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Rectangle 10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chemeClr val="tx1">
                <a:lumMod val="65000"/>
                <a:lumOff val="3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1425388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tx1"/>
          </a:solidFill>
          <a:ln w="6350" cap="sq">
            <a:solidFill>
              <a:schemeClr val="tx1">
                <a:lumMod val="7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solidFill>
            <a:schemeClr val="bg2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601076" cy="6382512"/>
          </a:xfrm>
          <a:solidFill>
            <a:srgbClr val="808080"/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4A5793F3-66E5-4CB9-98EF-D58AE1B6BD03}" type="datetimeFigureOut">
              <a:rPr lang="cs-CZ" smtClean="0"/>
              <a:t>10.4.2017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120424F-CFA6-4325-8243-EB0655C34E1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401502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75000"/>
              </a:schemeClr>
            </a:solidFill>
            <a:prstDash val="solid"/>
          </a:ln>
          <a:effectLst>
            <a:softEdge rad="0"/>
          </a:effectLst>
        </p:spPr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solidFill>
            <a:schemeClr val="bg2"/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9464" y="6214535"/>
            <a:ext cx="274320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bg2"/>
                </a:solidFill>
              </a:defRPr>
            </a:lvl1pPr>
          </a:lstStyle>
          <a:p>
            <a:fld id="{4A5793F3-66E5-4CB9-98EF-D58AE1B6BD03}" type="datetimeFigureOut">
              <a:rPr lang="cs-CZ" smtClean="0"/>
              <a:t>10.4.2017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214535"/>
            <a:ext cx="521208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bg2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48535" y="6214535"/>
            <a:ext cx="146304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bg2"/>
                </a:solidFill>
              </a:defRPr>
            </a:lvl1pPr>
          </a:lstStyle>
          <a:p>
            <a:fld id="{2120424F-CFA6-4325-8243-EB0655C34E1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4230119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/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71240" cy="1798349"/>
          </a:xfrm>
        </p:spPr>
        <p:txBody>
          <a:bodyPr>
            <a:noAutofit/>
          </a:bodyPr>
          <a:lstStyle/>
          <a:p>
            <a:r>
              <a:rPr lang="cs-CZ" sz="4400" dirty="0" err="1" smtClean="0"/>
              <a:t>Aventüre</a:t>
            </a:r>
            <a:r>
              <a:rPr lang="cs-CZ" sz="4400" dirty="0" smtClean="0"/>
              <a:t> a Mine,</a:t>
            </a:r>
            <a:br>
              <a:rPr lang="cs-CZ" sz="4400" dirty="0" smtClean="0"/>
            </a:br>
            <a:r>
              <a:rPr lang="cs-CZ" sz="4400" dirty="0" smtClean="0"/>
              <a:t>Hrdinská epika a Minnesang v českém prostředí</a:t>
            </a:r>
            <a:endParaRPr lang="cs-CZ" sz="44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62100" y="3889612"/>
            <a:ext cx="9070848" cy="1249651"/>
          </a:xfrm>
        </p:spPr>
        <p:txBody>
          <a:bodyPr>
            <a:normAutofit/>
          </a:bodyPr>
          <a:lstStyle/>
          <a:p>
            <a:r>
              <a:rPr lang="cs-CZ" dirty="0" smtClean="0"/>
              <a:t>Středověké písemnictví a knižní kultura středověku</a:t>
            </a:r>
          </a:p>
          <a:p>
            <a:r>
              <a:rPr lang="cs-CZ" dirty="0" smtClean="0"/>
              <a:t>výběrová přednáška LS 2016/2017</a:t>
            </a:r>
          </a:p>
          <a:p>
            <a:r>
              <a:rPr lang="cs-CZ" dirty="0" smtClean="0"/>
              <a:t>Mg. Petra Michalová</a:t>
            </a:r>
          </a:p>
          <a:p>
            <a:r>
              <a:rPr lang="cs-CZ" dirty="0" smtClean="0"/>
              <a:t>10. 4. 2017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720674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678879" y="451262"/>
            <a:ext cx="2899126" cy="5905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38729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716923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Pojetí panovníka v eposu Alexander</a:t>
            </a:r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/>
          </p:nvPr>
        </p:nvGraphicFramePr>
        <p:xfrm>
          <a:off x="914400" y="2095500"/>
          <a:ext cx="10353676" cy="3677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76838"/>
                <a:gridCol w="5176838"/>
              </a:tblGrid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Okruhy ctností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Ctnosti (příklady)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Křesťanské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err="1" smtClean="0"/>
                        <a:t>Barmherzigkeit</a:t>
                      </a:r>
                      <a:r>
                        <a:rPr lang="cs-CZ" dirty="0" smtClean="0"/>
                        <a:t>, heilige schrifte lere volgen, maze,</a:t>
                      </a:r>
                      <a:r>
                        <a:rPr lang="cs-CZ" baseline="0" dirty="0" smtClean="0"/>
                        <a:t> got minnen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Kurtoazní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err="1" smtClean="0"/>
                        <a:t>Milte</a:t>
                      </a:r>
                      <a:r>
                        <a:rPr lang="cs-CZ" dirty="0" smtClean="0"/>
                        <a:t>, menlich striten in tjost, ritterschaft</a:t>
                      </a:r>
                      <a:r>
                        <a:rPr lang="cs-CZ" baseline="0" dirty="0" smtClean="0"/>
                        <a:t> uoben, </a:t>
                      </a:r>
                      <a:r>
                        <a:rPr lang="cs-CZ" baseline="0" dirty="0" err="1" smtClean="0"/>
                        <a:t>werden</a:t>
                      </a:r>
                      <a:r>
                        <a:rPr lang="cs-CZ" baseline="0" dirty="0" smtClean="0"/>
                        <a:t> </a:t>
                      </a:r>
                      <a:r>
                        <a:rPr lang="cs-CZ" baseline="0" dirty="0" err="1" smtClean="0"/>
                        <a:t>wiben</a:t>
                      </a:r>
                      <a:r>
                        <a:rPr lang="cs-CZ" baseline="0" dirty="0" smtClean="0"/>
                        <a:t> minnen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Výkon</a:t>
                      </a:r>
                      <a:r>
                        <a:rPr lang="cs-CZ" baseline="0" dirty="0" smtClean="0"/>
                        <a:t> vlády nad zemí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err="1" smtClean="0"/>
                        <a:t>Recht</a:t>
                      </a:r>
                      <a:r>
                        <a:rPr lang="cs-CZ" dirty="0" smtClean="0"/>
                        <a:t> an</a:t>
                      </a:r>
                      <a:r>
                        <a:rPr lang="cs-CZ" baseline="0" dirty="0" smtClean="0"/>
                        <a:t> dem </a:t>
                      </a:r>
                      <a:r>
                        <a:rPr lang="cs-CZ" baseline="0" dirty="0" err="1" smtClean="0"/>
                        <a:t>gerichte</a:t>
                      </a:r>
                      <a:r>
                        <a:rPr lang="cs-CZ" baseline="0" dirty="0" smtClean="0"/>
                        <a:t>, zu herren rat suchen, getriuwen minnen, gnade, </a:t>
                      </a:r>
                      <a:r>
                        <a:rPr lang="cs-CZ" baseline="0" dirty="0" err="1" smtClean="0"/>
                        <a:t>wirde</a:t>
                      </a:r>
                      <a:r>
                        <a:rPr lang="cs-CZ" baseline="0" dirty="0" smtClean="0"/>
                        <a:t>, </a:t>
                      </a:r>
                      <a:r>
                        <a:rPr lang="cs-CZ" baseline="0" dirty="0" err="1" smtClean="0"/>
                        <a:t>wiz</a:t>
                      </a:r>
                      <a:r>
                        <a:rPr lang="cs-CZ" baseline="0" dirty="0" smtClean="0"/>
                        <a:t>, vride und reht halten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Fyzická dokonalost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Menlich, hübsch,</a:t>
                      </a:r>
                      <a:r>
                        <a:rPr lang="cs-CZ" baseline="0" dirty="0" smtClean="0"/>
                        <a:t> </a:t>
                      </a:r>
                      <a:r>
                        <a:rPr lang="cs-CZ" baseline="0" dirty="0" err="1" smtClean="0"/>
                        <a:t>sueze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385347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Alexandrovská</a:t>
            </a:r>
            <a:r>
              <a:rPr lang="cs-CZ" dirty="0" smtClean="0"/>
              <a:t> látka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velmi populární </a:t>
            </a:r>
          </a:p>
          <a:p>
            <a:r>
              <a:rPr lang="cs-CZ" dirty="0" smtClean="0"/>
              <a:t>antické životopisy o Alexandru Velikém</a:t>
            </a:r>
          </a:p>
          <a:p>
            <a:r>
              <a:rPr lang="cs-CZ" dirty="0" smtClean="0"/>
              <a:t>Pseudo – Kallisthenes – řecký životopis Alexandra Velikého</a:t>
            </a:r>
          </a:p>
          <a:p>
            <a:r>
              <a:rPr lang="cs-CZ" dirty="0" smtClean="0"/>
              <a:t>Curtius Rufus – římský životopis, 1. st. n.l.</a:t>
            </a:r>
          </a:p>
          <a:p>
            <a:r>
              <a:rPr lang="cs-CZ" dirty="0" smtClean="0"/>
              <a:t>10. st. – Archipresbyter Leo</a:t>
            </a:r>
          </a:p>
          <a:p>
            <a:pPr lvl="1"/>
            <a:r>
              <a:rPr lang="cs-CZ" dirty="0" smtClean="0"/>
              <a:t>vyslanec papeže Jana III. v Konstantinopoli</a:t>
            </a:r>
          </a:p>
          <a:p>
            <a:pPr lvl="1"/>
            <a:r>
              <a:rPr lang="cs-CZ" dirty="0" smtClean="0"/>
              <a:t>překlad do latiny</a:t>
            </a:r>
          </a:p>
          <a:p>
            <a:r>
              <a:rPr lang="cs-CZ" dirty="0" smtClean="0"/>
              <a:t>tato latinská verze – základ </a:t>
            </a:r>
            <a:r>
              <a:rPr lang="cs-CZ" dirty="0" smtClean="0"/>
              <a:t>takřka všech</a:t>
            </a:r>
            <a:r>
              <a:rPr lang="cs-CZ" dirty="0" smtClean="0"/>
              <a:t> </a:t>
            </a:r>
            <a:r>
              <a:rPr lang="cs-CZ" dirty="0" smtClean="0"/>
              <a:t>vyprávění o životě Alexandra Velikého </a:t>
            </a:r>
          </a:p>
          <a:p>
            <a:pPr lvl="1"/>
            <a:r>
              <a:rPr lang="cs-CZ" dirty="0" smtClean="0"/>
              <a:t>epických i prozaických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46388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07423" y="1010591"/>
            <a:ext cx="10058400" cy="3931920"/>
          </a:xfrm>
        </p:spPr>
        <p:txBody>
          <a:bodyPr/>
          <a:lstStyle/>
          <a:p>
            <a:r>
              <a:rPr lang="cs-CZ" b="1" dirty="0" err="1" smtClean="0"/>
              <a:t>Gualter</a:t>
            </a:r>
            <a:r>
              <a:rPr lang="cs-CZ" b="1" dirty="0" smtClean="0"/>
              <a:t> </a:t>
            </a:r>
            <a:r>
              <a:rPr lang="cs-CZ" b="1" dirty="0" err="1" smtClean="0"/>
              <a:t>Castellionský</a:t>
            </a:r>
            <a:r>
              <a:rPr lang="cs-CZ" b="1" dirty="0" smtClean="0"/>
              <a:t> </a:t>
            </a:r>
            <a:r>
              <a:rPr lang="cs-CZ" dirty="0" smtClean="0"/>
              <a:t>(</a:t>
            </a:r>
            <a:r>
              <a:rPr lang="cs-CZ" dirty="0" err="1" smtClean="0"/>
              <a:t>Gautier</a:t>
            </a:r>
            <a:r>
              <a:rPr lang="cs-CZ" dirty="0" smtClean="0"/>
              <a:t> de </a:t>
            </a:r>
            <a:r>
              <a:rPr lang="cs-CZ" dirty="0" err="1" smtClean="0"/>
              <a:t>Chatillon</a:t>
            </a:r>
            <a:r>
              <a:rPr lang="cs-CZ" dirty="0" smtClean="0"/>
              <a:t>)</a:t>
            </a:r>
          </a:p>
          <a:p>
            <a:r>
              <a:rPr lang="cs-CZ" dirty="0" smtClean="0"/>
              <a:t>renesance 12. století</a:t>
            </a:r>
          </a:p>
          <a:p>
            <a:r>
              <a:rPr lang="cs-CZ" dirty="0" smtClean="0"/>
              <a:t>1178 – 1182 - epos o Alexandru Velikém </a:t>
            </a:r>
          </a:p>
          <a:p>
            <a:r>
              <a:rPr lang="cs-CZ" dirty="0" smtClean="0"/>
              <a:t>v duchu kurtoazní epiky</a:t>
            </a:r>
          </a:p>
          <a:p>
            <a:r>
              <a:rPr lang="cs-CZ" dirty="0" smtClean="0"/>
              <a:t>10 knih</a:t>
            </a:r>
          </a:p>
          <a:p>
            <a:r>
              <a:rPr lang="cs-CZ" dirty="0" smtClean="0"/>
              <a:t>vice než 5000 veršů (hexametry)</a:t>
            </a:r>
          </a:p>
          <a:p>
            <a:r>
              <a:rPr lang="cs-CZ" dirty="0" smtClean="0"/>
              <a:t>základ pro další </a:t>
            </a:r>
            <a:r>
              <a:rPr lang="cs-CZ" dirty="0" err="1" smtClean="0"/>
              <a:t>alexandreidy</a:t>
            </a:r>
            <a:r>
              <a:rPr lang="cs-CZ" dirty="0" smtClean="0"/>
              <a:t> v národních jazycích</a:t>
            </a:r>
          </a:p>
          <a:p>
            <a:pPr lvl="1"/>
            <a:r>
              <a:rPr lang="cs-CZ" dirty="0" smtClean="0"/>
              <a:t>schéma </a:t>
            </a:r>
          </a:p>
          <a:p>
            <a:pPr lvl="1"/>
            <a:r>
              <a:rPr lang="cs-CZ" dirty="0" smtClean="0"/>
              <a:t>motivy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715919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71797" y="1105592"/>
            <a:ext cx="10058400" cy="3931920"/>
          </a:xfrm>
        </p:spPr>
        <p:txBody>
          <a:bodyPr>
            <a:normAutofit lnSpcReduction="10000"/>
          </a:bodyPr>
          <a:lstStyle/>
          <a:p>
            <a:r>
              <a:rPr lang="cs-CZ" b="1" dirty="0" err="1" smtClean="0"/>
              <a:t>Historia</a:t>
            </a:r>
            <a:r>
              <a:rPr lang="cs-CZ" b="1" dirty="0" smtClean="0"/>
              <a:t> de </a:t>
            </a:r>
            <a:r>
              <a:rPr lang="cs-CZ" b="1" dirty="0" err="1" smtClean="0"/>
              <a:t>proeliis</a:t>
            </a:r>
            <a:endParaRPr lang="cs-CZ" b="1" dirty="0" smtClean="0"/>
          </a:p>
          <a:p>
            <a:r>
              <a:rPr lang="cs-CZ" dirty="0" smtClean="0"/>
              <a:t>prozaické zpracování příběhu o Alexandru Velikém</a:t>
            </a:r>
          </a:p>
          <a:p>
            <a:r>
              <a:rPr lang="cs-CZ" dirty="0" smtClean="0"/>
              <a:t>dobrodružné</a:t>
            </a:r>
          </a:p>
          <a:p>
            <a:r>
              <a:rPr lang="cs-CZ" dirty="0" smtClean="0"/>
              <a:t>základem překlad Archipresbytera Lea + další kratší texty o Alexandrovi</a:t>
            </a:r>
          </a:p>
          <a:p>
            <a:pPr lvl="1"/>
            <a:r>
              <a:rPr lang="cs-CZ" dirty="0" err="1" smtClean="0"/>
              <a:t>Dindimus</a:t>
            </a:r>
            <a:r>
              <a:rPr lang="cs-CZ" dirty="0" smtClean="0"/>
              <a:t>, </a:t>
            </a:r>
            <a:r>
              <a:rPr lang="cs-CZ" dirty="0" err="1" smtClean="0"/>
              <a:t>Collatio</a:t>
            </a:r>
            <a:r>
              <a:rPr lang="cs-CZ" dirty="0" smtClean="0"/>
              <a:t> </a:t>
            </a:r>
            <a:r>
              <a:rPr lang="cs-CZ" dirty="0" err="1" smtClean="0"/>
              <a:t>Alexandri</a:t>
            </a:r>
            <a:r>
              <a:rPr lang="cs-CZ" dirty="0" smtClean="0"/>
              <a:t> </a:t>
            </a:r>
            <a:r>
              <a:rPr lang="cs-CZ" dirty="0" err="1" smtClean="0"/>
              <a:t>cum</a:t>
            </a:r>
            <a:r>
              <a:rPr lang="cs-CZ" dirty="0" smtClean="0"/>
              <a:t> </a:t>
            </a:r>
            <a:r>
              <a:rPr lang="cs-CZ" dirty="0" err="1" smtClean="0"/>
              <a:t>Dindimo</a:t>
            </a:r>
            <a:r>
              <a:rPr lang="cs-CZ" dirty="0" smtClean="0"/>
              <a:t>, </a:t>
            </a:r>
            <a:r>
              <a:rPr lang="cs-CZ" dirty="0" err="1" smtClean="0"/>
              <a:t>Epistola</a:t>
            </a:r>
            <a:r>
              <a:rPr lang="cs-CZ" dirty="0" smtClean="0"/>
              <a:t> </a:t>
            </a:r>
            <a:r>
              <a:rPr lang="cs-CZ" dirty="0" err="1" smtClean="0"/>
              <a:t>Alexandri</a:t>
            </a:r>
            <a:r>
              <a:rPr lang="cs-CZ" dirty="0" smtClean="0"/>
              <a:t> ad Aristotelem, ad.)</a:t>
            </a:r>
          </a:p>
          <a:p>
            <a:r>
              <a:rPr lang="cs-CZ" dirty="0" smtClean="0"/>
              <a:t>velmi populární – vznik tří recenzí – I1 – I 3</a:t>
            </a:r>
          </a:p>
          <a:p>
            <a:r>
              <a:rPr lang="cs-CZ" dirty="0" smtClean="0"/>
              <a:t>recenze I1 – vznik 11. s. v </a:t>
            </a:r>
            <a:r>
              <a:rPr lang="cs-CZ" dirty="0" err="1" smtClean="0"/>
              <a:t>itálii</a:t>
            </a:r>
            <a:endParaRPr lang="cs-CZ" dirty="0" smtClean="0"/>
          </a:p>
          <a:p>
            <a:r>
              <a:rPr lang="cs-CZ" dirty="0" smtClean="0"/>
              <a:t>I2 – vznik na základě I1 – ve 12. st. – přepracování I1</a:t>
            </a:r>
          </a:p>
          <a:p>
            <a:r>
              <a:rPr lang="cs-CZ" dirty="0" smtClean="0"/>
              <a:t>1185 – 1236 – k I 1 přidány další přídavky, zápletky a stylistické úpravy – tak postupně vznik recenze I 3</a:t>
            </a:r>
          </a:p>
          <a:p>
            <a:r>
              <a:rPr lang="cs-CZ" dirty="0" smtClean="0"/>
              <a:t>v českém prostředí – prokazatelně známy I2 a I3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876642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cs-CZ" dirty="0" smtClean="0"/>
              <a:t>Ulrich von Etzenbach – Wilhelm von </a:t>
            </a:r>
            <a:r>
              <a:rPr lang="cs-CZ" dirty="0" err="1" smtClean="0"/>
              <a:t>Wenden</a:t>
            </a:r>
            <a:endParaRPr lang="cs-CZ" dirty="0"/>
          </a:p>
        </p:txBody>
      </p:sp>
      <p:sp>
        <p:nvSpPr>
          <p:cNvPr id="11267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Char char="v"/>
            </a:pPr>
            <a:r>
              <a:rPr lang="cs-CZ" altLang="cs-CZ" dirty="0" smtClean="0"/>
              <a:t>polovina 90. let</a:t>
            </a:r>
          </a:p>
          <a:p>
            <a:pPr eaLnBrk="1" hangingPunct="1">
              <a:buFont typeface="Wingdings" panose="05000000000000000000" pitchFamily="2" charset="2"/>
              <a:buChar char="v"/>
            </a:pPr>
            <a:r>
              <a:rPr lang="cs-CZ" altLang="cs-CZ" dirty="0" smtClean="0"/>
              <a:t>Dvůr Václav II. – mecenáš</a:t>
            </a:r>
          </a:p>
          <a:p>
            <a:pPr eaLnBrk="1" hangingPunct="1">
              <a:buFont typeface="Wingdings" panose="05000000000000000000" pitchFamily="2" charset="2"/>
              <a:buChar char="v"/>
            </a:pPr>
            <a:r>
              <a:rPr lang="cs-CZ" altLang="cs-CZ" dirty="0" smtClean="0"/>
              <a:t>Dedikace králi Václavu II. a královně Gutě</a:t>
            </a:r>
          </a:p>
          <a:p>
            <a:pPr eaLnBrk="1" hangingPunct="1">
              <a:buFont typeface="Wingdings" panose="05000000000000000000" pitchFamily="2" charset="2"/>
              <a:buChar char="v"/>
            </a:pPr>
            <a:r>
              <a:rPr lang="cs-CZ" altLang="cs-CZ" dirty="0" smtClean="0"/>
              <a:t>Příběh o vládci slovanské země Vilémovi – epos o slovanovi - neobvyklé</a:t>
            </a:r>
            <a:endParaRPr lang="cs-CZ" altLang="cs-CZ" dirty="0"/>
          </a:p>
          <a:p>
            <a:pPr eaLnBrk="1" hangingPunct="1">
              <a:buFont typeface="Wingdings" panose="05000000000000000000" pitchFamily="2" charset="2"/>
              <a:buChar char="v"/>
            </a:pPr>
            <a:r>
              <a:rPr lang="cs-CZ" altLang="cs-CZ" dirty="0" smtClean="0"/>
              <a:t>putování za Kristem</a:t>
            </a:r>
          </a:p>
          <a:p>
            <a:pPr eaLnBrk="1" hangingPunct="1">
              <a:buFont typeface="Wingdings" panose="05000000000000000000" pitchFamily="2" charset="2"/>
              <a:buChar char="v"/>
            </a:pPr>
            <a:r>
              <a:rPr lang="cs-CZ" altLang="cs-CZ" dirty="0" smtClean="0"/>
              <a:t>Kombinace rytířského eposu a </a:t>
            </a:r>
            <a:r>
              <a:rPr lang="cs-CZ" altLang="cs-CZ" dirty="0" err="1" smtClean="0"/>
              <a:t>legendistických</a:t>
            </a:r>
            <a:r>
              <a:rPr lang="cs-CZ" altLang="cs-CZ" dirty="0" smtClean="0"/>
              <a:t> prvků 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cs-CZ" altLang="cs-CZ" dirty="0" smtClean="0"/>
              <a:t>neobvyklé</a:t>
            </a:r>
          </a:p>
          <a:p>
            <a:pPr eaLnBrk="1" hangingPunct="1">
              <a:buFont typeface="Wingdings" panose="05000000000000000000" pitchFamily="2" charset="2"/>
              <a:buChar char="v"/>
            </a:pPr>
            <a:r>
              <a:rPr lang="cs-CZ" altLang="cs-CZ" dirty="0"/>
              <a:t> </a:t>
            </a:r>
            <a:r>
              <a:rPr lang="cs-CZ" altLang="cs-CZ" dirty="0" smtClean="0"/>
              <a:t>otázka předloh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cs-CZ" altLang="cs-CZ" dirty="0" smtClean="0"/>
              <a:t>snad Zlatá legenda (Jakub de Voragine)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cs-CZ" altLang="cs-CZ" dirty="0" smtClean="0"/>
              <a:t>Báseň Guote Frau</a:t>
            </a:r>
          </a:p>
        </p:txBody>
      </p:sp>
    </p:spTree>
    <p:extLst>
      <p:ext uri="{BB962C8B-B14F-4D97-AF65-F5344CB8AC3E}">
        <p14:creationId xmlns:p14="http://schemas.microsoft.com/office/powerpoint/2010/main" val="32766533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cs-CZ" altLang="cs-CZ" dirty="0"/>
              <a:t>Oslava Václava II. a legitimizace jeho politiky a </a:t>
            </a:r>
            <a:r>
              <a:rPr lang="cs-CZ" altLang="cs-CZ" dirty="0" smtClean="0"/>
              <a:t>moci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cs-CZ" altLang="cs-CZ" dirty="0" smtClean="0"/>
              <a:t>Vilém – stylizační figura pro Václava II.</a:t>
            </a:r>
            <a:endParaRPr lang="cs-CZ" altLang="cs-CZ" dirty="0"/>
          </a:p>
          <a:p>
            <a:pPr>
              <a:buFont typeface="Wingdings" panose="05000000000000000000" pitchFamily="2" charset="2"/>
              <a:buChar char="v"/>
            </a:pPr>
            <a:r>
              <a:rPr lang="cs-CZ" altLang="cs-CZ" dirty="0" smtClean="0"/>
              <a:t>Námět od Jindřicha z Isernie – 90. l. podpora Václavovy slezské a polské politiky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cs-CZ" altLang="cs-CZ" dirty="0" smtClean="0"/>
              <a:t>Ulrich Jindřicha v textu přímo zmiňuje – látku mu dal od nejmenovaného dominikána 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cs-CZ" altLang="cs-CZ" dirty="0" smtClean="0"/>
              <a:t>Snad narážka na Legendu aureu – autor dominikán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cs-CZ" altLang="cs-CZ" dirty="0" smtClean="0"/>
              <a:t>Politická aktuálnost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cs-CZ" altLang="cs-CZ" dirty="0" smtClean="0"/>
              <a:t>Moralizující</a:t>
            </a:r>
            <a:endParaRPr lang="cs-CZ" alt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076112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dirty="0" smtClean="0"/>
              <a:t>Roviny středověké literatury</a:t>
            </a:r>
            <a:endParaRPr lang="cs-CZ" dirty="0"/>
          </a:p>
        </p:txBody>
      </p:sp>
      <p:sp>
        <p:nvSpPr>
          <p:cNvPr id="12291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cs-CZ" altLang="cs-CZ" dirty="0" smtClean="0"/>
              <a:t> zábavná – zábava pro dvorskou společnost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cs-CZ" altLang="cs-CZ" dirty="0" smtClean="0"/>
              <a:t> také AKTUÁLNOST A SPOLEČENSKÁ ANGAŽOVANOST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cs-CZ" altLang="cs-CZ" dirty="0" smtClean="0"/>
              <a:t>Podíl na formování společenských hodnot, morálních kategorií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cs-CZ" altLang="cs-CZ" dirty="0" smtClean="0"/>
              <a:t>Podíl na panovnické reprezentaci a formování obrazu ideálního panovníka</a:t>
            </a:r>
          </a:p>
        </p:txBody>
      </p:sp>
    </p:spTree>
    <p:extLst>
      <p:ext uri="{BB962C8B-B14F-4D97-AF65-F5344CB8AC3E}">
        <p14:creationId xmlns:p14="http://schemas.microsoft.com/office/powerpoint/2010/main" val="37968154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31174" y="773084"/>
            <a:ext cx="10369138" cy="5307082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cs-CZ" altLang="cs-CZ" dirty="0" smtClean="0"/>
              <a:t>Přemysl Otakar II. – stylizační figura Alexandr 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cs-CZ" altLang="cs-CZ" dirty="0" smtClean="0"/>
              <a:t>odvaha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cs-CZ" altLang="cs-CZ" dirty="0" smtClean="0"/>
              <a:t>vojenské úspěchy</a:t>
            </a:r>
            <a:endParaRPr lang="cs-CZ" altLang="cs-CZ" dirty="0"/>
          </a:p>
          <a:p>
            <a:pPr lvl="1">
              <a:buFont typeface="Wingdings" panose="05000000000000000000" pitchFamily="2" charset="2"/>
              <a:buChar char="v"/>
            </a:pPr>
            <a:r>
              <a:rPr lang="cs-CZ" altLang="cs-CZ" dirty="0" smtClean="0"/>
              <a:t> bohatství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cs-CZ" altLang="cs-CZ" dirty="0" smtClean="0"/>
              <a:t>štědrost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cs-CZ" altLang="cs-CZ" dirty="0" err="1" smtClean="0"/>
              <a:t>miles</a:t>
            </a:r>
            <a:r>
              <a:rPr lang="cs-CZ" altLang="cs-CZ" dirty="0" smtClean="0"/>
              <a:t> Christi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cs-CZ" altLang="cs-CZ" dirty="0" smtClean="0"/>
              <a:t>prvek panivnické reprezentace </a:t>
            </a:r>
            <a:r>
              <a:rPr lang="cs-CZ" altLang="cs-CZ" dirty="0" smtClean="0"/>
              <a:t>a ideologie 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cs-CZ" altLang="cs-CZ" dirty="0" smtClean="0"/>
              <a:t>nejen pro obsažené oslavné pasáže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cs-CZ" altLang="cs-CZ" dirty="0" smtClean="0"/>
              <a:t>rovněž i pro zadání samo – nákladné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cs-CZ" altLang="cs-CZ" dirty="0" smtClean="0"/>
              <a:t>zadání eposu a vydržování epika = důkaz bohatství, štědrosti, znalosti módních trendů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cs-CZ" altLang="cs-CZ" dirty="0" smtClean="0"/>
              <a:t>demonstrace prestiže – odpovídající sociálnímu statutu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cs-CZ" altLang="cs-CZ" dirty="0" smtClean="0"/>
              <a:t>veřejnost ji očekává</a:t>
            </a:r>
          </a:p>
        </p:txBody>
      </p:sp>
    </p:spTree>
    <p:extLst>
      <p:ext uri="{BB962C8B-B14F-4D97-AF65-F5344CB8AC3E}">
        <p14:creationId xmlns:p14="http://schemas.microsoft.com/office/powerpoint/2010/main" val="28810299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00545" y="1069967"/>
            <a:ext cx="10058400" cy="3931920"/>
          </a:xfrm>
        </p:spPr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cs-CZ" altLang="cs-CZ" dirty="0" smtClean="0"/>
              <a:t>Václav II. - stylizační figura Vilém </a:t>
            </a:r>
            <a:endParaRPr lang="cs-CZ" altLang="cs-CZ" dirty="0"/>
          </a:p>
          <a:p>
            <a:pPr>
              <a:buFont typeface="Wingdings" panose="05000000000000000000" pitchFamily="2" charset="2"/>
              <a:buChar char="v"/>
            </a:pPr>
            <a:r>
              <a:rPr lang="cs-CZ" altLang="cs-CZ" dirty="0" smtClean="0"/>
              <a:t> zbožný vládce </a:t>
            </a:r>
            <a:endParaRPr lang="cs-CZ" altLang="cs-CZ" dirty="0"/>
          </a:p>
          <a:p>
            <a:pPr>
              <a:buFont typeface="Wingdings" panose="05000000000000000000" pitchFamily="2" charset="2"/>
              <a:buChar char="v"/>
            </a:pPr>
            <a:r>
              <a:rPr lang="cs-CZ" altLang="cs-CZ" dirty="0" smtClean="0"/>
              <a:t>sjednotitel slovanských zemí pod jednou vírou i jednou korunou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cs-CZ" altLang="cs-CZ" dirty="0" smtClean="0"/>
              <a:t> aluze na Václavovy mocenské ambice získat slezská knížectví a polskou korunu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cs-CZ" altLang="cs-CZ" dirty="0" smtClean="0"/>
              <a:t>Spolupráce s Jindřichem z Isernie – agitátor již za Přemysla Otakara II.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cs-CZ" altLang="cs-CZ" dirty="0"/>
              <a:t> </a:t>
            </a:r>
            <a:r>
              <a:rPr lang="cs-CZ" altLang="cs-CZ" dirty="0" smtClean="0"/>
              <a:t>Václav – zároveň stylizace do zbožného panovníka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cs-CZ" altLang="cs-CZ" dirty="0" smtClean="0"/>
              <a:t>viz založení Zbraslavi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cs-CZ" altLang="cs-CZ" dirty="0" smtClean="0"/>
              <a:t>podpora cisterciáckého řádu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cs-CZ" altLang="cs-CZ" dirty="0" smtClean="0"/>
              <a:t>podpora Heinricha Klausnera - Marienlegende</a:t>
            </a:r>
          </a:p>
          <a:p>
            <a:pPr>
              <a:buFont typeface="Wingdings" panose="05000000000000000000" pitchFamily="2" charset="2"/>
              <a:buChar char="v"/>
            </a:pPr>
            <a:endParaRPr lang="cs-CZ" altLang="cs-CZ" dirty="0" smtClean="0"/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398326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Veršovaná epika v českém prostředí</a:t>
            </a:r>
            <a:endParaRPr lang="cs-CZ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8195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cs-CZ" altLang="cs-CZ" dirty="0"/>
              <a:t>Ústní tradice hrdinských </a:t>
            </a:r>
            <a:r>
              <a:rPr lang="cs-CZ" altLang="cs-CZ" dirty="0" smtClean="0"/>
              <a:t>eposů</a:t>
            </a:r>
          </a:p>
          <a:p>
            <a:pPr eaLnBrk="1" hangingPunct="1">
              <a:buFont typeface="Wingdings" panose="05000000000000000000" pitchFamily="2" charset="2"/>
              <a:buChar char="v"/>
            </a:pPr>
            <a:r>
              <a:rPr lang="cs-CZ" altLang="cs-CZ" dirty="0" smtClean="0"/>
              <a:t>Písemně doložena od 60. let 13. st.</a:t>
            </a:r>
          </a:p>
          <a:p>
            <a:pPr eaLnBrk="1" hangingPunct="1">
              <a:buFont typeface="Wingdings" panose="05000000000000000000" pitchFamily="2" charset="2"/>
              <a:buChar char="v"/>
            </a:pPr>
            <a:r>
              <a:rPr lang="cs-CZ" altLang="cs-CZ" dirty="0" smtClean="0"/>
              <a:t>Dvůr Přemysla Otakara II. a Václava II.</a:t>
            </a:r>
          </a:p>
          <a:p>
            <a:pPr eaLnBrk="1" hangingPunct="1">
              <a:buFont typeface="Wingdings" panose="05000000000000000000" pitchFamily="2" charset="2"/>
              <a:buChar char="v"/>
            </a:pPr>
            <a:r>
              <a:rPr lang="cs-CZ" altLang="cs-CZ" dirty="0" smtClean="0"/>
              <a:t>Zpravidla rozsáhlá díla (tisíce veršů)</a:t>
            </a:r>
          </a:p>
          <a:p>
            <a:pPr eaLnBrk="1" hangingPunct="1">
              <a:buFont typeface="Wingdings" panose="05000000000000000000" pitchFamily="2" charset="2"/>
              <a:buChar char="v"/>
            </a:pPr>
            <a:r>
              <a:rPr lang="cs-CZ" altLang="cs-CZ" dirty="0" smtClean="0"/>
              <a:t>Vyžaduje stabilní prostředí a bohatého mecenáše schopného dlouhodobě podporovat básníka</a:t>
            </a:r>
          </a:p>
          <a:p>
            <a:pPr eaLnBrk="1" hangingPunct="1">
              <a:buFont typeface="Wingdings" panose="05000000000000000000" pitchFamily="2" charset="2"/>
              <a:buChar char="v"/>
            </a:pPr>
            <a:endParaRPr lang="cs-CZ" altLang="cs-CZ" dirty="0" smtClean="0"/>
          </a:p>
          <a:p>
            <a:pPr eaLnBrk="1" hangingPunct="1">
              <a:buFont typeface="Wingdings" panose="05000000000000000000" pitchFamily="2" charset="2"/>
              <a:buChar char="v"/>
            </a:pPr>
            <a:endParaRPr lang="cs-CZ" altLang="cs-CZ" dirty="0" smtClean="0"/>
          </a:p>
          <a:p>
            <a:pPr eaLnBrk="1" hangingPunct="1"/>
            <a:endParaRPr lang="cs-CZ" altLang="cs-CZ" dirty="0" smtClean="0"/>
          </a:p>
          <a:p>
            <a:pPr eaLnBrk="1" hangingPunct="1"/>
            <a:endParaRPr lang="cs-CZ" altLang="cs-CZ" dirty="0" smtClean="0"/>
          </a:p>
        </p:txBody>
      </p:sp>
    </p:spTree>
    <p:extLst>
      <p:ext uri="{BB962C8B-B14F-4D97-AF65-F5344CB8AC3E}">
        <p14:creationId xmlns:p14="http://schemas.microsoft.com/office/powerpoint/2010/main" val="118177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cs-CZ" dirty="0" smtClean="0"/>
              <a:t>Dvorská rytířská kultura na regionálních dvorech šlechty</a:t>
            </a:r>
            <a:endParaRPr lang="cs-CZ" dirty="0"/>
          </a:p>
        </p:txBody>
      </p:sp>
      <p:sp>
        <p:nvSpPr>
          <p:cNvPr id="13315" name="Zástupný symbol pro obsah 2"/>
          <p:cNvSpPr>
            <a:spLocks noGrp="1"/>
          </p:cNvSpPr>
          <p:nvPr>
            <p:ph idx="1"/>
          </p:nvPr>
        </p:nvSpPr>
        <p:spPr>
          <a:xfrm>
            <a:off x="1023938" y="2084388"/>
            <a:ext cx="9720262" cy="394335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endParaRPr lang="cs-CZ" altLang="cs-CZ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cs-CZ" altLang="cs-CZ" dirty="0" smtClean="0"/>
              <a:t>80. – 90. léta 13. století – postup recepce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cs-CZ" altLang="cs-CZ" dirty="0" smtClean="0"/>
              <a:t>Heinrich von </a:t>
            </a:r>
            <a:r>
              <a:rPr lang="cs-CZ" altLang="cs-CZ" dirty="0" err="1" smtClean="0"/>
              <a:t>Freiberg</a:t>
            </a:r>
            <a:endParaRPr lang="cs-CZ" altLang="cs-CZ" dirty="0" smtClean="0"/>
          </a:p>
          <a:p>
            <a:pPr lvl="1">
              <a:buFont typeface="Wingdings" panose="05000000000000000000" pitchFamily="2" charset="2"/>
              <a:buChar char="v"/>
            </a:pPr>
            <a:r>
              <a:rPr lang="cs-CZ" altLang="cs-CZ" dirty="0" smtClean="0"/>
              <a:t>Tristan - </a:t>
            </a:r>
            <a:r>
              <a:rPr lang="cs-CZ" altLang="cs-CZ" dirty="0" err="1" smtClean="0"/>
              <a:t>Lichtenburkové</a:t>
            </a:r>
            <a:r>
              <a:rPr lang="cs-CZ" altLang="cs-CZ" dirty="0" smtClean="0"/>
              <a:t> - 80. l. 13. st.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cs-CZ" altLang="cs-CZ" dirty="0" smtClean="0"/>
              <a:t>Rytířská jízda Jana z Michalovic – dvůr Jana z Michalovic 90. l. 13. st.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cs-CZ" altLang="cs-CZ" dirty="0" smtClean="0"/>
              <a:t>Páni z </a:t>
            </a:r>
            <a:r>
              <a:rPr lang="cs-CZ" altLang="cs-CZ" dirty="0" err="1" smtClean="0"/>
              <a:t>Rýzmburka</a:t>
            </a:r>
            <a:endParaRPr lang="cs-CZ" altLang="cs-CZ" dirty="0" smtClean="0"/>
          </a:p>
          <a:p>
            <a:pPr lvl="1">
              <a:buFont typeface="Wingdings" panose="05000000000000000000" pitchFamily="2" charset="2"/>
              <a:buChar char="v"/>
            </a:pPr>
            <a:r>
              <a:rPr lang="cs-CZ" altLang="cs-CZ" dirty="0" smtClean="0"/>
              <a:t>Dodatek k Alexandreidě Ulricha von Etzenbach (</a:t>
            </a:r>
            <a:r>
              <a:rPr lang="cs-CZ" altLang="cs-CZ" dirty="0" err="1" smtClean="0"/>
              <a:t>Boreš</a:t>
            </a:r>
            <a:r>
              <a:rPr lang="cs-CZ" altLang="cs-CZ" dirty="0" smtClean="0"/>
              <a:t> II. z </a:t>
            </a:r>
            <a:r>
              <a:rPr lang="cs-CZ" altLang="cs-CZ" dirty="0" err="1" smtClean="0"/>
              <a:t>Rýzmburka</a:t>
            </a:r>
            <a:r>
              <a:rPr lang="cs-CZ" altLang="cs-CZ" dirty="0" smtClean="0"/>
              <a:t> - kol. 1300)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cs-CZ" altLang="cs-CZ" dirty="0" smtClean="0"/>
              <a:t>Rožmberkové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cs-CZ" altLang="cs-CZ" dirty="0" smtClean="0"/>
              <a:t>Jindřichův Hradec - Alexandreida</a:t>
            </a:r>
          </a:p>
          <a:p>
            <a:pPr>
              <a:buFont typeface="Wingdings" panose="05000000000000000000" pitchFamily="2" charset="2"/>
              <a:buChar char="v"/>
            </a:pPr>
            <a:endParaRPr lang="cs-CZ" altLang="cs-CZ" dirty="0" smtClean="0"/>
          </a:p>
          <a:p>
            <a:pPr>
              <a:buFont typeface="Wingdings" panose="05000000000000000000" pitchFamily="2" charset="2"/>
              <a:buChar char="v"/>
            </a:pPr>
            <a:endParaRPr lang="cs-CZ" altLang="cs-CZ" dirty="0" smtClean="0"/>
          </a:p>
        </p:txBody>
      </p:sp>
    </p:spTree>
    <p:extLst>
      <p:ext uri="{BB962C8B-B14F-4D97-AF65-F5344CB8AC3E}">
        <p14:creationId xmlns:p14="http://schemas.microsoft.com/office/powerpoint/2010/main" val="7626570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dirty="0" smtClean="0"/>
              <a:t>Minnesang v českých zemích</a:t>
            </a:r>
          </a:p>
        </p:txBody>
      </p:sp>
      <p:sp>
        <p:nvSpPr>
          <p:cNvPr id="14339" name="Zástupný symbol pro obsah 2"/>
          <p:cNvSpPr>
            <a:spLocks noGrp="1"/>
          </p:cNvSpPr>
          <p:nvPr>
            <p:ph idx="1"/>
          </p:nvPr>
        </p:nvSpPr>
        <p:spPr>
          <a:xfrm>
            <a:off x="866899" y="1876301"/>
            <a:ext cx="9462964" cy="4222874"/>
          </a:xfrm>
        </p:spPr>
        <p:txBody>
          <a:bodyPr/>
          <a:lstStyle/>
          <a:p>
            <a:pPr eaLnBrk="1" hangingPunct="1"/>
            <a:r>
              <a:rPr lang="cs-CZ" altLang="cs-CZ" dirty="0" smtClean="0"/>
              <a:t>Milostná písňová lyrika</a:t>
            </a:r>
          </a:p>
          <a:p>
            <a:pPr eaLnBrk="1" hangingPunct="1"/>
            <a:r>
              <a:rPr lang="cs-CZ" altLang="cs-CZ" dirty="0" smtClean="0"/>
              <a:t>z oblasti Francie → říše a rakouské oblasti </a:t>
            </a:r>
          </a:p>
          <a:p>
            <a:pPr eaLnBrk="1" hangingPunct="1"/>
            <a:r>
              <a:rPr lang="cs-CZ" altLang="cs-CZ" dirty="0" smtClean="0"/>
              <a:t>Návaznost na lyriku severofrancouzských truvérů</a:t>
            </a:r>
          </a:p>
          <a:p>
            <a:pPr eaLnBrk="1" hangingPunct="1"/>
            <a:r>
              <a:rPr lang="cs-CZ" altLang="cs-CZ" dirty="0" smtClean="0"/>
              <a:t>Poprvé v jiném národním jazyce než ve francouzštině</a:t>
            </a:r>
          </a:p>
          <a:p>
            <a:pPr eaLnBrk="1" hangingPunct="1"/>
            <a:r>
              <a:rPr lang="cs-CZ" altLang="cs-CZ" dirty="0" smtClean="0"/>
              <a:t>Přesně vymezený žánr provázaný stylistickými pravidly </a:t>
            </a:r>
          </a:p>
          <a:p>
            <a:pPr eaLnBrk="1" hangingPunct="1"/>
            <a:r>
              <a:rPr lang="cs-CZ" altLang="cs-CZ" dirty="0" smtClean="0"/>
              <a:t>Svět motivů, stylů, </a:t>
            </a:r>
            <a:r>
              <a:rPr lang="cs-CZ" altLang="cs-CZ" dirty="0" err="1" smtClean="0"/>
              <a:t>topoi</a:t>
            </a:r>
            <a:r>
              <a:rPr lang="cs-CZ" altLang="cs-CZ" dirty="0" smtClean="0"/>
              <a:t>, obratů</a:t>
            </a:r>
          </a:p>
          <a:p>
            <a:pPr eaLnBrk="1" hangingPunct="1"/>
            <a:r>
              <a:rPr lang="cs-CZ" altLang="cs-CZ" dirty="0" smtClean="0"/>
              <a:t>Tři fáze vývoje</a:t>
            </a:r>
          </a:p>
        </p:txBody>
      </p:sp>
    </p:spTree>
    <p:extLst>
      <p:ext uri="{BB962C8B-B14F-4D97-AF65-F5344CB8AC3E}">
        <p14:creationId xmlns:p14="http://schemas.microsoft.com/office/powerpoint/2010/main" val="722269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428514" cy="841719"/>
          </a:xfrm>
        </p:spPr>
        <p:txBody>
          <a:bodyPr/>
          <a:lstStyle/>
          <a:p>
            <a:pPr eaLnBrk="1" hangingPunct="1">
              <a:defRPr/>
            </a:pPr>
            <a:r>
              <a:rPr lang="cs-CZ" dirty="0" smtClean="0"/>
              <a:t>Vývojové fáze Minnesangu</a:t>
            </a:r>
            <a:endParaRPr lang="cs-CZ" dirty="0"/>
          </a:p>
        </p:txBody>
      </p:sp>
      <p:sp>
        <p:nvSpPr>
          <p:cNvPr id="15363" name="Zástupný symbol pro obsah 2"/>
          <p:cNvSpPr>
            <a:spLocks noGrp="1"/>
          </p:cNvSpPr>
          <p:nvPr>
            <p:ph idx="1"/>
          </p:nvPr>
        </p:nvSpPr>
        <p:spPr>
          <a:xfrm>
            <a:off x="1066800" y="1674420"/>
            <a:ext cx="9680800" cy="4168239"/>
          </a:xfrm>
        </p:spPr>
        <p:txBody>
          <a:bodyPr/>
          <a:lstStyle/>
          <a:p>
            <a:pPr eaLnBrk="1" hangingPunct="1"/>
            <a:r>
              <a:rPr lang="cs-CZ" altLang="cs-CZ" dirty="0" smtClean="0"/>
              <a:t>Raná – ještě není konstituován tzv. vysoký styl</a:t>
            </a:r>
          </a:p>
          <a:p>
            <a:pPr eaLnBrk="1" hangingPunct="1"/>
            <a:r>
              <a:rPr lang="cs-CZ" altLang="cs-CZ" dirty="0" smtClean="0"/>
              <a:t>Klasická – největší rozkvět, 12. st. – první pol. 13. st.</a:t>
            </a:r>
          </a:p>
          <a:p>
            <a:pPr lvl="1" eaLnBrk="1" hangingPunct="1"/>
            <a:r>
              <a:rPr lang="cs-CZ" altLang="cs-CZ" dirty="0" smtClean="0"/>
              <a:t>Vysoký styl</a:t>
            </a:r>
          </a:p>
          <a:p>
            <a:pPr lvl="1" eaLnBrk="1" hangingPunct="1"/>
            <a:r>
              <a:rPr lang="cs-CZ" altLang="cs-CZ" dirty="0" smtClean="0"/>
              <a:t>Dvorská láska</a:t>
            </a:r>
          </a:p>
          <a:p>
            <a:pPr lvl="1" eaLnBrk="1" hangingPunct="1"/>
            <a:r>
              <a:rPr lang="cs-CZ" altLang="cs-CZ" dirty="0" smtClean="0"/>
              <a:t>Kultivace předchozí tradice, precizace stylu </a:t>
            </a:r>
          </a:p>
          <a:p>
            <a:pPr eaLnBrk="1" hangingPunct="1"/>
            <a:r>
              <a:rPr lang="cs-CZ" altLang="cs-CZ" dirty="0" smtClean="0"/>
              <a:t>Pozdní (</a:t>
            </a:r>
            <a:r>
              <a:rPr lang="cs-CZ" altLang="cs-CZ" dirty="0" err="1" smtClean="0"/>
              <a:t>postklasická</a:t>
            </a:r>
            <a:r>
              <a:rPr lang="cs-CZ" altLang="cs-CZ" dirty="0" smtClean="0"/>
              <a:t>) – cca 1220 – počátek 14. st.</a:t>
            </a:r>
          </a:p>
          <a:p>
            <a:pPr lvl="1" eaLnBrk="1" hangingPunct="1"/>
            <a:r>
              <a:rPr lang="cs-CZ" altLang="cs-CZ" dirty="0" smtClean="0"/>
              <a:t>Více forem typů písní – více motivů</a:t>
            </a:r>
          </a:p>
          <a:p>
            <a:pPr eaLnBrk="1" hangingPunct="1"/>
            <a:r>
              <a:rPr lang="cs-CZ" altLang="cs-CZ" dirty="0" err="1" smtClean="0"/>
              <a:t>Antidvorská</a:t>
            </a:r>
            <a:r>
              <a:rPr lang="cs-CZ" altLang="cs-CZ" dirty="0" smtClean="0"/>
              <a:t> lyrika</a:t>
            </a:r>
          </a:p>
          <a:p>
            <a:pPr lvl="1" eaLnBrk="1" hangingPunct="1"/>
            <a:r>
              <a:rPr lang="cs-CZ" altLang="cs-CZ" dirty="0" smtClean="0"/>
              <a:t> hlavní námět láska mezi vesničany – protipól k lásce dvorské</a:t>
            </a:r>
          </a:p>
          <a:p>
            <a:pPr lvl="1" eaLnBrk="1" hangingPunct="1"/>
            <a:r>
              <a:rPr lang="cs-CZ" altLang="cs-CZ" dirty="0" smtClean="0"/>
              <a:t>Neotesanost, drsná erotika, motivy travestie a frašky</a:t>
            </a:r>
          </a:p>
          <a:p>
            <a:pPr lvl="1" eaLnBrk="1" hangingPunct="1"/>
            <a:r>
              <a:rPr lang="cs-CZ" altLang="cs-CZ" dirty="0" err="1" smtClean="0"/>
              <a:t>Neidhart</a:t>
            </a:r>
            <a:r>
              <a:rPr lang="cs-CZ" altLang="cs-CZ" dirty="0" smtClean="0"/>
              <a:t> von </a:t>
            </a:r>
            <a:r>
              <a:rPr lang="cs-CZ" altLang="cs-CZ" dirty="0" err="1" smtClean="0"/>
              <a:t>Reuenthal</a:t>
            </a:r>
            <a:r>
              <a:rPr lang="cs-CZ" altLang="cs-CZ" dirty="0" smtClean="0"/>
              <a:t> (1.pol.13.st.). </a:t>
            </a:r>
          </a:p>
          <a:p>
            <a:pPr lvl="1" eaLnBrk="1" hangingPunct="1"/>
            <a:endParaRPr lang="cs-CZ" altLang="cs-CZ" dirty="0" smtClean="0"/>
          </a:p>
        </p:txBody>
      </p:sp>
    </p:spTree>
    <p:extLst>
      <p:ext uri="{BB962C8B-B14F-4D97-AF65-F5344CB8AC3E}">
        <p14:creationId xmlns:p14="http://schemas.microsoft.com/office/powerpoint/2010/main" val="185783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Nadpis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511642" cy="884582"/>
          </a:xfrm>
        </p:spPr>
        <p:txBody>
          <a:bodyPr/>
          <a:lstStyle/>
          <a:p>
            <a:pPr eaLnBrk="1" hangingPunct="1"/>
            <a:r>
              <a:rPr lang="cs-CZ" altLang="cs-CZ" dirty="0" smtClean="0"/>
              <a:t>Minnesang – písňové typy</a:t>
            </a:r>
          </a:p>
        </p:txBody>
      </p:sp>
      <p:sp>
        <p:nvSpPr>
          <p:cNvPr id="16387" name="Zástupný symbol pro obsah 2"/>
          <p:cNvSpPr>
            <a:spLocks noGrp="1"/>
          </p:cNvSpPr>
          <p:nvPr>
            <p:ph idx="1"/>
          </p:nvPr>
        </p:nvSpPr>
        <p:spPr>
          <a:xfrm>
            <a:off x="1066800" y="1847811"/>
            <a:ext cx="9265928" cy="3816720"/>
          </a:xfrm>
        </p:spPr>
        <p:txBody>
          <a:bodyPr>
            <a:normAutofit/>
          </a:bodyPr>
          <a:lstStyle/>
          <a:p>
            <a:pPr eaLnBrk="1" hangingPunct="1"/>
            <a:r>
              <a:rPr lang="cs-CZ" altLang="cs-CZ" dirty="0" err="1" smtClean="0"/>
              <a:t>Minnelied</a:t>
            </a:r>
            <a:r>
              <a:rPr lang="cs-CZ" altLang="cs-CZ" dirty="0" smtClean="0"/>
              <a:t> – milostná píseň</a:t>
            </a:r>
          </a:p>
          <a:p>
            <a:pPr eaLnBrk="1" hangingPunct="1"/>
            <a:r>
              <a:rPr lang="cs-CZ" altLang="cs-CZ" dirty="0" err="1" smtClean="0"/>
              <a:t>Botenlied</a:t>
            </a:r>
            <a:r>
              <a:rPr lang="cs-CZ" altLang="cs-CZ" dirty="0" smtClean="0"/>
              <a:t> – píseň, kde kromě rytíře a dámy vystupuje postava posla, který nosí milostné vzkazy</a:t>
            </a:r>
          </a:p>
          <a:p>
            <a:pPr eaLnBrk="1" hangingPunct="1"/>
            <a:r>
              <a:rPr lang="cs-CZ" altLang="cs-CZ" dirty="0" err="1" smtClean="0"/>
              <a:t>Minneklage</a:t>
            </a:r>
            <a:r>
              <a:rPr lang="cs-CZ" altLang="cs-CZ" dirty="0" smtClean="0"/>
              <a:t> – milostný žalozpěv</a:t>
            </a:r>
          </a:p>
          <a:p>
            <a:pPr eaLnBrk="1" hangingPunct="1"/>
            <a:r>
              <a:rPr lang="cs-CZ" altLang="cs-CZ" dirty="0" err="1" smtClean="0"/>
              <a:t>Minne-Preislied</a:t>
            </a:r>
            <a:r>
              <a:rPr lang="cs-CZ" altLang="cs-CZ" dirty="0" smtClean="0"/>
              <a:t> – chvála lásky</a:t>
            </a:r>
          </a:p>
          <a:p>
            <a:pPr eaLnBrk="1" hangingPunct="1"/>
            <a:r>
              <a:rPr lang="cs-CZ" altLang="cs-CZ" dirty="0" err="1" smtClean="0"/>
              <a:t>Minnelehre</a:t>
            </a:r>
            <a:r>
              <a:rPr lang="cs-CZ" altLang="cs-CZ" dirty="0" smtClean="0"/>
              <a:t> (</a:t>
            </a:r>
            <a:r>
              <a:rPr lang="cs-CZ" altLang="cs-CZ" dirty="0" err="1" smtClean="0"/>
              <a:t>Minnespruch</a:t>
            </a:r>
            <a:r>
              <a:rPr lang="cs-CZ" altLang="cs-CZ" dirty="0" smtClean="0"/>
              <a:t>) – naučná píseň o pravidlech dvorské lásky, či úvaha o lásce</a:t>
            </a:r>
          </a:p>
          <a:p>
            <a:pPr eaLnBrk="1" hangingPunct="1"/>
            <a:r>
              <a:rPr lang="cs-CZ" altLang="cs-CZ" dirty="0" err="1" smtClean="0"/>
              <a:t>Wechsel</a:t>
            </a:r>
            <a:r>
              <a:rPr lang="cs-CZ" altLang="cs-CZ" dirty="0" smtClean="0"/>
              <a:t> – píseň, kde se střídají strofy psané z pohledu rytíře a z pohledu dámy</a:t>
            </a:r>
          </a:p>
          <a:p>
            <a:pPr eaLnBrk="1" hangingPunct="1"/>
            <a:r>
              <a:rPr lang="cs-CZ" altLang="cs-CZ" dirty="0" err="1" smtClean="0"/>
              <a:t>Tagelied</a:t>
            </a:r>
            <a:r>
              <a:rPr lang="cs-CZ" altLang="cs-CZ" dirty="0" smtClean="0"/>
              <a:t> (Alba) – </a:t>
            </a:r>
            <a:r>
              <a:rPr lang="cs-CZ" altLang="cs-CZ" dirty="0" err="1" smtClean="0"/>
              <a:t>svítáníčka</a:t>
            </a:r>
            <a:r>
              <a:rPr lang="cs-CZ" altLang="cs-CZ" dirty="0" smtClean="0"/>
              <a:t> – motiv ranního loučení milenců</a:t>
            </a:r>
          </a:p>
        </p:txBody>
      </p:sp>
    </p:spTree>
    <p:extLst>
      <p:ext uri="{BB962C8B-B14F-4D97-AF65-F5344CB8AC3E}">
        <p14:creationId xmlns:p14="http://schemas.microsoft.com/office/powerpoint/2010/main" val="262572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dirty="0" smtClean="0"/>
              <a:t>Dvorská láska</a:t>
            </a:r>
            <a:endParaRPr lang="cs-CZ" dirty="0"/>
          </a:p>
        </p:txBody>
      </p:sp>
      <p:sp>
        <p:nvSpPr>
          <p:cNvPr id="17411" name="Zástupný symbol pro obsah 2"/>
          <p:cNvSpPr>
            <a:spLocks noGrp="1"/>
          </p:cNvSpPr>
          <p:nvPr>
            <p:ph idx="1"/>
          </p:nvPr>
        </p:nvSpPr>
        <p:spPr>
          <a:xfrm>
            <a:off x="912812" y="2406081"/>
            <a:ext cx="10366375" cy="3009199"/>
          </a:xfrm>
        </p:spPr>
        <p:txBody>
          <a:bodyPr/>
          <a:lstStyle/>
          <a:p>
            <a:pPr eaLnBrk="1" hangingPunct="1"/>
            <a:r>
              <a:rPr lang="cs-CZ" altLang="cs-CZ" dirty="0" err="1" smtClean="0"/>
              <a:t>Amour</a:t>
            </a:r>
            <a:r>
              <a:rPr lang="cs-CZ" altLang="cs-CZ" dirty="0" smtClean="0"/>
              <a:t> </a:t>
            </a:r>
            <a:r>
              <a:rPr lang="cs-CZ" altLang="cs-CZ" dirty="0" err="1" smtClean="0"/>
              <a:t>courtois</a:t>
            </a:r>
            <a:endParaRPr lang="cs-CZ" altLang="cs-CZ" dirty="0" smtClean="0"/>
          </a:p>
          <a:p>
            <a:pPr eaLnBrk="1" hangingPunct="1"/>
            <a:r>
              <a:rPr lang="cs-CZ" altLang="cs-CZ" dirty="0" smtClean="0"/>
              <a:t>Zjemnělá láska rytíře ke krásné dámě</a:t>
            </a:r>
          </a:p>
          <a:p>
            <a:pPr eaLnBrk="1" hangingPunct="1"/>
            <a:r>
              <a:rPr lang="cs-CZ" altLang="cs-CZ" dirty="0" smtClean="0"/>
              <a:t>Nelze ji v srdci umlčet</a:t>
            </a:r>
          </a:p>
          <a:p>
            <a:pPr eaLnBrk="1" hangingPunct="1"/>
            <a:r>
              <a:rPr lang="cs-CZ" altLang="cs-CZ" dirty="0" smtClean="0"/>
              <a:t>Trýzeň lásky</a:t>
            </a:r>
          </a:p>
          <a:p>
            <a:pPr eaLnBrk="1" hangingPunct="1"/>
            <a:r>
              <a:rPr lang="cs-CZ" altLang="cs-CZ" dirty="0" smtClean="0"/>
              <a:t>Dáma – ideální obraz ženy</a:t>
            </a:r>
          </a:p>
        </p:txBody>
      </p:sp>
    </p:spTree>
    <p:extLst>
      <p:ext uri="{BB962C8B-B14F-4D97-AF65-F5344CB8AC3E}">
        <p14:creationId xmlns:p14="http://schemas.microsoft.com/office/powerpoint/2010/main" val="1971757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dirty="0" smtClean="0"/>
              <a:t>Minnesang a realita</a:t>
            </a:r>
            <a:endParaRPr lang="cs-CZ" dirty="0"/>
          </a:p>
        </p:txBody>
      </p:sp>
      <p:sp>
        <p:nvSpPr>
          <p:cNvPr id="18435" name="Zástupný symbol pro obsah 2"/>
          <p:cNvSpPr>
            <a:spLocks noGrp="1"/>
          </p:cNvSpPr>
          <p:nvPr>
            <p:ph idx="1"/>
          </p:nvPr>
        </p:nvSpPr>
        <p:spPr>
          <a:xfrm>
            <a:off x="1066800" y="1859684"/>
            <a:ext cx="9557967" cy="4244233"/>
          </a:xfrm>
        </p:spPr>
        <p:txBody>
          <a:bodyPr>
            <a:normAutofit/>
          </a:bodyPr>
          <a:lstStyle/>
          <a:p>
            <a:pPr eaLnBrk="1" hangingPunct="1"/>
            <a:r>
              <a:rPr lang="cs-CZ" altLang="cs-CZ" dirty="0" smtClean="0"/>
              <a:t>Minnesang – velmi populární žánr – vyhledávaný dvorskou společností – nadregionální charakter</a:t>
            </a:r>
          </a:p>
          <a:p>
            <a:r>
              <a:rPr lang="cs-CZ" altLang="cs-CZ" dirty="0" smtClean="0"/>
              <a:t>Podpora </a:t>
            </a:r>
            <a:r>
              <a:rPr lang="cs-CZ" altLang="cs-CZ" dirty="0"/>
              <a:t>básníků – módní </a:t>
            </a:r>
            <a:r>
              <a:rPr lang="cs-CZ" altLang="cs-CZ" dirty="0" smtClean="0"/>
              <a:t>záležitost a znak prestiže</a:t>
            </a:r>
          </a:p>
          <a:p>
            <a:pPr eaLnBrk="1" hangingPunct="1"/>
            <a:r>
              <a:rPr lang="cs-CZ" altLang="cs-CZ" dirty="0" smtClean="0"/>
              <a:t>Demonstrace sociálního statutu</a:t>
            </a:r>
          </a:p>
          <a:p>
            <a:pPr eaLnBrk="1" hangingPunct="1"/>
            <a:r>
              <a:rPr lang="cs-CZ" altLang="cs-CZ" dirty="0" smtClean="0"/>
              <a:t>Pocit sounáležitosti a výlučnosti konkrétní sociální vrstvy – dvorské společnosti</a:t>
            </a:r>
          </a:p>
          <a:p>
            <a:pPr eaLnBrk="1" hangingPunct="1"/>
            <a:r>
              <a:rPr lang="cs-CZ" altLang="cs-CZ" dirty="0" smtClean="0"/>
              <a:t>Nositelé/autoři této literatury – nikoli klerici, nýbrž světská šlechta</a:t>
            </a:r>
          </a:p>
          <a:p>
            <a:pPr eaLnBrk="1" hangingPunct="1"/>
            <a:r>
              <a:rPr lang="cs-CZ" altLang="cs-CZ" dirty="0" smtClean="0"/>
              <a:t>Sběratelství – písňové kodexy</a:t>
            </a:r>
          </a:p>
        </p:txBody>
      </p:sp>
    </p:spTree>
    <p:extLst>
      <p:ext uri="{BB962C8B-B14F-4D97-AF65-F5344CB8AC3E}">
        <p14:creationId xmlns:p14="http://schemas.microsoft.com/office/powerpoint/2010/main" val="854196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Zástupný symbol pro obsah 2"/>
          <p:cNvSpPr>
            <a:spLocks noGrp="1"/>
          </p:cNvSpPr>
          <p:nvPr>
            <p:ph idx="1"/>
          </p:nvPr>
        </p:nvSpPr>
        <p:spPr>
          <a:xfrm>
            <a:off x="653143" y="1056904"/>
            <a:ext cx="9676720" cy="5042271"/>
          </a:xfrm>
        </p:spPr>
        <p:txBody>
          <a:bodyPr>
            <a:normAutofit/>
          </a:bodyPr>
          <a:lstStyle/>
          <a:p>
            <a:pPr eaLnBrk="1" hangingPunct="1"/>
            <a:r>
              <a:rPr lang="cs-CZ" altLang="cs-CZ" dirty="0" smtClean="0"/>
              <a:t>Módní trend – nadnárodní charakter + regionální specifika</a:t>
            </a:r>
          </a:p>
          <a:p>
            <a:pPr eaLnBrk="1" hangingPunct="1"/>
            <a:r>
              <a:rPr lang="cs-CZ" altLang="cs-CZ" dirty="0" smtClean="0"/>
              <a:t>Z německých a rakouských oblastí → České království</a:t>
            </a:r>
          </a:p>
          <a:p>
            <a:pPr eaLnBrk="1" hangingPunct="1"/>
            <a:r>
              <a:rPr lang="cs-CZ" altLang="cs-CZ" dirty="0" smtClean="0"/>
              <a:t>Sounáležitost se středoevropským prostorem</a:t>
            </a:r>
          </a:p>
          <a:p>
            <a:pPr eaLnBrk="1" hangingPunct="1"/>
            <a:r>
              <a:rPr lang="cs-CZ" altLang="cs-CZ" dirty="0" smtClean="0"/>
              <a:t>Rozkvět minnesangu za Václava II.</a:t>
            </a:r>
          </a:p>
          <a:p>
            <a:pPr eaLnBrk="1" hangingPunct="1"/>
            <a:r>
              <a:rPr lang="cs-CZ" altLang="cs-CZ" dirty="0" smtClean="0"/>
              <a:t>Postklasický minnesang</a:t>
            </a:r>
          </a:p>
          <a:p>
            <a:pPr eaLnBrk="1" hangingPunct="1"/>
            <a:r>
              <a:rPr lang="cs-CZ" altLang="cs-CZ" dirty="0" smtClean="0"/>
              <a:t>Vzory </a:t>
            </a:r>
          </a:p>
          <a:p>
            <a:pPr lvl="1" eaLnBrk="1" hangingPunct="1"/>
            <a:r>
              <a:rPr lang="cs-CZ" altLang="cs-CZ" dirty="0" smtClean="0"/>
              <a:t>Walther von der </a:t>
            </a:r>
            <a:r>
              <a:rPr lang="cs-CZ" altLang="cs-CZ" dirty="0" err="1" smtClean="0"/>
              <a:t>Vogelweide</a:t>
            </a:r>
            <a:r>
              <a:rPr lang="cs-CZ" altLang="cs-CZ" dirty="0" smtClean="0"/>
              <a:t> (1170 – 1230)</a:t>
            </a:r>
          </a:p>
          <a:p>
            <a:pPr lvl="1" eaLnBrk="1" hangingPunct="1"/>
            <a:r>
              <a:rPr lang="cs-CZ" altLang="cs-CZ" dirty="0" smtClean="0"/>
              <a:t>Konrád von </a:t>
            </a:r>
            <a:r>
              <a:rPr lang="cs-CZ" altLang="cs-CZ" dirty="0" err="1" smtClean="0"/>
              <a:t>Würzburg</a:t>
            </a:r>
            <a:r>
              <a:rPr lang="cs-CZ" altLang="cs-CZ" dirty="0" smtClean="0"/>
              <a:t> </a:t>
            </a:r>
          </a:p>
          <a:p>
            <a:r>
              <a:rPr lang="cs-CZ" altLang="cs-CZ" dirty="0"/>
              <a:t>V</a:t>
            </a:r>
            <a:r>
              <a:rPr lang="cs-CZ" altLang="cs-CZ" dirty="0" smtClean="0"/>
              <a:t>ěhlasný mecenáš</a:t>
            </a:r>
          </a:p>
          <a:p>
            <a:pPr eaLnBrk="1" hangingPunct="1"/>
            <a:r>
              <a:rPr lang="cs-CZ" altLang="cs-CZ" dirty="0" smtClean="0"/>
              <a:t>Dvorní (stálí básníci) i básníci příležitostní</a:t>
            </a:r>
          </a:p>
          <a:p>
            <a:pPr eaLnBrk="1" hangingPunct="1"/>
            <a:endParaRPr lang="cs-CZ" altLang="cs-CZ" dirty="0" smtClean="0"/>
          </a:p>
        </p:txBody>
      </p:sp>
    </p:spTree>
    <p:extLst>
      <p:ext uri="{BB962C8B-B14F-4D97-AF65-F5344CB8AC3E}">
        <p14:creationId xmlns:p14="http://schemas.microsoft.com/office/powerpoint/2010/main" val="2211513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Nadpis 1"/>
          <p:cNvSpPr>
            <a:spLocks noGrp="1"/>
          </p:cNvSpPr>
          <p:nvPr>
            <p:ph type="title"/>
          </p:nvPr>
        </p:nvSpPr>
        <p:spPr>
          <a:xfrm>
            <a:off x="1066799" y="642594"/>
            <a:ext cx="10618519" cy="884581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cs-CZ" altLang="cs-CZ" dirty="0" smtClean="0"/>
              <a:t>Heinrich von </a:t>
            </a:r>
            <a:r>
              <a:rPr lang="cs-CZ" altLang="cs-CZ" dirty="0" err="1" smtClean="0"/>
              <a:t>Mei</a:t>
            </a:r>
            <a:r>
              <a:rPr lang="el-GR" altLang="cs-CZ" dirty="0" smtClean="0"/>
              <a:t>β</a:t>
            </a:r>
            <a:r>
              <a:rPr lang="cs-CZ" altLang="cs-CZ" dirty="0" smtClean="0"/>
              <a:t>en ( Jindřich z Míšně)</a:t>
            </a:r>
          </a:p>
        </p:txBody>
      </p:sp>
      <p:sp>
        <p:nvSpPr>
          <p:cNvPr id="20483" name="Zástupný symbol pro obsah 2"/>
          <p:cNvSpPr>
            <a:spLocks noGrp="1"/>
          </p:cNvSpPr>
          <p:nvPr>
            <p:ph idx="1"/>
          </p:nvPr>
        </p:nvSpPr>
        <p:spPr>
          <a:xfrm>
            <a:off x="712519" y="1686295"/>
            <a:ext cx="9617344" cy="4412879"/>
          </a:xfrm>
        </p:spPr>
        <p:txBody>
          <a:bodyPr/>
          <a:lstStyle/>
          <a:p>
            <a:pPr eaLnBrk="1" hangingPunct="1"/>
            <a:r>
              <a:rPr lang="cs-CZ" altLang="cs-CZ" dirty="0" err="1" smtClean="0"/>
              <a:t>Frauenlob</a:t>
            </a:r>
            <a:endParaRPr lang="cs-CZ" altLang="cs-CZ" dirty="0" smtClean="0"/>
          </a:p>
          <a:p>
            <a:pPr eaLnBrk="1" hangingPunct="1"/>
            <a:r>
              <a:rPr lang="cs-CZ" altLang="cs-CZ" dirty="0" smtClean="0"/>
              <a:t>1250/1260 – 29. 11. 1318</a:t>
            </a:r>
          </a:p>
          <a:p>
            <a:pPr eaLnBrk="1" hangingPunct="1"/>
            <a:r>
              <a:rPr lang="cs-CZ" altLang="cs-CZ" dirty="0" smtClean="0"/>
              <a:t>Pobýval na řadě dvorů</a:t>
            </a:r>
          </a:p>
          <a:p>
            <a:pPr lvl="1"/>
            <a:r>
              <a:rPr lang="cs-CZ" altLang="cs-CZ" dirty="0" smtClean="0"/>
              <a:t>říše</a:t>
            </a:r>
            <a:endParaRPr lang="cs-CZ" altLang="cs-CZ" dirty="0" smtClean="0"/>
          </a:p>
          <a:p>
            <a:pPr lvl="1"/>
            <a:r>
              <a:rPr lang="cs-CZ" altLang="cs-CZ" dirty="0" smtClean="0"/>
              <a:t>Jindřich IV. Vratislavský</a:t>
            </a:r>
          </a:p>
          <a:p>
            <a:pPr lvl="1"/>
            <a:r>
              <a:rPr lang="cs-CZ" altLang="cs-CZ" dirty="0" smtClean="0"/>
              <a:t>korutanští vévodové</a:t>
            </a:r>
          </a:p>
          <a:p>
            <a:pPr eaLnBrk="1" hangingPunct="1"/>
            <a:r>
              <a:rPr lang="cs-CZ" altLang="cs-CZ" dirty="0" smtClean="0"/>
              <a:t>Pochován v mohučské katedrále</a:t>
            </a:r>
          </a:p>
          <a:p>
            <a:pPr eaLnBrk="1" hangingPunct="1"/>
            <a:r>
              <a:rPr lang="cs-CZ" altLang="cs-CZ" dirty="0" smtClean="0"/>
              <a:t>Žalozpěv nad smrtí Konráda z </a:t>
            </a:r>
            <a:r>
              <a:rPr lang="cs-CZ" altLang="cs-CZ" dirty="0" err="1" smtClean="0"/>
              <a:t>Würzburgu</a:t>
            </a:r>
            <a:endParaRPr lang="cs-CZ" altLang="cs-CZ" dirty="0" smtClean="0"/>
          </a:p>
          <a:p>
            <a:pPr eaLnBrk="1" hangingPunct="1"/>
            <a:r>
              <a:rPr lang="cs-CZ" altLang="cs-CZ" dirty="0" smtClean="0"/>
              <a:t>Lejch o Panně Marii</a:t>
            </a:r>
          </a:p>
          <a:p>
            <a:pPr eaLnBrk="1" hangingPunct="1"/>
            <a:r>
              <a:rPr lang="cs-CZ" altLang="cs-CZ" dirty="0" smtClean="0"/>
              <a:t>Oslava Václava II.</a:t>
            </a:r>
          </a:p>
        </p:txBody>
      </p:sp>
    </p:spTree>
    <p:extLst>
      <p:ext uri="{BB962C8B-B14F-4D97-AF65-F5344CB8AC3E}">
        <p14:creationId xmlns:p14="http://schemas.microsoft.com/office/powerpoint/2010/main" val="1340708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3" t="-1849" r="62673" b="17818"/>
          <a:stretch/>
        </p:blipFill>
        <p:spPr>
          <a:xfrm>
            <a:off x="3240793" y="634463"/>
            <a:ext cx="4121908" cy="5538109"/>
          </a:xfrm>
        </p:spPr>
      </p:pic>
    </p:spTree>
    <p:extLst>
      <p:ext uri="{BB962C8B-B14F-4D97-AF65-F5344CB8AC3E}">
        <p14:creationId xmlns:p14="http://schemas.microsoft.com/office/powerpoint/2010/main" val="101640378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889992"/>
          </a:xfrm>
        </p:spPr>
        <p:txBody>
          <a:bodyPr/>
          <a:lstStyle/>
          <a:p>
            <a:r>
              <a:rPr lang="cs-CZ" dirty="0" err="1" smtClean="0"/>
              <a:t>Frauenlob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369713" y="1532586"/>
            <a:ext cx="6446998" cy="4432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4514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Ulrich von dem Türlin - </a:t>
            </a:r>
            <a:r>
              <a:rPr lang="cs-CZ" dirty="0">
                <a:solidFill>
                  <a:schemeClr val="tx1">
                    <a:lumMod val="95000"/>
                    <a:lumOff val="5000"/>
                  </a:schemeClr>
                </a:solidFill>
              </a:rPr>
              <a:t>A</a:t>
            </a:r>
            <a:r>
              <a:rPr lang="cs-CZ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rabel</a:t>
            </a:r>
            <a:endParaRPr lang="cs-CZ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9219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buFont typeface="Wingdings" panose="05000000000000000000" pitchFamily="2" charset="2"/>
              <a:buChar char="v"/>
            </a:pPr>
            <a:r>
              <a:rPr lang="cs-CZ" altLang="cs-CZ" dirty="0" smtClean="0"/>
              <a:t>Žák Wolframa von Eschenbach – styl</a:t>
            </a:r>
          </a:p>
          <a:p>
            <a:pPr eaLnBrk="1" hangingPunct="1">
              <a:buFont typeface="Wingdings" panose="05000000000000000000" pitchFamily="2" charset="2"/>
              <a:buChar char="v"/>
            </a:pPr>
            <a:r>
              <a:rPr lang="cs-CZ" altLang="cs-CZ" dirty="0" smtClean="0"/>
              <a:t>Veršovaný epos Arabel</a:t>
            </a:r>
          </a:p>
          <a:p>
            <a:pPr eaLnBrk="1" hangingPunct="1">
              <a:buFont typeface="Wingdings" panose="05000000000000000000" pitchFamily="2" charset="2"/>
              <a:buChar char="v"/>
            </a:pPr>
            <a:r>
              <a:rPr lang="cs-CZ" altLang="cs-CZ" dirty="0" smtClean="0"/>
              <a:t>60. léta 13. století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cs-CZ" altLang="cs-CZ" dirty="0"/>
              <a:t>Příběh o Vilémovi a </a:t>
            </a:r>
            <a:r>
              <a:rPr lang="cs-CZ" altLang="cs-CZ" dirty="0" smtClean="0"/>
              <a:t>Arabel</a:t>
            </a:r>
          </a:p>
          <a:p>
            <a:pPr eaLnBrk="1" hangingPunct="1">
              <a:buFont typeface="Wingdings" panose="05000000000000000000" pitchFamily="2" charset="2"/>
              <a:buChar char="v"/>
            </a:pPr>
            <a:r>
              <a:rPr lang="cs-CZ" altLang="cs-CZ" dirty="0" smtClean="0"/>
              <a:t>Provensálský markrabě Vilém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cs-CZ" altLang="cs-CZ" dirty="0" smtClean="0"/>
              <a:t> námět z </a:t>
            </a:r>
            <a:r>
              <a:rPr lang="cs-CZ" altLang="cs-CZ" dirty="0" err="1" smtClean="0"/>
              <a:t>chansons</a:t>
            </a:r>
            <a:r>
              <a:rPr lang="cs-CZ" altLang="cs-CZ" dirty="0" smtClean="0"/>
              <a:t> de </a:t>
            </a:r>
            <a:r>
              <a:rPr lang="cs-CZ" altLang="cs-CZ" dirty="0" err="1" smtClean="0"/>
              <a:t>geste</a:t>
            </a:r>
            <a:endParaRPr lang="cs-CZ" altLang="cs-CZ" dirty="0" smtClean="0"/>
          </a:p>
          <a:p>
            <a:pPr lvl="1">
              <a:buFont typeface="Wingdings" panose="05000000000000000000" pitchFamily="2" charset="2"/>
              <a:buChar char="v"/>
            </a:pPr>
            <a:r>
              <a:rPr lang="cs-CZ" altLang="cs-CZ" dirty="0" smtClean="0"/>
              <a:t>podle stylu dvorské rytířské epiky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cs-CZ" altLang="cs-CZ" dirty="0" smtClean="0"/>
              <a:t> Wolfram von </a:t>
            </a:r>
            <a:r>
              <a:rPr lang="cs-CZ" altLang="cs-CZ" dirty="0" err="1" smtClean="0"/>
              <a:t>Eschenbach</a:t>
            </a:r>
            <a:r>
              <a:rPr lang="cs-CZ" altLang="cs-CZ" dirty="0" smtClean="0"/>
              <a:t> (poč. 13. st.)</a:t>
            </a:r>
          </a:p>
          <a:p>
            <a:pPr eaLnBrk="1" hangingPunct="1">
              <a:buFont typeface="Wingdings" panose="05000000000000000000" pitchFamily="2" charset="2"/>
              <a:buChar char="v"/>
            </a:pPr>
            <a:r>
              <a:rPr lang="cs-CZ" altLang="cs-CZ" dirty="0" smtClean="0"/>
              <a:t>Ulrich von dem Türlin – předhistorie k Wolframovu příběhu o Vilémovi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cs-CZ" altLang="cs-CZ" dirty="0" smtClean="0"/>
              <a:t>Pravděpodobně neměl jinou přerlohu, než Wolframa </a:t>
            </a:r>
          </a:p>
          <a:p>
            <a:pPr eaLnBrk="1" hangingPunct="1">
              <a:buFont typeface="Wingdings" panose="05000000000000000000" pitchFamily="2" charset="2"/>
              <a:buChar char="v"/>
            </a:pPr>
            <a:endParaRPr lang="cs-CZ" altLang="cs-CZ" dirty="0" smtClean="0"/>
          </a:p>
        </p:txBody>
      </p:sp>
    </p:spTree>
    <p:extLst>
      <p:ext uri="{BB962C8B-B14F-4D97-AF65-F5344CB8AC3E}">
        <p14:creationId xmlns:p14="http://schemas.microsoft.com/office/powerpoint/2010/main" val="30606398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980144"/>
          </a:xfrm>
        </p:spPr>
        <p:txBody>
          <a:bodyPr/>
          <a:lstStyle/>
          <a:p>
            <a:r>
              <a:rPr lang="cs-CZ" dirty="0" err="1" smtClean="0"/>
              <a:t>Frauenlob</a:t>
            </a:r>
            <a:endParaRPr lang="cs-CZ" dirty="0"/>
          </a:p>
        </p:txBody>
      </p:sp>
      <p:pic>
        <p:nvPicPr>
          <p:cNvPr id="6" name="Zástupný symbol pro obsah 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879012" y="1622738"/>
            <a:ext cx="6433976" cy="2418445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79012" y="4041183"/>
            <a:ext cx="6495931" cy="2102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8361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Nadpis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476016" cy="884581"/>
          </a:xfrm>
        </p:spPr>
        <p:txBody>
          <a:bodyPr/>
          <a:lstStyle/>
          <a:p>
            <a:pPr eaLnBrk="1" hangingPunct="1"/>
            <a:r>
              <a:rPr lang="cs-CZ" altLang="cs-CZ" dirty="0" smtClean="0"/>
              <a:t>Heinrich </a:t>
            </a:r>
            <a:r>
              <a:rPr lang="cs-CZ" altLang="cs-CZ" dirty="0" err="1" smtClean="0"/>
              <a:t>Clûsenêre</a:t>
            </a:r>
            <a:r>
              <a:rPr lang="cs-CZ" altLang="cs-CZ" dirty="0" smtClean="0"/>
              <a:t> </a:t>
            </a:r>
          </a:p>
        </p:txBody>
      </p:sp>
      <p:sp>
        <p:nvSpPr>
          <p:cNvPr id="21507" name="Zástupný symbol pro obsah 2"/>
          <p:cNvSpPr>
            <a:spLocks noGrp="1"/>
          </p:cNvSpPr>
          <p:nvPr>
            <p:ph idx="1"/>
          </p:nvPr>
        </p:nvSpPr>
        <p:spPr>
          <a:xfrm>
            <a:off x="1066800" y="1721921"/>
            <a:ext cx="9263063" cy="4377253"/>
          </a:xfrm>
        </p:spPr>
        <p:txBody>
          <a:bodyPr/>
          <a:lstStyle/>
          <a:p>
            <a:pPr eaLnBrk="1" hangingPunct="1"/>
            <a:r>
              <a:rPr lang="cs-CZ" altLang="cs-CZ" dirty="0" smtClean="0"/>
              <a:t>Dvůr Václava II.</a:t>
            </a:r>
          </a:p>
          <a:p>
            <a:pPr eaLnBrk="1" hangingPunct="1"/>
            <a:r>
              <a:rPr lang="cs-CZ" altLang="cs-CZ" dirty="0" smtClean="0"/>
              <a:t>Patrně klerik</a:t>
            </a:r>
          </a:p>
          <a:p>
            <a:pPr eaLnBrk="1" hangingPunct="1"/>
            <a:r>
              <a:rPr lang="cs-CZ" altLang="cs-CZ" dirty="0" smtClean="0"/>
              <a:t>Legenda o Panně Marii</a:t>
            </a:r>
          </a:p>
          <a:p>
            <a:pPr lvl="1" eaLnBrk="1" hangingPunct="1"/>
            <a:r>
              <a:rPr lang="cs-CZ" altLang="cs-CZ" dirty="0" smtClean="0"/>
              <a:t>Zadavatel Václav II. – citován v textu</a:t>
            </a:r>
          </a:p>
          <a:p>
            <a:pPr lvl="1" eaLnBrk="1" hangingPunct="1"/>
            <a:r>
              <a:rPr lang="cs-CZ" altLang="cs-CZ" dirty="0" smtClean="0"/>
              <a:t>Hlavní motiv – zázraky Panny Marie a její milosrdenství</a:t>
            </a:r>
          </a:p>
          <a:p>
            <a:pPr lvl="1" eaLnBrk="1" hangingPunct="1"/>
            <a:r>
              <a:rPr lang="cs-CZ" altLang="cs-CZ" dirty="0" smtClean="0"/>
              <a:t>Chudý žák – zbožný – hluboká úcta k Panně Marii – zjeví se mu v nejtěžší chvíli</a:t>
            </a:r>
          </a:p>
          <a:p>
            <a:pPr lvl="1" eaLnBrk="1" hangingPunct="1"/>
            <a:r>
              <a:rPr lang="cs-CZ" altLang="cs-CZ" dirty="0" smtClean="0"/>
              <a:t>Barevná symbolika</a:t>
            </a:r>
          </a:p>
          <a:p>
            <a:pPr lvl="1" eaLnBrk="1" hangingPunct="1"/>
            <a:r>
              <a:rPr lang="cs-CZ" altLang="cs-CZ" dirty="0" smtClean="0"/>
              <a:t>Dochováno v jediném rukopise </a:t>
            </a:r>
          </a:p>
        </p:txBody>
      </p:sp>
    </p:spTree>
    <p:extLst>
      <p:ext uri="{BB962C8B-B14F-4D97-AF65-F5344CB8AC3E}">
        <p14:creationId xmlns:p14="http://schemas.microsoft.com/office/powerpoint/2010/main" val="2801667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Nadpis 1"/>
          <p:cNvSpPr>
            <a:spLocks noGrp="1"/>
          </p:cNvSpPr>
          <p:nvPr>
            <p:ph type="title"/>
          </p:nvPr>
        </p:nvSpPr>
        <p:spPr>
          <a:xfrm>
            <a:off x="1066799" y="642594"/>
            <a:ext cx="10559143" cy="61619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cs-CZ" altLang="cs-CZ" dirty="0" smtClean="0"/>
              <a:t>Václav II.</a:t>
            </a:r>
          </a:p>
        </p:txBody>
      </p:sp>
      <p:sp>
        <p:nvSpPr>
          <p:cNvPr id="22531" name="Zástupný symbol pro obsah 2"/>
          <p:cNvSpPr>
            <a:spLocks noGrp="1"/>
          </p:cNvSpPr>
          <p:nvPr>
            <p:ph idx="1"/>
          </p:nvPr>
        </p:nvSpPr>
        <p:spPr>
          <a:xfrm>
            <a:off x="676894" y="1579417"/>
            <a:ext cx="9652969" cy="4519757"/>
          </a:xfrm>
        </p:spPr>
        <p:txBody>
          <a:bodyPr/>
          <a:lstStyle/>
          <a:p>
            <a:pPr eaLnBrk="1" hangingPunct="1"/>
            <a:r>
              <a:rPr lang="cs-CZ" altLang="cs-CZ" dirty="0" smtClean="0"/>
              <a:t>Podporovatel i tvůrce</a:t>
            </a:r>
          </a:p>
          <a:p>
            <a:pPr eaLnBrk="1" hangingPunct="1"/>
            <a:r>
              <a:rPr lang="cs-CZ" altLang="cs-CZ" dirty="0" smtClean="0"/>
              <a:t>Podíl na tomto módním trendu</a:t>
            </a:r>
          </a:p>
          <a:p>
            <a:pPr eaLnBrk="1" hangingPunct="1"/>
            <a:r>
              <a:rPr lang="cs-CZ" altLang="cs-CZ" dirty="0" smtClean="0"/>
              <a:t>Součást panovnické reprezentace</a:t>
            </a:r>
          </a:p>
          <a:p>
            <a:pPr eaLnBrk="1" hangingPunct="1"/>
            <a:r>
              <a:rPr lang="cs-CZ" altLang="cs-CZ" dirty="0" smtClean="0"/>
              <a:t>Uznávaný </a:t>
            </a:r>
            <a:r>
              <a:rPr lang="cs-CZ" altLang="cs-CZ" dirty="0" err="1" smtClean="0"/>
              <a:t>minnesänger</a:t>
            </a:r>
            <a:r>
              <a:rPr lang="cs-CZ" altLang="cs-CZ" dirty="0" smtClean="0"/>
              <a:t> – tři milostné písně</a:t>
            </a:r>
          </a:p>
          <a:p>
            <a:pPr eaLnBrk="1" hangingPunct="1"/>
            <a:r>
              <a:rPr lang="cs-CZ" altLang="cs-CZ" dirty="0" smtClean="0"/>
              <a:t>Dvě na motivy dvorské lásky </a:t>
            </a:r>
          </a:p>
          <a:p>
            <a:pPr eaLnBrk="1" hangingPunct="1"/>
            <a:r>
              <a:rPr lang="cs-CZ" altLang="cs-CZ" dirty="0" smtClean="0"/>
              <a:t>Třetí píseň – typ </a:t>
            </a:r>
            <a:r>
              <a:rPr lang="cs-CZ" altLang="cs-CZ" dirty="0" err="1" smtClean="0"/>
              <a:t>svítáníčka</a:t>
            </a:r>
            <a:endParaRPr lang="cs-CZ" altLang="cs-CZ" dirty="0" smtClean="0"/>
          </a:p>
          <a:p>
            <a:pPr eaLnBrk="1" hangingPunct="1"/>
            <a:r>
              <a:rPr lang="cs-CZ" altLang="cs-CZ" dirty="0" smtClean="0"/>
              <a:t>Skladby dochovány v </a:t>
            </a:r>
            <a:r>
              <a:rPr lang="cs-CZ" altLang="cs-CZ" dirty="0" err="1" smtClean="0"/>
              <a:t>Codexu</a:t>
            </a:r>
            <a:r>
              <a:rPr lang="cs-CZ" altLang="cs-CZ" dirty="0" smtClean="0"/>
              <a:t> </a:t>
            </a:r>
            <a:r>
              <a:rPr lang="cs-CZ" altLang="cs-CZ" dirty="0" err="1" smtClean="0"/>
              <a:t>Manesse</a:t>
            </a:r>
            <a:r>
              <a:rPr lang="cs-CZ" altLang="cs-CZ" dirty="0" smtClean="0"/>
              <a:t> – Václav II. je zde i vyobrazen</a:t>
            </a:r>
          </a:p>
        </p:txBody>
      </p:sp>
    </p:spTree>
    <p:extLst>
      <p:ext uri="{BB962C8B-B14F-4D97-AF65-F5344CB8AC3E}">
        <p14:creationId xmlns:p14="http://schemas.microsoft.com/office/powerpoint/2010/main" val="135952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02" t="1261" r="51542" b="16371"/>
          <a:stretch/>
        </p:blipFill>
        <p:spPr>
          <a:xfrm>
            <a:off x="3206337" y="475013"/>
            <a:ext cx="4298867" cy="5561574"/>
          </a:xfrm>
        </p:spPr>
      </p:pic>
    </p:spTree>
    <p:extLst>
      <p:ext uri="{BB962C8B-B14F-4D97-AF65-F5344CB8AC3E}">
        <p14:creationId xmlns:p14="http://schemas.microsoft.com/office/powerpoint/2010/main" val="95631443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6200899" cy="663692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Václav II. – píseň I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059023" y="511965"/>
            <a:ext cx="3631242" cy="5827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907844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6248400" cy="533063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Václav II. – píseň II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927475" y="1330037"/>
            <a:ext cx="4623274" cy="3938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74281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6557158" cy="485562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Václav II. – píseň III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122671" y="1286130"/>
            <a:ext cx="4911980" cy="4841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53574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Seznam edic a doporučené literatury</a:t>
            </a:r>
            <a:endParaRPr lang="cs-CZ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4339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buFont typeface="Wingdings" panose="05000000000000000000" pitchFamily="2" charset="2"/>
              <a:buChar char="v"/>
            </a:pPr>
            <a:r>
              <a:rPr lang="cs-CZ" altLang="cs-CZ" dirty="0" smtClean="0"/>
              <a:t>Ulrich von dem TÜRLIN, </a:t>
            </a:r>
            <a:r>
              <a:rPr lang="cs-CZ" altLang="cs-CZ" i="1" dirty="0" smtClean="0"/>
              <a:t>Arabel</a:t>
            </a:r>
            <a:r>
              <a:rPr lang="cs-CZ" altLang="cs-CZ" dirty="0" smtClean="0"/>
              <a:t>, Werner </a:t>
            </a:r>
            <a:r>
              <a:rPr lang="cs-CZ" altLang="cs-CZ" dirty="0" err="1" smtClean="0"/>
              <a:t>Schröder</a:t>
            </a:r>
            <a:r>
              <a:rPr lang="cs-CZ" altLang="cs-CZ" dirty="0" smtClean="0"/>
              <a:t> (</a:t>
            </a:r>
            <a:r>
              <a:rPr lang="cs-CZ" altLang="cs-CZ" dirty="0" err="1" smtClean="0"/>
              <a:t>ed</a:t>
            </a:r>
            <a:r>
              <a:rPr lang="cs-CZ" altLang="cs-CZ" dirty="0" smtClean="0"/>
              <a:t>.), Stuttgart – </a:t>
            </a:r>
            <a:r>
              <a:rPr lang="cs-CZ" altLang="cs-CZ" dirty="0" err="1" smtClean="0"/>
              <a:t>Leipzig</a:t>
            </a:r>
            <a:r>
              <a:rPr lang="cs-CZ" altLang="cs-CZ" dirty="0" smtClean="0"/>
              <a:t> 1999.</a:t>
            </a:r>
          </a:p>
          <a:p>
            <a:pPr eaLnBrk="1" hangingPunct="1">
              <a:buFont typeface="Wingdings" panose="05000000000000000000" pitchFamily="2" charset="2"/>
              <a:buChar char="v"/>
            </a:pPr>
            <a:r>
              <a:rPr lang="cs-CZ" altLang="cs-CZ" dirty="0" smtClean="0"/>
              <a:t>Ulrich von Etzenbach, </a:t>
            </a:r>
            <a:r>
              <a:rPr lang="cs-CZ" altLang="cs-CZ" i="1" dirty="0" smtClean="0"/>
              <a:t>Alexander</a:t>
            </a:r>
            <a:r>
              <a:rPr lang="cs-CZ" altLang="cs-CZ" dirty="0" smtClean="0"/>
              <a:t>, </a:t>
            </a:r>
            <a:r>
              <a:rPr lang="cs-CZ" altLang="cs-CZ" dirty="0" err="1" smtClean="0"/>
              <a:t>Wendelin</a:t>
            </a:r>
            <a:r>
              <a:rPr lang="cs-CZ" altLang="cs-CZ" dirty="0" smtClean="0"/>
              <a:t> </a:t>
            </a:r>
            <a:r>
              <a:rPr lang="cs-CZ" altLang="cs-CZ" dirty="0" err="1" smtClean="0"/>
              <a:t>Toischer</a:t>
            </a:r>
            <a:r>
              <a:rPr lang="cs-CZ" altLang="cs-CZ" dirty="0" smtClean="0"/>
              <a:t> (</a:t>
            </a:r>
            <a:r>
              <a:rPr lang="cs-CZ" altLang="cs-CZ" dirty="0" err="1" smtClean="0"/>
              <a:t>ed</a:t>
            </a:r>
            <a:r>
              <a:rPr lang="cs-CZ" altLang="cs-CZ" dirty="0" smtClean="0"/>
              <a:t>.), </a:t>
            </a:r>
            <a:r>
              <a:rPr lang="cs-CZ" altLang="cs-CZ" dirty="0" err="1" smtClean="0"/>
              <a:t>Tübingen</a:t>
            </a:r>
            <a:r>
              <a:rPr lang="cs-CZ" altLang="cs-CZ" dirty="0" smtClean="0"/>
              <a:t> 1888.</a:t>
            </a:r>
          </a:p>
          <a:p>
            <a:pPr eaLnBrk="1" hangingPunct="1">
              <a:buFont typeface="Wingdings" panose="05000000000000000000" pitchFamily="2" charset="2"/>
              <a:buChar char="v"/>
            </a:pPr>
            <a:r>
              <a:rPr lang="cs-CZ" altLang="cs-CZ" dirty="0" smtClean="0"/>
              <a:t>Heinrich von </a:t>
            </a:r>
            <a:r>
              <a:rPr lang="cs-CZ" altLang="cs-CZ" dirty="0" err="1" smtClean="0"/>
              <a:t>Freiberg</a:t>
            </a:r>
            <a:r>
              <a:rPr lang="cs-CZ" altLang="cs-CZ" dirty="0" smtClean="0"/>
              <a:t>, </a:t>
            </a:r>
            <a:r>
              <a:rPr lang="cs-CZ" altLang="cs-CZ" i="1" dirty="0" smtClean="0"/>
              <a:t>Rytířská jízda Jana z Michalovic</a:t>
            </a:r>
            <a:r>
              <a:rPr lang="cs-CZ" altLang="cs-CZ" dirty="0" smtClean="0"/>
              <a:t>, Marie </a:t>
            </a:r>
            <a:r>
              <a:rPr lang="cs-CZ" altLang="cs-CZ" dirty="0" err="1" smtClean="0"/>
              <a:t>Ryantová</a:t>
            </a:r>
            <a:r>
              <a:rPr lang="cs-CZ" altLang="cs-CZ" dirty="0" smtClean="0"/>
              <a:t> (</a:t>
            </a:r>
            <a:r>
              <a:rPr lang="cs-CZ" altLang="cs-CZ" dirty="0" err="1" smtClean="0"/>
              <a:t>ed</a:t>
            </a:r>
            <a:r>
              <a:rPr lang="cs-CZ" altLang="cs-CZ" dirty="0" smtClean="0"/>
              <a:t>.), Praha 2005.</a:t>
            </a:r>
          </a:p>
          <a:p>
            <a:pPr eaLnBrk="1" hangingPunct="1">
              <a:buFont typeface="Wingdings" panose="05000000000000000000" pitchFamily="2" charset="2"/>
              <a:buChar char="v"/>
            </a:pPr>
            <a:r>
              <a:rPr lang="cs-CZ" altLang="cs-CZ" dirty="0" smtClean="0"/>
              <a:t>Hans Joachim BEHR, </a:t>
            </a:r>
            <a:r>
              <a:rPr lang="cs-CZ" altLang="cs-CZ" i="1" dirty="0" smtClean="0"/>
              <a:t>Literatur </a:t>
            </a:r>
            <a:r>
              <a:rPr lang="cs-CZ" altLang="cs-CZ" i="1" dirty="0" err="1" smtClean="0"/>
              <a:t>als</a:t>
            </a:r>
            <a:r>
              <a:rPr lang="cs-CZ" altLang="cs-CZ" i="1" dirty="0" smtClean="0"/>
              <a:t> </a:t>
            </a:r>
            <a:r>
              <a:rPr lang="cs-CZ" altLang="cs-CZ" i="1" dirty="0" err="1" smtClean="0"/>
              <a:t>Machtlegitimation</a:t>
            </a:r>
            <a:r>
              <a:rPr lang="cs-CZ" altLang="cs-CZ" i="1" dirty="0" smtClean="0"/>
              <a:t>, </a:t>
            </a:r>
            <a:r>
              <a:rPr lang="cs-CZ" altLang="cs-CZ" i="1" dirty="0" err="1" smtClean="0"/>
              <a:t>Studien</a:t>
            </a:r>
            <a:r>
              <a:rPr lang="cs-CZ" altLang="cs-CZ" i="1" dirty="0" smtClean="0"/>
              <a:t> </a:t>
            </a:r>
            <a:r>
              <a:rPr lang="cs-CZ" altLang="cs-CZ" i="1" dirty="0" err="1" smtClean="0"/>
              <a:t>zur</a:t>
            </a:r>
            <a:r>
              <a:rPr lang="cs-CZ" altLang="cs-CZ" i="1" dirty="0" smtClean="0"/>
              <a:t> </a:t>
            </a:r>
            <a:r>
              <a:rPr lang="cs-CZ" altLang="cs-CZ" i="1" dirty="0" err="1" smtClean="0"/>
              <a:t>deutschprachigen</a:t>
            </a:r>
            <a:r>
              <a:rPr lang="cs-CZ" altLang="cs-CZ" i="1" dirty="0" smtClean="0"/>
              <a:t> </a:t>
            </a:r>
            <a:r>
              <a:rPr lang="cs-CZ" altLang="cs-CZ" i="1" dirty="0" err="1" smtClean="0"/>
              <a:t>Dichtung</a:t>
            </a:r>
            <a:r>
              <a:rPr lang="cs-CZ" altLang="cs-CZ" i="1" dirty="0" smtClean="0"/>
              <a:t> </a:t>
            </a:r>
            <a:r>
              <a:rPr lang="cs-CZ" altLang="cs-CZ" i="1" dirty="0" err="1" smtClean="0"/>
              <a:t>am</a:t>
            </a:r>
            <a:r>
              <a:rPr lang="cs-CZ" altLang="cs-CZ" i="1" dirty="0" smtClean="0"/>
              <a:t> </a:t>
            </a:r>
            <a:r>
              <a:rPr lang="cs-CZ" altLang="cs-CZ" i="1" dirty="0" err="1" smtClean="0"/>
              <a:t>böhmischen</a:t>
            </a:r>
            <a:r>
              <a:rPr lang="cs-CZ" altLang="cs-CZ" i="1" dirty="0" smtClean="0"/>
              <a:t> </a:t>
            </a:r>
            <a:r>
              <a:rPr lang="cs-CZ" altLang="cs-CZ" i="1" dirty="0" err="1" smtClean="0"/>
              <a:t>Königshof</a:t>
            </a:r>
            <a:r>
              <a:rPr lang="cs-CZ" altLang="cs-CZ" i="1" dirty="0" smtClean="0"/>
              <a:t> </a:t>
            </a:r>
            <a:r>
              <a:rPr lang="cs-CZ" altLang="cs-CZ" i="1" dirty="0" err="1" smtClean="0"/>
              <a:t>im</a:t>
            </a:r>
            <a:r>
              <a:rPr lang="cs-CZ" altLang="cs-CZ" i="1" dirty="0" smtClean="0"/>
              <a:t> 13. </a:t>
            </a:r>
            <a:r>
              <a:rPr lang="cs-CZ" altLang="cs-CZ" i="1" dirty="0" err="1" smtClean="0"/>
              <a:t>Jhd</a:t>
            </a:r>
            <a:r>
              <a:rPr lang="cs-CZ" altLang="cs-CZ" i="1" dirty="0" smtClean="0"/>
              <a:t>.</a:t>
            </a:r>
            <a:r>
              <a:rPr lang="cs-CZ" altLang="cs-CZ" dirty="0" smtClean="0"/>
              <a:t>, </a:t>
            </a:r>
            <a:r>
              <a:rPr lang="cs-CZ" altLang="cs-CZ" dirty="0" err="1" smtClean="0"/>
              <a:t>München</a:t>
            </a:r>
            <a:r>
              <a:rPr lang="cs-CZ" altLang="cs-CZ" dirty="0" smtClean="0"/>
              <a:t> 1989.</a:t>
            </a:r>
          </a:p>
          <a:p>
            <a:pPr eaLnBrk="1" hangingPunct="1">
              <a:buFont typeface="Wingdings" panose="05000000000000000000" pitchFamily="2" charset="2"/>
              <a:buChar char="v"/>
            </a:pPr>
            <a:r>
              <a:rPr lang="cs-CZ" altLang="cs-CZ" dirty="0" smtClean="0"/>
              <a:t>Václav BOK – Jindřich POKORNÝ, </a:t>
            </a:r>
            <a:r>
              <a:rPr lang="cs-CZ" altLang="cs-CZ" i="1" dirty="0" smtClean="0"/>
              <a:t>Moravo, Čechy, radujte se! Rakouští a němečtí básníci v českých zemích za posledních Přemyslovců</a:t>
            </a:r>
            <a:r>
              <a:rPr lang="cs-CZ" altLang="cs-CZ" dirty="0" smtClean="0"/>
              <a:t>, Praha 1998.</a:t>
            </a:r>
          </a:p>
        </p:txBody>
      </p:sp>
    </p:spTree>
    <p:extLst>
      <p:ext uri="{BB962C8B-B14F-4D97-AF65-F5344CB8AC3E}">
        <p14:creationId xmlns:p14="http://schemas.microsoft.com/office/powerpoint/2010/main" val="39421927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321636" cy="746819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cs-CZ" dirty="0" smtClean="0"/>
              <a:t>Seznam edic a doporučené literatury</a:t>
            </a:r>
            <a:endParaRPr lang="cs-CZ" dirty="0"/>
          </a:p>
        </p:txBody>
      </p:sp>
      <p:sp>
        <p:nvSpPr>
          <p:cNvPr id="23555" name="Zástupný symbol pro obsah 2"/>
          <p:cNvSpPr>
            <a:spLocks noGrp="1"/>
          </p:cNvSpPr>
          <p:nvPr>
            <p:ph idx="1"/>
          </p:nvPr>
        </p:nvSpPr>
        <p:spPr>
          <a:xfrm>
            <a:off x="807522" y="1555668"/>
            <a:ext cx="9522341" cy="4681621"/>
          </a:xfrm>
        </p:spPr>
        <p:txBody>
          <a:bodyPr>
            <a:normAutofit/>
          </a:bodyPr>
          <a:lstStyle/>
          <a:p>
            <a:pPr eaLnBrk="1" hangingPunct="1"/>
            <a:r>
              <a:rPr lang="cs-CZ" altLang="cs-CZ" sz="2000" dirty="0"/>
              <a:t>K. STACKMANN – K. BERTAU (</a:t>
            </a:r>
            <a:r>
              <a:rPr lang="cs-CZ" altLang="cs-CZ" sz="2000" dirty="0" err="1"/>
              <a:t>edd</a:t>
            </a:r>
            <a:r>
              <a:rPr lang="cs-CZ" altLang="cs-CZ" sz="2000" dirty="0"/>
              <a:t>.), </a:t>
            </a:r>
            <a:r>
              <a:rPr lang="cs-CZ" altLang="cs-CZ" sz="2000" i="1" dirty="0" err="1"/>
              <a:t>Frauenlob</a:t>
            </a:r>
            <a:r>
              <a:rPr lang="cs-CZ" altLang="cs-CZ" sz="2000" i="1" dirty="0"/>
              <a:t> (</a:t>
            </a:r>
            <a:r>
              <a:rPr lang="cs-CZ" altLang="cs-CZ" sz="2000" i="1" dirty="0" err="1"/>
              <a:t>Heirich</a:t>
            </a:r>
            <a:r>
              <a:rPr lang="cs-CZ" altLang="cs-CZ" sz="2000" i="1" dirty="0"/>
              <a:t> von </a:t>
            </a:r>
            <a:r>
              <a:rPr lang="cs-CZ" altLang="cs-CZ" sz="2000" i="1" dirty="0" err="1"/>
              <a:t>Mei</a:t>
            </a:r>
            <a:r>
              <a:rPr lang="el-GR" altLang="cs-CZ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β</a:t>
            </a:r>
            <a:r>
              <a:rPr lang="cs-CZ" altLang="cs-CZ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en). </a:t>
            </a:r>
            <a:r>
              <a:rPr lang="cs-CZ" altLang="cs-CZ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Leichs</a:t>
            </a:r>
            <a:r>
              <a:rPr lang="cs-CZ" altLang="cs-CZ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altLang="cs-CZ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Sangsprüche</a:t>
            </a:r>
            <a:r>
              <a:rPr lang="cs-CZ" altLang="cs-CZ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altLang="cs-CZ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Lieder</a:t>
            </a:r>
            <a:r>
              <a:rPr lang="cs-CZ" alt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Göttingen 1981.</a:t>
            </a:r>
          </a:p>
          <a:p>
            <a:pPr eaLnBrk="1" hangingPunct="1"/>
            <a:r>
              <a:rPr lang="cs-CZ" altLang="cs-CZ" sz="2000" dirty="0"/>
              <a:t>J. ZEMAN, </a:t>
            </a:r>
            <a:r>
              <a:rPr lang="cs-CZ" altLang="cs-CZ" sz="2000" i="1" dirty="0"/>
              <a:t>Die </a:t>
            </a:r>
            <a:r>
              <a:rPr lang="cs-CZ" altLang="cs-CZ" sz="2000" i="1" dirty="0" err="1"/>
              <a:t>Marienlegende</a:t>
            </a:r>
            <a:r>
              <a:rPr lang="cs-CZ" altLang="cs-CZ" sz="2000" i="1" dirty="0"/>
              <a:t> des Heinrich </a:t>
            </a:r>
            <a:r>
              <a:rPr lang="cs-CZ" altLang="cs-CZ" sz="2000" i="1" dirty="0" err="1"/>
              <a:t>Clusenere</a:t>
            </a:r>
            <a:r>
              <a:rPr lang="cs-CZ" altLang="cs-CZ" sz="2000" dirty="0"/>
              <a:t>, Brno 2011.</a:t>
            </a:r>
          </a:p>
          <a:p>
            <a:pPr eaLnBrk="1" hangingPunct="1"/>
            <a:r>
              <a:rPr lang="cs-CZ" altLang="cs-CZ" sz="2000" dirty="0"/>
              <a:t>C. KRAUS (</a:t>
            </a:r>
            <a:r>
              <a:rPr lang="cs-CZ" altLang="cs-CZ" sz="2000" dirty="0" err="1"/>
              <a:t>ed</a:t>
            </a:r>
            <a:r>
              <a:rPr lang="cs-CZ" altLang="cs-CZ" sz="2000" dirty="0"/>
              <a:t>.), </a:t>
            </a:r>
            <a:r>
              <a:rPr lang="cs-CZ" altLang="cs-CZ" sz="2000" i="1" dirty="0" err="1"/>
              <a:t>Deutsche</a:t>
            </a:r>
            <a:r>
              <a:rPr lang="cs-CZ" altLang="cs-CZ" sz="2000" i="1" dirty="0"/>
              <a:t> </a:t>
            </a:r>
            <a:r>
              <a:rPr lang="cs-CZ" altLang="cs-CZ" sz="2000" i="1" dirty="0" err="1"/>
              <a:t>Liederdichter</a:t>
            </a:r>
            <a:r>
              <a:rPr lang="cs-CZ" altLang="cs-CZ" sz="2000" i="1" dirty="0"/>
              <a:t> des 12., 13. </a:t>
            </a:r>
            <a:r>
              <a:rPr lang="cs-CZ" altLang="cs-CZ" sz="2000" i="1" dirty="0" err="1"/>
              <a:t>und</a:t>
            </a:r>
            <a:r>
              <a:rPr lang="cs-CZ" altLang="cs-CZ" sz="2000" i="1" dirty="0"/>
              <a:t> 14. </a:t>
            </a:r>
            <a:r>
              <a:rPr lang="cs-CZ" altLang="cs-CZ" sz="2000" i="1" dirty="0" err="1"/>
              <a:t>Jhd</a:t>
            </a:r>
            <a:r>
              <a:rPr lang="cs-CZ" altLang="cs-CZ" sz="2000" i="1" dirty="0"/>
              <a:t>., díl I</a:t>
            </a:r>
            <a:r>
              <a:rPr lang="cs-CZ" altLang="cs-CZ" sz="2000" dirty="0"/>
              <a:t>, </a:t>
            </a:r>
            <a:r>
              <a:rPr lang="cs-CZ" altLang="cs-CZ" sz="2000" dirty="0" err="1"/>
              <a:t>Tübingen</a:t>
            </a:r>
            <a:r>
              <a:rPr lang="cs-CZ" altLang="cs-CZ" sz="2000" dirty="0"/>
              <a:t> 1978.</a:t>
            </a:r>
          </a:p>
          <a:p>
            <a:pPr eaLnBrk="1" hangingPunct="1"/>
            <a:r>
              <a:rPr lang="cs-CZ" altLang="cs-CZ" sz="2000" dirty="0"/>
              <a:t>V. ČERNÝ, </a:t>
            </a:r>
            <a:r>
              <a:rPr lang="cs-CZ" altLang="cs-CZ" sz="2000" i="1" dirty="0"/>
              <a:t>Staročeská milostná lyrika</a:t>
            </a:r>
            <a:r>
              <a:rPr lang="cs-CZ" altLang="cs-CZ" sz="2000" dirty="0"/>
              <a:t>, Praha 1948.</a:t>
            </a:r>
          </a:p>
          <a:p>
            <a:pPr eaLnBrk="1" hangingPunct="1"/>
            <a:r>
              <a:rPr lang="cs-CZ" altLang="cs-CZ" sz="2000" dirty="0"/>
              <a:t>S. STANOVSKÁ</a:t>
            </a:r>
            <a:r>
              <a:rPr lang="cs-CZ" altLang="cs-CZ" sz="2000" i="1" dirty="0"/>
              <a:t>, Hle, již v mém srdci vstává den. Antologie německé dvorské lyriky 12. 14. století</a:t>
            </a:r>
            <a:r>
              <a:rPr lang="cs-CZ" altLang="cs-CZ" sz="2000" dirty="0"/>
              <a:t>, Praha 2009.</a:t>
            </a:r>
          </a:p>
          <a:p>
            <a:pPr eaLnBrk="1" hangingPunct="1"/>
            <a:r>
              <a:rPr lang="cs-CZ" altLang="cs-CZ" sz="2000" dirty="0"/>
              <a:t> S. STANOVSKÁ – M. KERN (</a:t>
            </a:r>
            <a:r>
              <a:rPr lang="cs-CZ" altLang="cs-CZ" sz="2000" dirty="0" err="1"/>
              <a:t>edd</a:t>
            </a:r>
            <a:r>
              <a:rPr lang="cs-CZ" altLang="cs-CZ" sz="2000" dirty="0"/>
              <a:t>.), </a:t>
            </a:r>
            <a:r>
              <a:rPr lang="cs-CZ" altLang="cs-CZ" sz="2000" i="1" dirty="0"/>
              <a:t>Staročeské a německé milostné básnictví </a:t>
            </a:r>
            <a:r>
              <a:rPr lang="cs-CZ" altLang="cs-CZ" sz="2000" i="1" dirty="0" smtClean="0"/>
              <a:t>vrcholného </a:t>
            </a:r>
            <a:r>
              <a:rPr lang="cs-CZ" altLang="cs-CZ" sz="2000" i="1" dirty="0"/>
              <a:t>středověku</a:t>
            </a:r>
            <a:r>
              <a:rPr lang="cs-CZ" altLang="cs-CZ" sz="2000" dirty="0"/>
              <a:t>, Brno 2013.</a:t>
            </a:r>
          </a:p>
          <a:p>
            <a:pPr eaLnBrk="1" hangingPunct="1"/>
            <a:r>
              <a:rPr lang="cs-CZ" altLang="cs-CZ" sz="2000" dirty="0"/>
              <a:t>D. DVOŘÁČKOVÁ – MALÁ – J. ZELENKA A KOL., </a:t>
            </a:r>
            <a:r>
              <a:rPr lang="cs-CZ" altLang="cs-CZ" sz="2000" i="1" dirty="0"/>
              <a:t>Přemyslovský dvůr</a:t>
            </a:r>
            <a:r>
              <a:rPr lang="cs-CZ" altLang="cs-CZ" sz="2000" dirty="0"/>
              <a:t>, Praha 2014.</a:t>
            </a:r>
          </a:p>
        </p:txBody>
      </p:sp>
    </p:spTree>
    <p:extLst>
      <p:ext uri="{BB962C8B-B14F-4D97-AF65-F5344CB8AC3E}">
        <p14:creationId xmlns:p14="http://schemas.microsoft.com/office/powerpoint/2010/main" val="1351933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Děkuji za pozornost</a:t>
            </a:r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cs-CZ" dirty="0" smtClean="0"/>
              <a:t>Mgr. Petra Michalová</a:t>
            </a:r>
          </a:p>
          <a:p>
            <a:r>
              <a:rPr lang="cs-CZ" dirty="0" smtClean="0"/>
              <a:t>petra.rajterova@pedf.cuni.cz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727740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cs-CZ" altLang="cs-CZ" dirty="0"/>
              <a:t>Docohvány tři rencenze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cs-CZ" altLang="cs-CZ" dirty="0"/>
              <a:t>Arabel ve většině rukopisů s eposy Wilehalm a </a:t>
            </a:r>
            <a:r>
              <a:rPr lang="cs-CZ" altLang="cs-CZ" dirty="0" smtClean="0"/>
              <a:t>Rennewart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cs-CZ" altLang="cs-CZ" dirty="0" smtClean="0"/>
              <a:t>Wolfram von Eschenbach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cs-CZ" altLang="cs-CZ" dirty="0"/>
              <a:t> </a:t>
            </a:r>
            <a:r>
              <a:rPr lang="cs-CZ" altLang="cs-CZ" dirty="0" smtClean="0"/>
              <a:t>Ülrich von dem Türheim (1. pol. 13. s.t)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cs-CZ" altLang="cs-CZ" dirty="0" smtClean="0"/>
              <a:t>Dedikace Přemyslu Otakaru II.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cs-CZ" altLang="cs-CZ" dirty="0" smtClean="0"/>
              <a:t>Nedoložen na pražském dvoře, epos dedikován „na dálku“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cs-CZ" altLang="cs-CZ" dirty="0" smtClean="0"/>
              <a:t>Oslavné verše na Přemysla Otakara II.</a:t>
            </a:r>
            <a:endParaRPr lang="cs-CZ" altLang="cs-CZ" b="1" dirty="0"/>
          </a:p>
          <a:p>
            <a:pPr>
              <a:buFont typeface="Wingdings" panose="05000000000000000000" pitchFamily="2" charset="2"/>
              <a:buChar char="v"/>
            </a:pPr>
            <a:r>
              <a:rPr lang="cs-CZ" altLang="cs-CZ" dirty="0" smtClean="0"/>
              <a:t>Uveden jako král 4 zemí – vznik patrně 1261 - 1269</a:t>
            </a:r>
          </a:p>
        </p:txBody>
      </p:sp>
    </p:spTree>
    <p:extLst>
      <p:ext uri="{BB962C8B-B14F-4D97-AF65-F5344CB8AC3E}">
        <p14:creationId xmlns:p14="http://schemas.microsoft.com/office/powerpoint/2010/main" val="25831295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174949" y="582480"/>
            <a:ext cx="4276519" cy="5557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66778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23938" y="585788"/>
            <a:ext cx="9720262" cy="94615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Ulrich von Etzenbach - </a:t>
            </a:r>
            <a:r>
              <a:rPr lang="cs-CZ" dirty="0">
                <a:solidFill>
                  <a:schemeClr val="tx1">
                    <a:lumMod val="95000"/>
                    <a:lumOff val="5000"/>
                  </a:schemeClr>
                </a:solidFill>
              </a:rPr>
              <a:t>A</a:t>
            </a:r>
            <a:r>
              <a:rPr lang="cs-CZ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lexander</a:t>
            </a:r>
            <a:endParaRPr lang="cs-CZ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0243" name="Zástupný symbol pro obsah 2"/>
          <p:cNvSpPr>
            <a:spLocks noGrp="1"/>
          </p:cNvSpPr>
          <p:nvPr>
            <p:ph idx="1"/>
          </p:nvPr>
        </p:nvSpPr>
        <p:spPr>
          <a:xfrm>
            <a:off x="1023937" y="1805069"/>
            <a:ext cx="10316997" cy="4191970"/>
          </a:xfrm>
        </p:spPr>
        <p:txBody>
          <a:bodyPr>
            <a:normAutofit lnSpcReduction="10000"/>
          </a:bodyPr>
          <a:lstStyle/>
          <a:p>
            <a:pPr eaLnBrk="1" hangingPunct="1">
              <a:buFont typeface="Wingdings" panose="05000000000000000000" pitchFamily="2" charset="2"/>
              <a:buChar char="v"/>
            </a:pPr>
            <a:r>
              <a:rPr lang="cs-CZ" altLang="cs-CZ" dirty="0" smtClean="0"/>
              <a:t> Dvůr Přemysla Otakara II.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cs-CZ" altLang="cs-CZ" dirty="0" smtClean="0"/>
              <a:t>Působí zde zároveň se Sigeghere a Fri. Von Sonnenburg – také alexandrovská tematika 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cs-CZ" altLang="cs-CZ" dirty="0"/>
              <a:t> </a:t>
            </a:r>
            <a:r>
              <a:rPr lang="cs-CZ" altLang="cs-CZ" dirty="0" smtClean="0"/>
              <a:t>Ulrichovi zadal sepsání eposu o Alexandru Velikém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cs-CZ" altLang="cs-CZ" dirty="0"/>
              <a:t> </a:t>
            </a:r>
            <a:r>
              <a:rPr lang="cs-CZ" altLang="cs-CZ" dirty="0" smtClean="0"/>
              <a:t>zajistil mu i předlohu – od Friedricha von </a:t>
            </a:r>
            <a:r>
              <a:rPr lang="cs-CZ" altLang="cs-CZ" dirty="0" err="1" smtClean="0"/>
              <a:t>Walchen</a:t>
            </a:r>
            <a:endParaRPr lang="cs-CZ" altLang="cs-CZ" dirty="0" smtClean="0"/>
          </a:p>
          <a:p>
            <a:pPr eaLnBrk="1" hangingPunct="1">
              <a:buFont typeface="Wingdings" panose="05000000000000000000" pitchFamily="2" charset="2"/>
              <a:buChar char="v"/>
            </a:pPr>
            <a:r>
              <a:rPr lang="cs-CZ" altLang="cs-CZ" dirty="0" smtClean="0"/>
              <a:t> 1270 – 1278- práce na eposu, dokončení 1290 (Václav II. – dedikováno)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cs-CZ" altLang="cs-CZ" dirty="0" smtClean="0"/>
              <a:t>předloha – </a:t>
            </a:r>
            <a:r>
              <a:rPr lang="cs-CZ" altLang="cs-CZ" dirty="0" err="1" smtClean="0"/>
              <a:t>Gualter</a:t>
            </a:r>
            <a:r>
              <a:rPr lang="cs-CZ" altLang="cs-CZ" dirty="0" smtClean="0"/>
              <a:t> </a:t>
            </a:r>
            <a:r>
              <a:rPr lang="cs-CZ" altLang="cs-CZ" dirty="0" err="1" smtClean="0"/>
              <a:t>Castellionský</a:t>
            </a:r>
            <a:endParaRPr lang="cs-CZ" altLang="cs-CZ" dirty="0" smtClean="0"/>
          </a:p>
          <a:p>
            <a:pPr lvl="1">
              <a:buFont typeface="Wingdings" panose="05000000000000000000" pitchFamily="2" charset="2"/>
              <a:buChar char="v"/>
            </a:pPr>
            <a:r>
              <a:rPr lang="cs-CZ" altLang="cs-CZ" dirty="0" smtClean="0"/>
              <a:t>Historia de proeliis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cs-CZ" altLang="cs-CZ" dirty="0" smtClean="0"/>
              <a:t>Curtius Rufus (latinský spis o Alexandrovi, 1. st. </a:t>
            </a:r>
            <a:r>
              <a:rPr lang="cs-CZ" altLang="cs-CZ" dirty="0"/>
              <a:t>n</a:t>
            </a:r>
            <a:r>
              <a:rPr lang="cs-CZ" altLang="cs-CZ" dirty="0" smtClean="0"/>
              <a:t>.l.)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cs-CZ" altLang="cs-CZ" dirty="0" smtClean="0"/>
              <a:t>znalost stylistických autorit – Wolfram von Eschenbach, Ulrich von dem Türlin, aj.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cs-CZ" altLang="cs-CZ" dirty="0" smtClean="0"/>
              <a:t>Bible</a:t>
            </a:r>
          </a:p>
          <a:p>
            <a:pPr eaLnBrk="1" hangingPunct="1">
              <a:buFont typeface="Wingdings" panose="05000000000000000000" pitchFamily="2" charset="2"/>
              <a:buChar char="v"/>
            </a:pPr>
            <a:r>
              <a:rPr lang="cs-CZ" altLang="cs-CZ" dirty="0" smtClean="0"/>
              <a:t> 10 knih, 28 000 veršů</a:t>
            </a:r>
          </a:p>
          <a:p>
            <a:pPr eaLnBrk="1" hangingPunct="1">
              <a:buFont typeface="Wingdings" panose="05000000000000000000" pitchFamily="2" charset="2"/>
              <a:buChar char="v"/>
            </a:pPr>
            <a:r>
              <a:rPr lang="cs-CZ" altLang="cs-CZ" dirty="0" smtClean="0"/>
              <a:t>Docohváno 15 rukopisů (tři recenze)</a:t>
            </a:r>
          </a:p>
          <a:p>
            <a:pPr eaLnBrk="1" hangingPunct="1">
              <a:buFont typeface="Wingdings" panose="05000000000000000000" pitchFamily="2" charset="2"/>
              <a:buChar char="v"/>
            </a:pPr>
            <a:r>
              <a:rPr lang="cs-CZ" altLang="cs-CZ" dirty="0" smtClean="0"/>
              <a:t>Rchlé šíření – mimo hranice ČK</a:t>
            </a:r>
          </a:p>
          <a:p>
            <a:pPr marL="0" indent="0" eaLnBrk="1" hangingPunct="1">
              <a:buNone/>
            </a:pPr>
            <a:endParaRPr lang="cs-CZ" altLang="cs-CZ" dirty="0" smtClean="0"/>
          </a:p>
        </p:txBody>
      </p:sp>
    </p:spTree>
    <p:extLst>
      <p:ext uri="{BB962C8B-B14F-4D97-AF65-F5344CB8AC3E}">
        <p14:creationId xmlns:p14="http://schemas.microsoft.com/office/powerpoint/2010/main" val="35089353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24296" y="832459"/>
            <a:ext cx="10440390" cy="5271457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cs-CZ" altLang="cs-CZ" dirty="0"/>
              <a:t>Život a dobrodružství Alexandra </a:t>
            </a:r>
            <a:r>
              <a:rPr lang="cs-CZ" altLang="cs-CZ" dirty="0" smtClean="0"/>
              <a:t>Velikého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cs-CZ" altLang="cs-CZ" dirty="0" smtClean="0"/>
              <a:t>o Alexandrových rodičích – nezávisle na Gualterovi -  dle Historia de proeliis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cs-CZ" altLang="cs-CZ" dirty="0" smtClean="0"/>
              <a:t>dětství a jinošství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cs-CZ" altLang="cs-CZ" dirty="0" smtClean="0"/>
              <a:t>nástup k vládě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cs-CZ" altLang="cs-CZ" dirty="0" smtClean="0"/>
              <a:t>porážka Peršanů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cs-CZ" altLang="cs-CZ" dirty="0" smtClean="0"/>
              <a:t>zkažení mravů – touha po dobývání světa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cs-CZ" altLang="cs-CZ" dirty="0" smtClean="0"/>
              <a:t>dobytí světa – známého, světa ne-lidí, vody i vzduchu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cs-CZ" altLang="cs-CZ" dirty="0" smtClean="0"/>
              <a:t>smrt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cs-CZ" altLang="cs-CZ" dirty="0" smtClean="0"/>
              <a:t>kurtoazní rytířství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cs-CZ" altLang="cs-CZ" dirty="0" smtClean="0"/>
              <a:t>milostné zápletky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cs-CZ" altLang="cs-CZ" dirty="0" smtClean="0"/>
              <a:t>turnaje, boj</a:t>
            </a:r>
            <a:endParaRPr lang="cs-CZ" altLang="cs-CZ" dirty="0"/>
          </a:p>
          <a:p>
            <a:pPr>
              <a:buFont typeface="Wingdings" panose="05000000000000000000" pitchFamily="2" charset="2"/>
              <a:buChar char="v"/>
            </a:pPr>
            <a:r>
              <a:rPr lang="cs-CZ" altLang="cs-CZ" dirty="0"/>
              <a:t> Dobové reálie 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cs-CZ" altLang="cs-CZ" dirty="0"/>
              <a:t>turnaje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cs-CZ" altLang="cs-CZ" dirty="0"/>
              <a:t>slavnosti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cs-CZ" altLang="cs-CZ" dirty="0"/>
              <a:t> boj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cs-CZ" altLang="cs-CZ" dirty="0"/>
              <a:t> obléhací stroje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cs-CZ" altLang="cs-CZ" dirty="0"/>
              <a:t> oděvy, hudební nástroje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cs-CZ" altLang="cs-CZ" dirty="0"/>
              <a:t> zbroj, obléhací stroje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557317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00545" y="773083"/>
            <a:ext cx="10547267" cy="533083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cs-CZ" altLang="cs-CZ" b="1" dirty="0" smtClean="0"/>
              <a:t>Oslava Přemysla Otakara II.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cs-CZ" altLang="cs-CZ" dirty="0" smtClean="0"/>
              <a:t>Oslavné verše – Alexandr = Přemysl – v textu jasné aluze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cs-CZ" altLang="cs-CZ" dirty="0"/>
              <a:t> </a:t>
            </a:r>
            <a:r>
              <a:rPr lang="cs-CZ" altLang="cs-CZ" dirty="0" smtClean="0"/>
              <a:t>Alexandr - stylizační figura pro Přemysla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cs-CZ" altLang="cs-CZ" b="1" dirty="0" smtClean="0"/>
              <a:t>Didaktická a moralizující funkce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cs-CZ" altLang="cs-CZ" dirty="0" smtClean="0"/>
              <a:t>sociální kategorie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cs-CZ" altLang="cs-CZ" dirty="0" smtClean="0"/>
              <a:t>vzorce chování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cs-CZ" altLang="cs-CZ" dirty="0" smtClean="0"/>
              <a:t>ideál panovníka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cs-CZ" altLang="cs-CZ" dirty="0" smtClean="0"/>
              <a:t>ideál rytíře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cs-CZ" altLang="cs-CZ" dirty="0" smtClean="0"/>
              <a:t>ideální dvorská společnost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cs-CZ" altLang="cs-CZ" b="1" dirty="0" smtClean="0"/>
              <a:t>Zábavná</a:t>
            </a:r>
            <a:r>
              <a:rPr lang="cs-CZ" altLang="cs-CZ" dirty="0" smtClean="0"/>
              <a:t> </a:t>
            </a:r>
            <a:r>
              <a:rPr lang="cs-CZ" altLang="cs-CZ" b="1" dirty="0"/>
              <a:t>funkce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cs-CZ" altLang="cs-CZ" dirty="0"/>
              <a:t>dramatické momenty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cs-CZ" altLang="cs-CZ" dirty="0"/>
              <a:t>milostné a dobrodružné zápletky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cs-CZ" altLang="cs-CZ" dirty="0"/>
              <a:t>cizí kraje a země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cs-CZ" altLang="cs-CZ" dirty="0"/>
              <a:t>podivuhodné bytosti a stvoření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081420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cs-CZ" altLang="cs-CZ" dirty="0"/>
              <a:t>Cílové publikum – dvorská společnost a její panovník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cs-CZ" altLang="cs-CZ" dirty="0"/>
              <a:t>Oslava Přemysla Otakara II. </a:t>
            </a:r>
            <a:r>
              <a:rPr lang="cs-CZ" altLang="cs-CZ" dirty="0" smtClean="0"/>
              <a:t>– není jediný záměr díla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cs-CZ" altLang="cs-CZ" dirty="0"/>
              <a:t> </a:t>
            </a:r>
            <a:r>
              <a:rPr lang="cs-CZ" altLang="cs-CZ" dirty="0" smtClean="0"/>
              <a:t>rovněž i obecně </a:t>
            </a:r>
            <a:r>
              <a:rPr lang="cs-CZ" altLang="cs-CZ" dirty="0"/>
              <a:t>moralizující a didaktická </a:t>
            </a:r>
            <a:r>
              <a:rPr lang="cs-CZ" altLang="cs-CZ" dirty="0" smtClean="0"/>
              <a:t>funkce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cs-CZ" altLang="cs-CZ" dirty="0"/>
              <a:t>Dobová aktualizace alexandrovského námětu</a:t>
            </a:r>
            <a:r>
              <a:rPr lang="cs-CZ" altLang="cs-CZ" dirty="0" smtClean="0"/>
              <a:t> </a:t>
            </a:r>
            <a:endParaRPr lang="cs-CZ" altLang="cs-CZ" dirty="0"/>
          </a:p>
          <a:p>
            <a:pPr>
              <a:buFont typeface="Wingdings" panose="05000000000000000000" pitchFamily="2" charset="2"/>
              <a:buChar char="v"/>
            </a:pPr>
            <a:endParaRPr lang="cs-CZ" alt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761068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ýdlo">
  <a:themeElements>
    <a:clrScheme name="Mýdlo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26B02"/>
      </a:folHlink>
    </a:clrScheme>
    <a:fontScheme name="Mýdlo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ýdlo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Savon" id="{1306E473-ED32-493B-A2D0-240A757EDD34}" vid="{6728D11B-929E-4324-91B0-4A4DA4CAC3DD}"/>
    </a:ext>
  </a:extLst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Savon</Template>
  <TotalTime>431</TotalTime>
  <Words>1884</Words>
  <Application>Microsoft Office PowerPoint</Application>
  <PresentationFormat>Vlastní</PresentationFormat>
  <Paragraphs>317</Paragraphs>
  <Slides>39</Slides>
  <Notes>39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39</vt:i4>
      </vt:variant>
    </vt:vector>
  </HeadingPairs>
  <TitlesOfParts>
    <vt:vector size="40" baseType="lpstr">
      <vt:lpstr>Mýdlo</vt:lpstr>
      <vt:lpstr>Aventüre a Mine, Hrdinská epika a Minnesang v českém prostředí</vt:lpstr>
      <vt:lpstr>Veršovaná epika v českém prostředí</vt:lpstr>
      <vt:lpstr>Ulrich von dem Türlin - Arabel</vt:lpstr>
      <vt:lpstr>Prezentace aplikace PowerPoint</vt:lpstr>
      <vt:lpstr>Prezentace aplikace PowerPoint</vt:lpstr>
      <vt:lpstr>Ulrich von Etzenbach - Alexander</vt:lpstr>
      <vt:lpstr>Prezentace aplikace PowerPoint</vt:lpstr>
      <vt:lpstr>Prezentace aplikace PowerPoint</vt:lpstr>
      <vt:lpstr>Prezentace aplikace PowerPoint</vt:lpstr>
      <vt:lpstr>Prezentace aplikace PowerPoint</vt:lpstr>
      <vt:lpstr>Pojetí panovníka v eposu Alexander</vt:lpstr>
      <vt:lpstr>Alexandrovská látka</vt:lpstr>
      <vt:lpstr>Prezentace aplikace PowerPoint</vt:lpstr>
      <vt:lpstr>Prezentace aplikace PowerPoint</vt:lpstr>
      <vt:lpstr>Ulrich von Etzenbach – Wilhelm von Wenden</vt:lpstr>
      <vt:lpstr>Prezentace aplikace PowerPoint</vt:lpstr>
      <vt:lpstr>Roviny středověké literatury</vt:lpstr>
      <vt:lpstr>Prezentace aplikace PowerPoint</vt:lpstr>
      <vt:lpstr>Prezentace aplikace PowerPoint</vt:lpstr>
      <vt:lpstr>Dvorská rytířská kultura na regionálních dvorech šlechty</vt:lpstr>
      <vt:lpstr>Minnesang v českých zemích</vt:lpstr>
      <vt:lpstr>Vývojové fáze Minnesangu</vt:lpstr>
      <vt:lpstr>Minnesang – písňové typy</vt:lpstr>
      <vt:lpstr>Dvorská láska</vt:lpstr>
      <vt:lpstr>Minnesang a realita</vt:lpstr>
      <vt:lpstr>Prezentace aplikace PowerPoint</vt:lpstr>
      <vt:lpstr>Heinrich von Meiβen ( Jindřich z Míšně)</vt:lpstr>
      <vt:lpstr>Prezentace aplikace PowerPoint</vt:lpstr>
      <vt:lpstr>Frauenlob</vt:lpstr>
      <vt:lpstr>Frauenlob</vt:lpstr>
      <vt:lpstr>Heinrich Clûsenêre </vt:lpstr>
      <vt:lpstr>Václav II.</vt:lpstr>
      <vt:lpstr>Prezentace aplikace PowerPoint</vt:lpstr>
      <vt:lpstr>Václav II. – píseň I</vt:lpstr>
      <vt:lpstr>Václav II. – píseň II</vt:lpstr>
      <vt:lpstr>Václav II. – píseň III</vt:lpstr>
      <vt:lpstr>Seznam edic a doporučené literatury</vt:lpstr>
      <vt:lpstr>Seznam edic a doporučené literatury</vt:lpstr>
      <vt:lpstr>Děkuji za pozornost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Aventüre a Mine, Hrdinská epika a Minnesang v českém prostředí</dc:title>
  <dc:creator>Petra</dc:creator>
  <cp:lastModifiedBy>uzivatel</cp:lastModifiedBy>
  <cp:revision>24</cp:revision>
  <dcterms:created xsi:type="dcterms:W3CDTF">2017-01-22T19:39:32Z</dcterms:created>
  <dcterms:modified xsi:type="dcterms:W3CDTF">2017-04-10T10:40:13Z</dcterms:modified>
</cp:coreProperties>
</file>