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81" r:id="rId3"/>
    <p:sldId id="370" r:id="rId4"/>
    <p:sldId id="366" r:id="rId5"/>
    <p:sldId id="353" r:id="rId6"/>
    <p:sldId id="368" r:id="rId7"/>
    <p:sldId id="369" r:id="rId8"/>
    <p:sldId id="351" r:id="rId9"/>
    <p:sldId id="337" r:id="rId10"/>
    <p:sldId id="349" r:id="rId11"/>
    <p:sldId id="371" r:id="rId12"/>
    <p:sldId id="35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85" autoAdjust="0"/>
  </p:normalViewPr>
  <p:slideViewPr>
    <p:cSldViewPr>
      <p:cViewPr varScale="1">
        <p:scale>
          <a:sx n="78" d="100"/>
          <a:sy n="78" d="100"/>
        </p:scale>
        <p:origin x="850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055F8-D140-4175-A740-B78033A14386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2C713-5F17-4517-B23D-AD676B875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172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53C7CB-E5C0-452D-B78C-1E34EE6F921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698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63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6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3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2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11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3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8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36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96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52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7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7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primo.exlibrisgroup.com/discovery/search?vid=420CKIS_INST:DB&amp;lang=cs" TargetMode="External"/><Relationship Id="rId2" Type="http://schemas.openxmlformats.org/officeDocument/2006/relationships/hyperlink" Target="https://cuni.primo.exlibrisgroup.com/discovery/search?vid=420CKIS_INST:UKAZ&amp;lang=c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3392" y="764704"/>
            <a:ext cx="11089232" cy="32403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Interpretace dat, možnosti zobecnění (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transferabilita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 a provázání s literaturou a limity výzkumu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249512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Jiří Mertl</a:t>
            </a:r>
          </a:p>
          <a:p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Jiri.mertl@fhs.cuni.cz</a:t>
            </a:r>
          </a:p>
        </p:txBody>
      </p:sp>
    </p:spTree>
    <p:extLst>
      <p:ext uri="{BB962C8B-B14F-4D97-AF65-F5344CB8AC3E}">
        <p14:creationId xmlns:p14="http://schemas.microsoft.com/office/powerpoint/2010/main" val="873953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116632"/>
            <a:ext cx="11017224" cy="115212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Možné interpretace žité zkušenosti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398786"/>
            <a:ext cx="11017224" cy="53425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Trauma-informovaný přístup.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Poznatky z vězeňských etnografií.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Genderované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trajektorie páchání trestné činnosti.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Kritická sociální práce.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Kritická kriminologie.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Komunitní věznice.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Velikost a věznic a jejich organizační kultura.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psychologie –&gt; napětí, distres.</a:t>
            </a:r>
          </a:p>
        </p:txBody>
      </p:sp>
    </p:spTree>
    <p:extLst>
      <p:ext uri="{BB962C8B-B14F-4D97-AF65-F5344CB8AC3E}">
        <p14:creationId xmlns:p14="http://schemas.microsoft.com/office/powerpoint/2010/main" val="112213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-21020"/>
            <a:ext cx="11017224" cy="115212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Limity výzkumu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052736"/>
            <a:ext cx="11017224" cy="568863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Nepatří sem faktory, které jsou vlastní různým výzkumným strategiím.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Například u kvalitativního výzkumu není limitem malý vzorek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zobecnitelnost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(není to cílem) nebo objektivita (té nejde dosáhnout), u kvantitativního zase, že neposkytují vhled do problematiky apod.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Patří sem: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Zhodnocení,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vaše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pozicionalita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ovlivňovala výzkumnou činnost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(lze zhodnotit až na konci).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Limity konečného vzorku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(tendenčnost –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nadreprezentace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nebo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podreprezentace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nějakých participantů/</a:t>
            </a:r>
            <a:r>
              <a:rPr lang="cs-CZ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participantek,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neochota spolupráce apod.).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Nedostatek (pestrých) dat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která neumožňují dělat silnější závěry nebo indikují nutnost dalších výzkumů a analýz.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Obtíže v přenositelnosti poznatků do jiných kontextů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(výzkum byl například realizován ve specifickém regionu nebo se specifickým vzorkem).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Jakékoliv další problémy, které limitovaly průběh výzkumu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(například neochota spolupracovat ze strany potenciálních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participujícíh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ztráta přístupu do terénu apod.).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projektu (na začátku výzkumu) jsou to spíše předpokládaná rizika.</a:t>
            </a:r>
          </a:p>
        </p:txBody>
      </p:sp>
    </p:spTree>
    <p:extLst>
      <p:ext uri="{BB962C8B-B14F-4D97-AF65-F5344CB8AC3E}">
        <p14:creationId xmlns:p14="http://schemas.microsoft.com/office/powerpoint/2010/main" val="21350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-24487"/>
            <a:ext cx="109728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Literatura k probírané problematice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76064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Hartman, T. (2015). ‘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Strong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Multiplicity’: An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Lens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Interview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Narratives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15(1), 22–38.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Heřmanský, M. (2019). Analýza a interpretace dat v kvalitativním výzkumu. In H. Novotná, O. Špaček, &amp; M. Šťovíčková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Jantulová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Metody výzkumu ve společenských vědách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415–446). FHS UK.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Kuckartz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U.,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Rädiker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S. (2023).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Content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Practice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 Software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(2nd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edition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 SAGE.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Larsson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S. (2009).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Pluralist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View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Generalization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International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Journal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&amp;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Education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32(1), 25–38.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Polit, D. F., &amp; Beck, C. T. (2010).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Generalization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Quantitative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Myths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and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Strategies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International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Journal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Nursing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Studies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47(11), 1451–1458. 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Power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E. M. (2004).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Toward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Understanding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Postmodern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Interview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Analysis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Contradictory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Remarks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Participant.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Health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14(6), 858–865. 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Sølvberg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L. M.,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Jarness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V. (2019).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Assessing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Contradictions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Methodological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Challenges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when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Mapping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Symbolic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Boundaries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Cultural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Sociology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13(2), 178–197</a:t>
            </a:r>
            <a:r>
              <a:rPr lang="cs-CZ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04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0527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Interpretace?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412776"/>
            <a:ext cx="11089232" cy="518457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Činnost, při které čtenářovi/čtenářce ukazujete, jak je možné dané představované poznatky pochopit.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to nabídka, jak lze vaše poznatky lépe pochopit a jak mohou přispět k lepšímu pochopení dané problematiky.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Interptace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také může sloužit k vysvětlení nějakého poznatku, jevu nebo situace, které není zřejmá nebo působí nesmyslně nebo zvláštně.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Součástí také nějaké zobecnění daných poznatků, případně v kvalitativních výzkumech spíše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transferabilita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Zpětné propojení s literaturou, paradigmatem a přístupy v teoretickém úvodu.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diskuzi může být použita i další literatura, koncepty a teorie nad rámec původní teoretické kapitoly.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8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9628"/>
            <a:ext cx="11449272" cy="116064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Hermeneutika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268760"/>
            <a:ext cx="11233248" cy="558924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Doslova znamená „interpretovat“, „vysvětlit“ nebo „přeložit“.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Jedná se o umění interpretace a porozumění danému obsahu.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Podle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Kuckartze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Rädikera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(2023)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v praxi užitečné se v rámci interpretace zaměřovat na tyto věci: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Kontext, v rámci nějž daný materiál vznikal, a pozice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jednolitivých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participantů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participantek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Materiál může být pochopen pouze jako celek a jeho jednotlivosti v rámci tohoto celku.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Disponovat vědomostmi a znalostmi, které nám pomohou interpretovat i velmi specifické poznatky.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Neexistuje „správná“ nebo „špatná“ interpretace, ale více nebo méně vhodná interpretace založená na argumentech.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dobré si označovat nebo poznamenávat pasáže, které nejsou zatím srozumitelné a interpretovatelné.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Roli může hrát také rozdílná společenská nebo organizační kultura – nepochopení může pramenit z neznalosti dané kultury.</a:t>
            </a:r>
          </a:p>
        </p:txBody>
      </p:sp>
    </p:spTree>
    <p:extLst>
      <p:ext uri="{BB962C8B-B14F-4D97-AF65-F5344CB8AC3E}">
        <p14:creationId xmlns:p14="http://schemas.microsoft.com/office/powerpoint/2010/main" val="319174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Nutnost studia literatury:</a:t>
            </a:r>
            <a:b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</a:b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elektronické zdroje dostupné skrze FHS UK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024844"/>
            <a:ext cx="10972800" cy="442849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 adrese: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  <a:hlinkClick r:id="rId2"/>
              </a:rPr>
              <a:t>https://cuni.primo.exlibrisgroup.com/discovery/search?vid=420CKIS_INST:UKAZ&amp;lang=cs</a:t>
            </a:r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Lze centrálně vyhledávat zdroje přímo na této adrese (a po přihlášení přes CAS – vpravo nahoře – i dostupné zdroje stahovat).</a:t>
            </a:r>
          </a:p>
          <a:p>
            <a:pPr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Alternativně:</a:t>
            </a:r>
          </a:p>
          <a:p>
            <a:pPr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  <a:hlinkClick r:id="rId3"/>
              </a:rPr>
              <a:t>https://cuni.primo.exlibrisgroup.com/discovery/search?vid=420CKIS_INST:DB&amp;lang=cs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Zde jde vyhledat databáze, kde jsou odborné zdroje, a vzdáleně se do nich přihlásit a pak v nich hledat relevantní články a knihy. </a:t>
            </a:r>
          </a:p>
          <a:p>
            <a:pPr lvl="1"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Doporučuji databáze SAGE HSS, SAGE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Knowledge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Ebsco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Academic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Ultimate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ProQuest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Central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JSTOR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Arts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Sciences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830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45216" cy="1008112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Pozicionalita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reflexivita (znovu)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340768"/>
            <a:ext cx="10945216" cy="525658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Insider X outsider perspektiva.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Jste součástí dané problematiky a terénu nebo jste mimo?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Mělo by to být součástí úvah o tom, jak dané poznatky interpretujete.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 této pozici je také závislé vnímání ze strany informantů a informantek.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Perspektiva a (sociální) pozice participantů a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participantek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nutné se ji snažit pochopit, což pak může pomoci i při interpretaci.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Ovlivňuje výpověď informantů/informantek a následně i možnosti, jak tuto výpověď pochopit.</a:t>
            </a:r>
          </a:p>
        </p:txBody>
      </p:sp>
    </p:spTree>
    <p:extLst>
      <p:ext uri="{BB962C8B-B14F-4D97-AF65-F5344CB8AC3E}">
        <p14:creationId xmlns:p14="http://schemas.microsoft.com/office/powerpoint/2010/main" val="279354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9628"/>
            <a:ext cx="11449272" cy="116064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Rozpory v rozhovorech: pozitivismus/modernismus X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konstrukcionismus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/post-modernismus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412776"/>
            <a:ext cx="11233248" cy="5445224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rozhovorech často protichůdná vyjádření nebo rozpory – co nimi?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Positivismus/modernismus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narativ/výpověď by měla být bez zjevných kontradikcí, jinak mluvčí nerozumí svému vlastnímu vyprávění.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Například skrze triangulaci se hledá, co je „pravdivé“ nebo „více pravdivé“ a co je „méně pravdivé“ nebo „lež“.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Nicméně každý jsme modulární a účastníme se více sociálních polí = máme v sobě více konkurujících si osobních a společenských rolí.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Konstruktivismus/post-modernismus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nekonzistence nebo kontradikce jsou výrazem těchto žitých komplexních a konkurujících si sociálních polí a měly tak být i analyzovány.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Souvisí také s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kulturou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západní racionalistická kultura je stále založena na absenci kontradikce a konzistenci. </a:t>
            </a:r>
          </a:p>
        </p:txBody>
      </p:sp>
    </p:spTree>
    <p:extLst>
      <p:ext uri="{BB962C8B-B14F-4D97-AF65-F5344CB8AC3E}">
        <p14:creationId xmlns:p14="http://schemas.microsoft.com/office/powerpoint/2010/main" val="135762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116632"/>
            <a:ext cx="11449272" cy="122413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Rozpory v rozhovorech: přístup identity a rozdílného kontextu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412776"/>
            <a:ext cx="11233248" cy="5445224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Konstrukcionistické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přístupy.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Identita.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Informant/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se ve výpovědích vztahuje ke své modulární identitě a jejím různým částem.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Roli může hrát také různorodá každodennost a vztahování se k ní.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Rozdílné kontexty.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Informant/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se se nad daným tématem informant/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 různých fázích rozhovoru přemýšlí v rozdílných kontextech, například v obecném nebo partikulárním.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Roli může hrát také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zkušenost X obecná vědomost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(například z médií).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Významný může být i tzv.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doublethink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tedy myšlenkový proces, který uzávorkuje a oddělí kontradiktorní myšlenky jako ochranu před kognitivní disonancí nebo každodenními dilematy.</a:t>
            </a:r>
          </a:p>
        </p:txBody>
      </p:sp>
    </p:spTree>
    <p:extLst>
      <p:ext uri="{BB962C8B-B14F-4D97-AF65-F5344CB8AC3E}">
        <p14:creationId xmlns:p14="http://schemas.microsoft.com/office/powerpoint/2010/main" val="320637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376" y="188640"/>
            <a:ext cx="11233248" cy="12241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Úskalí interpretace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556792"/>
            <a:ext cx="11233248" cy="489654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Nekvalitní data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z nichž se nedá udělat dostatečná interpretace.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Překombinovaná nebo příliš složitá interpretace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(spojení příliš velkého množství teorií a konceptů v nesourodý a nejasný celek).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Přílišné vkládání vlastního pohledu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 interpretace a hledání něčeho, co v datech a poznatcích není.</a:t>
            </a:r>
          </a:p>
          <a:p>
            <a:pPr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Přeinterpretovanost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–&gt; až přílišná aplikace nějakého konceptu nebo teorie, i když má slabší interpretační potenciál.</a:t>
            </a:r>
          </a:p>
          <a:p>
            <a:pPr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Neflexibilita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–&gt; snaha interpretovat vše přes teoretická východiska ustavená na začátku a nepřibrání nových a lépe sedících konceptů a teorií.</a:t>
            </a:r>
          </a:p>
        </p:txBody>
      </p:sp>
    </p:spTree>
    <p:extLst>
      <p:ext uri="{BB962C8B-B14F-4D97-AF65-F5344CB8AC3E}">
        <p14:creationId xmlns:p14="http://schemas.microsoft.com/office/powerpoint/2010/main" val="111156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1017224" cy="93610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Generalizace a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transferabilita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196752"/>
            <a:ext cx="11017224" cy="532859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 výzkum není nutné generalizovat a není to často ani jeho cílem (cílem je lepších pochopení dané problematiky).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lepší přemýšlet o poznatcích spíše v intencích jejich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přenositelnosti/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transferability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 jiných kontextů (například do jiných organizací).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nutné pečlivě zvážit, za jakých okolností jdou poznatky přenést a co musí být případně splněno.</a:t>
            </a:r>
          </a:p>
          <a:p>
            <a:pPr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Transferabilita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však platí i „naopak“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–&gt; je potřeba přemýšlet, jakou literaturu lze využít do své práce a jak moc jsou poznatky v ní přenositelné do kontextu práce.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Typickým příkladem jsou poznatky vztahující se ke zdravotnímu systému ve Spojených státech, který je velmi rozdílný od evropských systémů.</a:t>
            </a:r>
          </a:p>
        </p:txBody>
      </p:sp>
    </p:spTree>
    <p:extLst>
      <p:ext uri="{BB962C8B-B14F-4D97-AF65-F5344CB8AC3E}">
        <p14:creationId xmlns:p14="http://schemas.microsoft.com/office/powerpoint/2010/main" val="206774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13245</TotalTime>
  <Words>1377</Words>
  <Application>Microsoft Office PowerPoint</Application>
  <PresentationFormat>Širokoúhlá obrazovka</PresentationFormat>
  <Paragraphs>92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Garamond</vt:lpstr>
      <vt:lpstr>Georgia</vt:lpstr>
      <vt:lpstr>Motiv systému Office</vt:lpstr>
      <vt:lpstr>Interpretace dat, možnosti zobecnění (transferabilita) a provázání s literaturou a limity výzkumu</vt:lpstr>
      <vt:lpstr>Interpretace?</vt:lpstr>
      <vt:lpstr>Hermeneutika</vt:lpstr>
      <vt:lpstr>Nutnost studia literatury: elektronické zdroje dostupné skrze FHS UK</vt:lpstr>
      <vt:lpstr>Pozicionalita a reflexivita (znovu)</vt:lpstr>
      <vt:lpstr>Rozpory v rozhovorech: pozitivismus/modernismus X konstrukcionismus/post-modernismus</vt:lpstr>
      <vt:lpstr>Rozpory v rozhovorech: přístup identity a rozdílného kontextu</vt:lpstr>
      <vt:lpstr>Úskalí interpretace</vt:lpstr>
      <vt:lpstr>Generalizace a transferabilita</vt:lpstr>
      <vt:lpstr>Možné interpretace žité zkušenosti</vt:lpstr>
      <vt:lpstr>Limity výzkumu</vt:lpstr>
      <vt:lpstr>Literatura k probírané problematice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Neoliberal Reforms in the Czech Republic</dc:title>
  <dc:creator>jm</dc:creator>
  <cp:lastModifiedBy>Jiří Mertl</cp:lastModifiedBy>
  <cp:revision>317</cp:revision>
  <dcterms:created xsi:type="dcterms:W3CDTF">2013-11-10T08:21:08Z</dcterms:created>
  <dcterms:modified xsi:type="dcterms:W3CDTF">2023-12-12T12:45:39Z</dcterms:modified>
</cp:coreProperties>
</file>