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y="6858000" cx="12192000"/>
  <p:notesSz cx="6858000" cy="9144000"/>
  <p:embeddedFontLst>
    <p:embeddedFont>
      <p:font typeface="PT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gZoB6H74Ds4CFOS8UhuJY0TmZ4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font" Target="fonts/PTSans-bold.fntdata"/><Relationship Id="rId21" Type="http://schemas.openxmlformats.org/officeDocument/2006/relationships/slide" Target="slides/slide17.xml"/><Relationship Id="rId43" Type="http://schemas.openxmlformats.org/officeDocument/2006/relationships/font" Target="fonts/PTSans-regular.fntdata"/><Relationship Id="rId24" Type="http://schemas.openxmlformats.org/officeDocument/2006/relationships/slide" Target="slides/slide20.xml"/><Relationship Id="rId46" Type="http://schemas.openxmlformats.org/officeDocument/2006/relationships/font" Target="fonts/PTSans-boldItalic.fntdata"/><Relationship Id="rId23" Type="http://schemas.openxmlformats.org/officeDocument/2006/relationships/slide" Target="slides/slide19.xml"/><Relationship Id="rId45" Type="http://schemas.openxmlformats.org/officeDocument/2006/relationships/font" Target="fonts/PT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customschemas.google.com/relationships/presentationmetadata" Target="meta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fcr.cz/cs/kontrola-a-regulace/legislativa/legislativni-dokumenty/2023/zakon-c-433-2023-sb-o-statnim-rozpoctu-ceske-repub-54269"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fcr.cz/cs/rozpoctova-politika/statni-rozpocet/rozpocet-v-kostce/statni-rozpocet-v-kostce-2024-55374"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fcr.cz/cs/rozpoctova-politika/statni-rozpocet/rozpocet-v-kostce/statni-rozpocet-v-kostce-2024-55374"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fcr.cz/cs/rozpoctova-politika/statni-rozpocet/rozpocet-v-kostce/statni-rozpocet-v-kostce-2024-55374"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fcr.cz/cs/rozpoctova-politika/statni-rozpocet/rozpocet-v-kostce/statni-rozpocet-v-kostce-2024-55374"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fcr.cz/cs/rozpoctova-politika/statni-rozpocet/rozpocet-v-kostce/statni-rozpocet-v-kostce-2024-55374"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fcr.cz/cs/rozpoctova-politika/statni-rozpocet/rozpocet-v-kostce/statni-rozpocet-v-kostce-2024-55374"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fcr.cz/cs/rozpoctova-politika/statni-rozpocet/rozpocet-v-kostce/statni-rozpocet-v-kostce-2024-55374"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fcr.cz/cs/verejny-sektor/statni-rozpocet/hospodareni-systemu-duchodoveho-pojisten"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fcr.cz/cs/verejny-sektor/statni-rozpocet/hospodareni-systemu-duchodoveho-pojisten"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fcr.cz/cs/rozpoctova-politika/statni-rozpocet/rozpocet-v-kostce/statni-rozpocet-v-kostce-2024-55374"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ozpoctovarada.cz/publikace/stanovisko-nrr-c-1-2024-k-vyvoji-hospodareni-sektoru-verejnych-instituci-a-k-nastaveni-fiskalni-a-rozpoctove-politiky/"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zso.cz/documents/10180/24301869/501312t09.pdf/a30b306f-3956-4947-a372-b96127c5eb8b?version=1.0" TargetMode="External"/><Relationship Id="rId3" Type="http://schemas.openxmlformats.org/officeDocument/2006/relationships/hyperlink" Target="https://www.mfcr.cz/cs/rozpoctova-politika/rozpoctove-ramce-statisticke-informace/verejny-sektor/sektor-vladnich-instituci/2023" TargetMode="External"/><Relationship Id="rId4" Type="http://schemas.openxmlformats.org/officeDocument/2006/relationships/hyperlink" Target="https://www.czso.cz/csu/czso/metodika-statistiky-za-sektor-vladnich-instituci"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zso.cz/csu/czso/cri/notifikace-deficitu-a-dluhu-vladnich-instituci-2022-druhe-notifikace-udaje-notifikovane-eurostatem" TargetMode="External"/><Relationship Id="rId3" Type="http://schemas.openxmlformats.org/officeDocument/2006/relationships/hyperlink" Target="https://www.cnb.cz/cs/o_cnb/mezinarodni-vztahy/hospodarska-a-menova-politika-v-eu/-kriteria-konvergence/" TargetMode="External"/><Relationship Id="rId4" Type="http://schemas.openxmlformats.org/officeDocument/2006/relationships/hyperlink" Target="https://www.mfcr.cz/cs/zahranici-a-eu/pristoupeni-cr-k-eurozone/maastrichtska-kriteria-a-sladenost-cr/2024/vyhodnoceni-plneni-maastrichtskych-konvergencnich-54852"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ozpoctovarada.cz/o-verejnych-financich/vse-o-verejnych-financich/"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fcr.cz/cs/zahranici-a-eu/pristoupeni-cr-k-eurozone/maastrichtska-kriteria-a-sladenost-cr/2024/vyhodnoceni-plneni-maastrichtskych-konvergencnich-54852"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fcr.cz/cs/zahranici-a-eu/pristoupeni-cr-k-eurozone/maastrichtska-kriteria-a-sladenost-cr/2024/vyhodnoceni-plneni-maastrichtskych-konvergencnich-54852"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u="sng">
                <a:solidFill>
                  <a:schemeClr val="hlink"/>
                </a:solidFill>
                <a:hlinkClick r:id="rId2"/>
              </a:rPr>
              <a:t>https://www.mfcr.cz/cs/kontrola-a-regulace/legislativa/legislativni-dokumenty/2023/zakon-c-433-2023-sb-o-statnim-rozpoctu-ceske-repub-54269</a:t>
            </a:r>
            <a:endParaRPr/>
          </a:p>
          <a:p>
            <a:pPr indent="0" lvl="0" marL="0" rtl="0" algn="l">
              <a:spcBef>
                <a:spcPts val="0"/>
              </a:spcBef>
              <a:spcAft>
                <a:spcPts val="0"/>
              </a:spcAft>
              <a:buNone/>
            </a:pPr>
            <a:r>
              <a:t/>
            </a:r>
            <a:endParaRPr/>
          </a:p>
        </p:txBody>
      </p:sp>
      <p:sp>
        <p:nvSpPr>
          <p:cNvPr id="146" name="Google Shape;14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Jak velké? 2 bilióny. 2 a 12 nul ☺ plus minus 250 mld.</a:t>
            </a:r>
            <a:endParaRPr/>
          </a:p>
          <a:p>
            <a:pPr indent="0" lvl="0" marL="0" rtl="0" algn="l">
              <a:spcBef>
                <a:spcPts val="0"/>
              </a:spcBef>
              <a:spcAft>
                <a:spcPts val="0"/>
              </a:spcAft>
              <a:buNone/>
            </a:pPr>
            <a:r>
              <a:rPr lang="en-GB"/>
              <a:t>HDP je 7,3 bilionu Kč – běžné ceny, rok 2023</a:t>
            </a:r>
            <a:endParaRPr/>
          </a:p>
          <a:p>
            <a:pPr indent="0" lvl="0" marL="0" rtl="0" algn="l">
              <a:spcBef>
                <a:spcPts val="0"/>
              </a:spcBef>
              <a:spcAft>
                <a:spcPts val="0"/>
              </a:spcAft>
              <a:buNone/>
            </a:pPr>
            <a:r>
              <a:rPr lang="en-GB"/>
              <a:t>Takže cca. 30 %</a:t>
            </a:r>
            <a:endParaRPr/>
          </a:p>
          <a:p>
            <a:pPr indent="0" lvl="0" marL="0" rtl="0" algn="l">
              <a:spcBef>
                <a:spcPts val="0"/>
              </a:spcBef>
              <a:spcAft>
                <a:spcPts val="0"/>
              </a:spcAft>
              <a:buNone/>
            </a:pPr>
            <a:r>
              <a:rPr lang="en-GB"/>
              <a:t>31 %, asi 692 mld. Kč v roce 2023 vzhledem k výdajům SR 2192 mil. Kč</a:t>
            </a:r>
            <a:endParaRPr/>
          </a:p>
          <a:p>
            <a:pPr indent="0" lvl="0" marL="0" rtl="0" algn="l">
              <a:spcBef>
                <a:spcPts val="0"/>
              </a:spcBef>
              <a:spcAft>
                <a:spcPts val="0"/>
              </a:spcAft>
              <a:buNone/>
            </a:pPr>
            <a:r>
              <a:rPr lang="en-GB"/>
              <a:t>Cca. 252 mld.</a:t>
            </a:r>
            <a:endParaRPr/>
          </a:p>
          <a:p>
            <a:pPr indent="0" lvl="0" marL="0" rtl="0" algn="l">
              <a:spcBef>
                <a:spcPts val="0"/>
              </a:spcBef>
              <a:spcAft>
                <a:spcPts val="0"/>
              </a:spcAft>
              <a:buNone/>
            </a:pPr>
            <a:r>
              <a:rPr lang="en-GB"/>
              <a:t>Cca. 3,3 bilionu Kč bude pravděpodobně státní dluh v roce 2024.</a:t>
            </a:r>
            <a:endParaRPr/>
          </a:p>
          <a:p>
            <a:pPr indent="0" lvl="0" marL="0" rtl="0" algn="l">
              <a:spcBef>
                <a:spcPts val="0"/>
              </a:spcBef>
              <a:spcAft>
                <a:spcPts val="0"/>
              </a:spcAft>
              <a:buNone/>
            </a:pPr>
            <a:r>
              <a:t/>
            </a:r>
            <a:endParaRPr/>
          </a:p>
        </p:txBody>
      </p:sp>
      <p:sp>
        <p:nvSpPr>
          <p:cNvPr id="153" name="Google Shape;15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c6d1ddc508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c6d1ddc508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u="sng">
                <a:solidFill>
                  <a:schemeClr val="hlink"/>
                </a:solidFill>
                <a:hlinkClick r:id="rId2"/>
              </a:rPr>
              <a:t>https://www.mfcr.cz/cs/rozpoctova-politika/statni-rozpocet/rozpocet-v-kostce/statni-rozpocet-v-kostce-2024-55374</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Jednoduchá daňová kvóta představuje pouze daňové příjmy veřejných rozpočtů, které jsou následně děleny nominálním HDP.</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a:t>Složená daňová kvóta je komplexnějším ukazatelem daňového zatížení, jelikož v sobě zahrnuje jak daňové příjmy, tak i příjmy z povinného pojistného na sociální a zdravotní zabezpečení a příspěvek na státní politiku zaměstnanosti. Toto celé je pak děleno nominálním HDP</a:t>
            </a:r>
            <a:endParaRPr/>
          </a:p>
        </p:txBody>
      </p:sp>
      <p:sp>
        <p:nvSpPr>
          <p:cNvPr id="160" name="Google Shape;160;g2c6d1ddc508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c6d1ddc508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c6d1ddc508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2c6d1ddc508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c691cd068d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c691cd068d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u="sng">
                <a:solidFill>
                  <a:schemeClr val="hlink"/>
                </a:solidFill>
                <a:hlinkClick r:id="rId2"/>
              </a:rPr>
              <a:t>https://www.mfcr.cz/cs/rozpoctova-politika/statni-rozpocet/rozpocet-v-kostce/statni-rozpocet-v-kostce-2024-55374</a:t>
            </a:r>
            <a:endParaRPr/>
          </a:p>
          <a:p>
            <a:pPr indent="0" lvl="0" marL="0" rtl="0" algn="l">
              <a:spcBef>
                <a:spcPts val="0"/>
              </a:spcBef>
              <a:spcAft>
                <a:spcPts val="0"/>
              </a:spcAft>
              <a:buNone/>
            </a:pPr>
            <a:r>
              <a:t/>
            </a:r>
            <a:endParaRPr/>
          </a:p>
        </p:txBody>
      </p:sp>
      <p:sp>
        <p:nvSpPr>
          <p:cNvPr id="172" name="Google Shape;172;g2c691cd068d_0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c691cd068d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c691cd068d_0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u="sng">
                <a:solidFill>
                  <a:schemeClr val="hlink"/>
                </a:solidFill>
                <a:hlinkClick r:id="rId2"/>
              </a:rPr>
              <a:t>https://www.mfcr.cz/cs/rozpoctova-politika/statni-rozpocet/rozpocet-v-kostce/statni-rozpocet-v-kostce-2024-55374</a:t>
            </a:r>
            <a:endParaRPr/>
          </a:p>
          <a:p>
            <a:pPr indent="0" lvl="0" marL="0" rtl="0" algn="l">
              <a:spcBef>
                <a:spcPts val="0"/>
              </a:spcBef>
              <a:spcAft>
                <a:spcPts val="0"/>
              </a:spcAft>
              <a:buNone/>
            </a:pPr>
            <a:r>
              <a:t/>
            </a:r>
            <a:endParaRPr/>
          </a:p>
        </p:txBody>
      </p:sp>
      <p:sp>
        <p:nvSpPr>
          <p:cNvPr id="178" name="Google Shape;178;g2c691cd068d_0_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c691cd068d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c691cd068d_0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u="sng">
                <a:solidFill>
                  <a:schemeClr val="hlink"/>
                </a:solidFill>
                <a:hlinkClick r:id="rId2"/>
              </a:rPr>
              <a:t>https://www.mfcr.cz/cs/rozpoctova-politika/statni-rozpocet/rozpocet-v-kostce/statni-rozpocet-v-kostce-2024-55374</a:t>
            </a:r>
            <a:endParaRPr/>
          </a:p>
          <a:p>
            <a:pPr indent="0" lvl="0" marL="0" rtl="0" algn="l">
              <a:spcBef>
                <a:spcPts val="0"/>
              </a:spcBef>
              <a:spcAft>
                <a:spcPts val="0"/>
              </a:spcAft>
              <a:buClr>
                <a:schemeClr val="dk1"/>
              </a:buClr>
              <a:buSzPts val="1100"/>
              <a:buFont typeface="Arial"/>
              <a:buNone/>
            </a:pPr>
            <a:r>
              <a:t/>
            </a:r>
            <a:endParaRPr/>
          </a:p>
        </p:txBody>
      </p:sp>
      <p:sp>
        <p:nvSpPr>
          <p:cNvPr id="184" name="Google Shape;184;g2c691cd068d_0_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c691cd068d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c691cd068d_0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2c691cd068d_0_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c691cd068d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c691cd068d_0_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u="sng">
                <a:solidFill>
                  <a:schemeClr val="hlink"/>
                </a:solidFill>
                <a:hlinkClick r:id="rId2"/>
              </a:rPr>
              <a:t>https://www.mfcr.cz/cs/rozpoctova-politika/statni-rozpocet/rozpocet-v-kostce/statni-rozpocet-v-kostce-2024-55374</a:t>
            </a:r>
            <a:endParaRPr/>
          </a:p>
        </p:txBody>
      </p:sp>
      <p:sp>
        <p:nvSpPr>
          <p:cNvPr id="197" name="Google Shape;197;g2c691cd068d_0_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c6d1ddc50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c6d1ddc50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u="sng">
                <a:solidFill>
                  <a:schemeClr val="hlink"/>
                </a:solidFill>
                <a:hlinkClick r:id="rId2"/>
              </a:rPr>
              <a:t>https://www.mfcr.cz/cs/rozpoctova-politika/statni-rozpocet/rozpocet-v-kostce/statni-rozpocet-v-kostce-2024-55374</a:t>
            </a:r>
            <a:endParaRPr/>
          </a:p>
          <a:p>
            <a:pPr indent="0" lvl="0" marL="0" rtl="0" algn="l">
              <a:spcBef>
                <a:spcPts val="0"/>
              </a:spcBef>
              <a:spcAft>
                <a:spcPts val="0"/>
              </a:spcAft>
              <a:buClr>
                <a:schemeClr val="dk1"/>
              </a:buClr>
              <a:buSzPts val="1100"/>
              <a:buFont typeface="Arial"/>
              <a:buNone/>
            </a:pPr>
            <a:r>
              <a:t/>
            </a:r>
            <a:endParaRPr/>
          </a:p>
        </p:txBody>
      </p:sp>
      <p:sp>
        <p:nvSpPr>
          <p:cNvPr id="204" name="Google Shape;204;g2c6d1ddc50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p:txBody>
      </p:sp>
      <p:sp>
        <p:nvSpPr>
          <p:cNvPr id="93" name="Google Shape;9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c6d1ddc508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c6d1ddc508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2c6d1ddc508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c73e8bff0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c73e8bff0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u="sng">
                <a:solidFill>
                  <a:schemeClr val="hlink"/>
                </a:solidFill>
                <a:hlinkClick r:id="rId2"/>
              </a:rPr>
              <a:t>https://www.mfcr.cz/cs/rozpoctova-politika/statni-rozpocet/rozpocet-v-kostce/statni-rozpocet-v-kostce-2024-55374</a:t>
            </a:r>
            <a:endParaRPr/>
          </a:p>
          <a:p>
            <a:pPr indent="0" lvl="0" marL="0" rtl="0" algn="l">
              <a:spcBef>
                <a:spcPts val="0"/>
              </a:spcBef>
              <a:spcAft>
                <a:spcPts val="0"/>
              </a:spcAft>
              <a:buNone/>
            </a:pPr>
            <a:r>
              <a:t/>
            </a:r>
            <a:endParaRPr/>
          </a:p>
        </p:txBody>
      </p:sp>
      <p:sp>
        <p:nvSpPr>
          <p:cNvPr id="216" name="Google Shape;216;g2c73e8bff0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c6d1ddc508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c6d1ddc508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g2c6d1ddc508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393939"/>
                </a:solidFill>
                <a:latin typeface="PT Sans"/>
                <a:ea typeface="PT Sans"/>
                <a:cs typeface="PT Sans"/>
                <a:sym typeface="PT Sans"/>
              </a:rPr>
              <a:t>Průměrný důchod je asi </a:t>
            </a:r>
            <a:r>
              <a:rPr lang="en-GB">
                <a:solidFill>
                  <a:srgbClr val="393939"/>
                </a:solidFill>
                <a:latin typeface="PT Sans"/>
                <a:ea typeface="PT Sans"/>
                <a:cs typeface="PT Sans"/>
                <a:sym typeface="PT Sans"/>
              </a:rPr>
              <a:t>20</a:t>
            </a:r>
            <a:r>
              <a:rPr b="0" i="0" lang="en-GB">
                <a:solidFill>
                  <a:srgbClr val="393939"/>
                </a:solidFill>
                <a:latin typeface="PT Sans"/>
                <a:ea typeface="PT Sans"/>
                <a:cs typeface="PT Sans"/>
                <a:sym typeface="PT Sans"/>
              </a:rPr>
              <a:t> 000 Kč v roce 202</a:t>
            </a:r>
            <a:r>
              <a:rPr lang="en-GB">
                <a:solidFill>
                  <a:srgbClr val="393939"/>
                </a:solidFill>
                <a:latin typeface="PT Sans"/>
                <a:ea typeface="PT Sans"/>
                <a:cs typeface="PT Sans"/>
                <a:sym typeface="PT Sans"/>
              </a:rPr>
              <a:t>3.</a:t>
            </a:r>
            <a:endParaRPr/>
          </a:p>
          <a:p>
            <a:pPr indent="0" lvl="0" marL="0" rtl="0" algn="l">
              <a:spcBef>
                <a:spcPts val="0"/>
              </a:spcBef>
              <a:spcAft>
                <a:spcPts val="0"/>
              </a:spcAft>
              <a:buNone/>
            </a:pPr>
            <a:r>
              <a:rPr b="1" lang="en-GB">
                <a:solidFill>
                  <a:srgbClr val="000000"/>
                </a:solidFill>
                <a:latin typeface="Arial"/>
                <a:ea typeface="Arial"/>
                <a:cs typeface="Arial"/>
                <a:sym typeface="Arial"/>
              </a:rPr>
              <a:t>Cca. </a:t>
            </a:r>
            <a:r>
              <a:rPr b="1" i="0" lang="en-GB">
                <a:solidFill>
                  <a:srgbClr val="000000"/>
                </a:solidFill>
                <a:latin typeface="Arial"/>
                <a:ea typeface="Arial"/>
                <a:cs typeface="Arial"/>
                <a:sym typeface="Arial"/>
              </a:rPr>
              <a:t>2 </a:t>
            </a:r>
            <a:r>
              <a:rPr b="1" lang="en-GB">
                <a:solidFill>
                  <a:srgbClr val="000000"/>
                </a:solidFill>
                <a:latin typeface="Arial"/>
                <a:ea typeface="Arial"/>
                <a:cs typeface="Arial"/>
                <a:sym typeface="Arial"/>
              </a:rPr>
              <a:t>370 000</a:t>
            </a:r>
            <a:r>
              <a:rPr b="0" i="0" lang="en-GB">
                <a:solidFill>
                  <a:srgbClr val="393939"/>
                </a:solidFill>
                <a:latin typeface="PT Sans"/>
                <a:ea typeface="PT Sans"/>
                <a:cs typeface="PT Sans"/>
                <a:sym typeface="PT Sans"/>
              </a:rPr>
              <a:t> starobních důchodců v roce 2023.</a:t>
            </a:r>
            <a:endParaRPr/>
          </a:p>
          <a:p>
            <a:pPr indent="0" lvl="0" marL="0" rtl="0" algn="l">
              <a:spcBef>
                <a:spcPts val="0"/>
              </a:spcBef>
              <a:spcAft>
                <a:spcPts val="0"/>
              </a:spcAft>
              <a:buNone/>
            </a:pPr>
            <a:r>
              <a:t/>
            </a:r>
            <a:endParaRPr/>
          </a:p>
        </p:txBody>
      </p:sp>
      <p:sp>
        <p:nvSpPr>
          <p:cNvPr id="229" name="Google Shape;22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Zdroj: </a:t>
            </a:r>
            <a:r>
              <a:rPr lang="en-GB" u="sng">
                <a:solidFill>
                  <a:schemeClr val="hlink"/>
                </a:solidFill>
                <a:hlinkClick r:id="rId2"/>
              </a:rPr>
              <a:t>https://www.mfcr.cz/cs/verejny-sektor/statni-rozpocet/hospodareni-systemu-duchodoveho-pojisten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36" name="Google Shape;23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c691cd068d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c691cd068d_0_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GB"/>
              <a:t>Zdroj: </a:t>
            </a:r>
            <a:r>
              <a:rPr lang="en-GB" u="sng">
                <a:solidFill>
                  <a:schemeClr val="hlink"/>
                </a:solidFill>
                <a:hlinkClick r:id="rId2"/>
              </a:rPr>
              <a:t>https://www.mfcr.cz/cs/verejny-sektor/statni-rozpocet/hospodareni-systemu-duchodoveho-pojisten</a:t>
            </a:r>
            <a:endParaRPr/>
          </a:p>
        </p:txBody>
      </p:sp>
      <p:sp>
        <p:nvSpPr>
          <p:cNvPr id="242" name="Google Shape;242;g2c691cd068d_0_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c691cd068d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c691cd068d_0_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u="sng">
                <a:solidFill>
                  <a:schemeClr val="hlink"/>
                </a:solidFill>
                <a:hlinkClick r:id="rId2"/>
              </a:rPr>
              <a:t>https://www.mfcr.cz/cs/rozpoctova-politika/statni-rozpocet/rozpocet-v-kostce/statni-rozpocet-v-kostce-2024-55374</a:t>
            </a:r>
            <a:endParaRPr/>
          </a:p>
          <a:p>
            <a:pPr indent="0" lvl="0" marL="0" rtl="0" algn="l">
              <a:spcBef>
                <a:spcPts val="0"/>
              </a:spcBef>
              <a:spcAft>
                <a:spcPts val="0"/>
              </a:spcAft>
              <a:buNone/>
            </a:pPr>
            <a:r>
              <a:t/>
            </a:r>
            <a:endParaRPr/>
          </a:p>
        </p:txBody>
      </p:sp>
      <p:sp>
        <p:nvSpPr>
          <p:cNvPr id="260" name="Google Shape;260;g2c691cd068d_0_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Lafferova křivka. (2022, November 29). In </a:t>
            </a:r>
            <a:r>
              <a:rPr i="1" lang="en-GB"/>
              <a:t>Wikipedia</a:t>
            </a:r>
            <a:r>
              <a:rPr lang="en-GB"/>
              <a:t>. https://cs.wikipedia.org/wiki/Lafferova_k%C5%99ivka</a:t>
            </a:r>
            <a:endParaRPr/>
          </a:p>
        </p:txBody>
      </p:sp>
      <p:sp>
        <p:nvSpPr>
          <p:cNvPr id="266" name="Google Shape;26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c691cd068d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9" name="Google Shape;99;g2c691cd068d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https://cs.wikipedia.org/wiki/St%C3%A1tn%C3%AD_fondy_%C4%8Cesk%C3%A9_republiky</a:t>
            </a:r>
            <a:endParaRPr/>
          </a:p>
        </p:txBody>
      </p:sp>
      <p:sp>
        <p:nvSpPr>
          <p:cNvPr id="100" name="Google Shape;100;g2c691cd068d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u="sng">
                <a:solidFill>
                  <a:schemeClr val="hlink"/>
                </a:solidFill>
                <a:hlinkClick r:id="rId2"/>
              </a:rPr>
              <a:t>https://www.rozpoctovarada.cz/publikace/stanovisko-nrr-c-1-2024-k-vyvoji-hospodareni-sektoru-verejnych-instituci-a-k-nastaveni-fiskalni-a-rozpoctove-politiky/</a:t>
            </a:r>
            <a:endParaRPr/>
          </a:p>
          <a:p>
            <a:pPr indent="0" lvl="0" marL="0" rtl="0" algn="l">
              <a:spcBef>
                <a:spcPts val="0"/>
              </a:spcBef>
              <a:spcAft>
                <a:spcPts val="0"/>
              </a:spcAft>
              <a:buNone/>
            </a:pPr>
            <a:r>
              <a:t/>
            </a:r>
            <a:endParaRPr/>
          </a:p>
        </p:txBody>
      </p:sp>
      <p:sp>
        <p:nvSpPr>
          <p:cNvPr id="298" name="Google Shape;29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c691cd068d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c691cd068d_0_1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g2c691cd068d_0_1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c691cd068d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c691cd068d_0_1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g2c691cd068d_0_1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c691cd068d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c691cd068d_0_1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g2c691cd068d_0_1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c691cd068d_0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c691cd068d_0_1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g2c691cd068d_0_1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c6d1ddc508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c6d1ddc508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u="sng">
                <a:solidFill>
                  <a:schemeClr val="hlink"/>
                </a:solidFill>
                <a:hlinkClick r:id="rId2"/>
              </a:rPr>
              <a:t>https://www.czso.cz/documents/10180/24301869/501312t09.pdf/a30b306f-3956-4947-a372-b96127c5eb8b?version=1.0</a:t>
            </a:r>
            <a:endParaRPr sz="2800"/>
          </a:p>
          <a:p>
            <a:pPr indent="0" lvl="0" marL="0" rtl="0" algn="l">
              <a:spcBef>
                <a:spcPts val="0"/>
              </a:spcBef>
              <a:spcAft>
                <a:spcPts val="0"/>
              </a:spcAft>
              <a:buNone/>
            </a:pPr>
            <a:r>
              <a:t/>
            </a:r>
            <a:endParaRPr/>
          </a:p>
          <a:p>
            <a:pPr indent="0" lvl="0" marL="0" rtl="0" algn="l">
              <a:spcBef>
                <a:spcPts val="0"/>
              </a:spcBef>
              <a:spcAft>
                <a:spcPts val="0"/>
              </a:spcAft>
              <a:buClr>
                <a:schemeClr val="dk1"/>
              </a:buClr>
              <a:buSzPts val="1200"/>
              <a:buFont typeface="Calibri"/>
              <a:buNone/>
            </a:pPr>
            <a:r>
              <a:rPr lang="en-GB"/>
              <a:t>Kolik máme vládních institucí? Přes 18 tis.!</a:t>
            </a:r>
            <a:endParaRPr/>
          </a:p>
          <a:p>
            <a:pPr indent="0" lvl="0" marL="0" rtl="0" algn="l">
              <a:spcBef>
                <a:spcPts val="0"/>
              </a:spcBef>
              <a:spcAft>
                <a:spcPts val="0"/>
              </a:spcAft>
              <a:buClr>
                <a:schemeClr val="dk1"/>
              </a:buClr>
              <a:buSzPts val="1200"/>
              <a:buFont typeface="Calibri"/>
              <a:buNone/>
            </a:pPr>
            <a:r>
              <a:rPr lang="en-GB" u="sng">
                <a:solidFill>
                  <a:schemeClr val="hlink"/>
                </a:solidFill>
                <a:hlinkClick r:id="rId3"/>
              </a:rPr>
              <a:t>https://www.mfcr.cz/cs/rozpoctova-politika/rozpoctove-ramce-statisticke-informace/verejny-sektor/sektor-vladnich-instituci/2023</a:t>
            </a:r>
            <a:endParaRPr/>
          </a:p>
          <a:p>
            <a:pPr indent="0" lvl="0" marL="0" rtl="0" algn="l">
              <a:spcBef>
                <a:spcPts val="0"/>
              </a:spcBef>
              <a:spcAft>
                <a:spcPts val="0"/>
              </a:spcAft>
              <a:buClr>
                <a:schemeClr val="dk1"/>
              </a:buClr>
              <a:buSzPts val="1200"/>
              <a:buFont typeface="Calibri"/>
              <a:buNone/>
            </a:pPr>
            <a:r>
              <a:rPr lang="en-GB" u="sng">
                <a:solidFill>
                  <a:schemeClr val="hlink"/>
                </a:solidFill>
                <a:hlinkClick r:id="rId4"/>
              </a:rPr>
              <a:t>https://www.czso.cz/csu/czso/metodika-statistiky-za-sektor-vladnich-instituci</a:t>
            </a:r>
            <a:endParaRPr/>
          </a:p>
        </p:txBody>
      </p:sp>
      <p:sp>
        <p:nvSpPr>
          <p:cNvPr id="107" name="Google Shape;107;g2c6d1ddc508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c691cd068d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c691cd068d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u="sng">
                <a:solidFill>
                  <a:schemeClr val="hlink"/>
                </a:solidFill>
                <a:hlinkClick r:id="rId2"/>
              </a:rPr>
              <a:t>https://www.czso.cz/csu/czso/cri/notifikace-deficitu-a-dluhu-vladnich-instituci-2022-druhe-notifikace-udaje-notifikovane-eurostatem</a:t>
            </a:r>
            <a:endParaRPr/>
          </a:p>
          <a:p>
            <a:pPr indent="0" lvl="0" marL="0" rtl="0" algn="l">
              <a:spcBef>
                <a:spcPts val="0"/>
              </a:spcBef>
              <a:spcAft>
                <a:spcPts val="0"/>
              </a:spcAft>
              <a:buNone/>
            </a:pPr>
            <a:r>
              <a:rPr lang="en-GB"/>
              <a:t>Kritéria jsou mj. 3 % HDP (schodek) a 60 % HDP (dluh)</a:t>
            </a:r>
            <a:endParaRPr/>
          </a:p>
          <a:p>
            <a:pPr indent="0" lvl="0" marL="0" rtl="0" algn="l">
              <a:spcBef>
                <a:spcPts val="0"/>
              </a:spcBef>
              <a:spcAft>
                <a:spcPts val="0"/>
              </a:spcAft>
              <a:buNone/>
            </a:pPr>
            <a:r>
              <a:rPr lang="en-GB" u="sng">
                <a:solidFill>
                  <a:schemeClr val="hlink"/>
                </a:solidFill>
                <a:hlinkClick r:id="rId3"/>
              </a:rPr>
              <a:t>https://www.cnb.cz/cs/o_cnb/mezinarodni-vztahy/hospodarska-a-menova-politika-v-eu/-kriteria-konvergence/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solidFill>
                  <a:schemeClr val="hlink"/>
                </a:solidFill>
                <a:hlinkClick r:id="rId4"/>
              </a:rPr>
              <a:t>https://www.mfcr.cz/cs/zahranici-a-eu/pristoupeni-cr-k-eurozone/maastrichtska-kriteria-a-sladenost-cr/2024/vyhodnoceni-plneni-maastrichtskych-konvergencnich-54852</a:t>
            </a:r>
            <a:endParaRPr/>
          </a:p>
          <a:p>
            <a:pPr indent="0" lvl="0" marL="0" rtl="0" algn="l">
              <a:spcBef>
                <a:spcPts val="0"/>
              </a:spcBef>
              <a:spcAft>
                <a:spcPts val="0"/>
              </a:spcAft>
              <a:buNone/>
            </a:pPr>
            <a:r>
              <a:rPr lang="en-GB"/>
              <a:t>Obecně  sektor vládních institucí pokrývá subjekty, které jsou tzv. veřejnými netržními výrobci, přičemž financování sektoru je zajištěno převážně povinnými platbami od ostatních institucionálních sektorů (daně, sociální příspěvky). Jedná se tedy o netržní výrobce, jejichž produkce je určena pro individuální  či kolektivní spotřebu. Netržnost znamená, že daný subjekt nabízí své produkty za ekonomicky nevýznamné ceny. Ekonomicky nevýznamné ceny jsou poté definovány jako takové ceny, jejichž výše nemá významný vliv na objem výrobků  a služeb, který je na trhu nabízen (na nabídku), či na trhu poptáván (na poptávku).   Současně  musí jít o veřejný subjekt, přičemž pod pojmem „veřejný“ se rozumí schopnost tzv. jádrových vládních institucí (tzv. rozpočtových organizací na ústřední i místní úrovni) ovlivňovat činnost ekonomických subjektů. Kontrola ze strany vládních institucí může vyplývat z legislativních předpisů, regulace, aj., které opravňují vládní instituce ovlivňovat obchodní politiku. Obecně se za indikátory kontroly považují vlastnictví majoritního podílu ve společnostech, vliv na personální obsazení orgánů společnosti, jmenování klíčových manažerů, vlastnictví zlaté akce, zvláštní právní úprava, zastoupení vlády na straně  poptávky (např. vládní instituce v pozici monopsonu)  či rozsah půjček od vládních institucí.</a:t>
            </a:r>
            <a:endParaRPr/>
          </a:p>
          <a:p>
            <a:pPr indent="0" lvl="0" marL="0" rtl="0" algn="l">
              <a:spcBef>
                <a:spcPts val="0"/>
              </a:spcBef>
              <a:spcAft>
                <a:spcPts val="0"/>
              </a:spcAft>
              <a:buNone/>
            </a:pPr>
            <a:r>
              <a:t/>
            </a:r>
            <a:endParaRPr/>
          </a:p>
        </p:txBody>
      </p:sp>
      <p:sp>
        <p:nvSpPr>
          <p:cNvPr id="114" name="Google Shape;114;g2c691cd068d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c691cd068d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c691cd068d_0_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u="sng">
                <a:solidFill>
                  <a:schemeClr val="hlink"/>
                </a:solidFill>
                <a:hlinkClick r:id="rId2"/>
              </a:rPr>
              <a:t>https://www.rozpoctovarada.cz/o-verejnych-financich/vse-o-verejnych-financich/</a:t>
            </a:r>
            <a:endParaRPr/>
          </a:p>
          <a:p>
            <a:pPr indent="0" lvl="0" marL="0" rtl="0" algn="l">
              <a:spcBef>
                <a:spcPts val="0"/>
              </a:spcBef>
              <a:spcAft>
                <a:spcPts val="0"/>
              </a:spcAft>
              <a:buNone/>
            </a:pPr>
            <a:r>
              <a:t/>
            </a:r>
            <a:endParaRPr/>
          </a:p>
        </p:txBody>
      </p:sp>
      <p:sp>
        <p:nvSpPr>
          <p:cNvPr id="121" name="Google Shape;121;g2c691cd068d_0_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c691cd068d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c691cd068d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u="sng">
                <a:solidFill>
                  <a:schemeClr val="hlink"/>
                </a:solidFill>
                <a:hlinkClick r:id="rId2"/>
              </a:rPr>
              <a:t>https://www.mfcr.cz/cs/zahranici-a-eu/pristoupeni-cr-k-eurozone/maastrichtska-kriteria-a-sladenost-cr/2024/vyhodnoceni-plneni-maastrichtskych-konvergencnich-54852</a:t>
            </a:r>
            <a:endParaRPr/>
          </a:p>
          <a:p>
            <a:pPr indent="0" lvl="0" marL="0" rtl="0" algn="l">
              <a:spcBef>
                <a:spcPts val="0"/>
              </a:spcBef>
              <a:spcAft>
                <a:spcPts val="0"/>
              </a:spcAft>
              <a:buNone/>
            </a:pPr>
            <a:r>
              <a:t/>
            </a:r>
            <a:endParaRPr/>
          </a:p>
        </p:txBody>
      </p:sp>
      <p:sp>
        <p:nvSpPr>
          <p:cNvPr id="127" name="Google Shape;127;g2c691cd068d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c691cd068d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c691cd068d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u="sng">
                <a:solidFill>
                  <a:schemeClr val="hlink"/>
                </a:solidFill>
                <a:hlinkClick r:id="rId2"/>
              </a:rPr>
              <a:t>https://www.mfcr.cz/cs/zahranici-a-eu/pristoupeni-cr-k-eurozone/maastrichtska-kriteria-a-sladenost-cr/2024/vyhodnoceni-plneni-maastrichtskych-konvergencnich-54852</a:t>
            </a:r>
            <a:endParaRPr/>
          </a:p>
          <a:p>
            <a:pPr indent="0" lvl="0" marL="0" rtl="0" algn="l">
              <a:spcBef>
                <a:spcPts val="0"/>
              </a:spcBef>
              <a:spcAft>
                <a:spcPts val="0"/>
              </a:spcAft>
              <a:buNone/>
            </a:pPr>
            <a:r>
              <a:t/>
            </a:r>
            <a:endParaRPr/>
          </a:p>
        </p:txBody>
      </p:sp>
      <p:sp>
        <p:nvSpPr>
          <p:cNvPr id="133" name="Google Shape;133;g2c691cd068d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27" name="Shape 27"/>
        <p:cNvGrpSpPr/>
        <p:nvPr/>
      </p:nvGrpSpPr>
      <p:grpSpPr>
        <a:xfrm>
          <a:off x="0" y="0"/>
          <a:ext cx="0" cy="0"/>
          <a:chOff x="0" y="0"/>
          <a:chExt cx="0" cy="0"/>
        </a:xfrm>
      </p:grpSpPr>
      <p:sp>
        <p:nvSpPr>
          <p:cNvPr id="28" name="Google Shape;2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oddílu" type="secHead">
  <p:cSld name="SECTION_HEADER">
    <p:spTree>
      <p:nvGrpSpPr>
        <p:cNvPr id="31" name="Shape 31"/>
        <p:cNvGrpSpPr/>
        <p:nvPr/>
      </p:nvGrpSpPr>
      <p:grpSpPr>
        <a:xfrm>
          <a:off x="0" y="0"/>
          <a:ext cx="0" cy="0"/>
          <a:chOff x="0" y="0"/>
          <a:chExt cx="0" cy="0"/>
        </a:xfrm>
      </p:grpSpPr>
      <p:sp>
        <p:nvSpPr>
          <p:cNvPr id="32" name="Google Shape;32;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37" name="Shape 37"/>
        <p:cNvGrpSpPr/>
        <p:nvPr/>
      </p:nvGrpSpPr>
      <p:grpSpPr>
        <a:xfrm>
          <a:off x="0" y="0"/>
          <a:ext cx="0" cy="0"/>
          <a:chOff x="0" y="0"/>
          <a:chExt cx="0" cy="0"/>
        </a:xfrm>
      </p:grpSpPr>
      <p:sp>
        <p:nvSpPr>
          <p:cNvPr id="38" name="Google Shape;3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type="twoTxTwoObj">
  <p:cSld name="TWO_OBJECTS_WITH_TEXT">
    <p:spTree>
      <p:nvGrpSpPr>
        <p:cNvPr id="44" name="Shape 44"/>
        <p:cNvGrpSpPr/>
        <p:nvPr/>
      </p:nvGrpSpPr>
      <p:grpSpPr>
        <a:xfrm>
          <a:off x="0" y="0"/>
          <a:ext cx="0" cy="0"/>
          <a:chOff x="0" y="0"/>
          <a:chExt cx="0" cy="0"/>
        </a:xfrm>
      </p:grpSpPr>
      <p:sp>
        <p:nvSpPr>
          <p:cNvPr id="45" name="Google Shape;45;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enom nadpis" type="titleOnly">
  <p:cSld name="TITLE_ONLY">
    <p:spTree>
      <p:nvGrpSpPr>
        <p:cNvPr id="53" name="Shape 53"/>
        <p:cNvGrpSpPr/>
        <p:nvPr/>
      </p:nvGrpSpPr>
      <p:grpSpPr>
        <a:xfrm>
          <a:off x="0" y="0"/>
          <a:ext cx="0" cy="0"/>
          <a:chOff x="0" y="0"/>
          <a:chExt cx="0" cy="0"/>
        </a:xfrm>
      </p:grpSpPr>
      <p:sp>
        <p:nvSpPr>
          <p:cNvPr id="54" name="Google Shape;5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p:nvPr>
            <p:ph idx="2" type="pic"/>
          </p:nvPr>
        </p:nvSpPr>
        <p:spPr>
          <a:xfrm>
            <a:off x="5183188" y="987425"/>
            <a:ext cx="6172200" cy="4873625"/>
          </a:xfrm>
          <a:prstGeom prst="rect">
            <a:avLst/>
          </a:prstGeom>
          <a:noFill/>
          <a:ln>
            <a:noFill/>
          </a:ln>
        </p:spPr>
      </p:sp>
      <p:sp>
        <p:nvSpPr>
          <p:cNvPr id="68" name="Google Shape;68;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mfcr.cz/cs/kontrola-a-regulace/legislativa/legislativni-dokumenty/2023/zakon-c-433-2023-sb-o-statnim-rozpoctu-ceske-repub-5426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rozpoctovarada.cz/o-verejnych-financich/kalkulacka-verejnych-prijmu-a-vydaju-sr/" TargetMode="External"/><Relationship Id="rId4" Type="http://schemas.openxmlformats.org/officeDocument/2006/relationships/hyperlink" Target="https://apl.czso.cz/pll/rocenka/rocenkavyber.makroek_vydaj" TargetMode="External"/><Relationship Id="rId5" Type="http://schemas.openxmlformats.org/officeDocument/2006/relationships/hyperlink" Target="https://www.mfcr.cz/cs/rozpoctova-politika/statni-rozpocet/hospodareni-systemu-duchodoveho-pojiste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mfcr.cz/cs/verejny-sektor/statni-rozpocet/hospodareni-systemu-duchodoveho-pojiste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idea.cerge-ei.cz/studies/statni-zamestnanci-a-urednici-kde-pracuji-a-za-kolik-2" TargetMode="External"/><Relationship Id="rId4" Type="http://schemas.openxmlformats.org/officeDocument/2006/relationships/hyperlink" Target="https://idea.cerge-ei.cz/studies/chudoba-a-socialni-davky-v-socialne-vyloucenych-lokalitach"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cs.wikipedia.org/wiki/St%C3%A1tn%C3%AD_fond_%C5%BEivotn%C3%ADho_prost%C5%99ed%C3%AD_%C4%8Cesk%C3%A9_republiky" TargetMode="External"/><Relationship Id="rId4" Type="http://schemas.openxmlformats.org/officeDocument/2006/relationships/hyperlink" Target="https://mk.gov.cz/statni-fond-kultury-cr-cs-42" TargetMode="External"/><Relationship Id="rId5" Type="http://schemas.openxmlformats.org/officeDocument/2006/relationships/hyperlink" Target="https://cs.wikipedia.org/wiki/St%C3%A1tn%C3%AD_fond_dopravn%C3%AD_infrastruktury" TargetMode="External"/><Relationship Id="rId6" Type="http://schemas.openxmlformats.org/officeDocument/2006/relationships/hyperlink" Target="https://cs.wikipedia.org/wiki/St%C3%A1tn%C3%AD_fond_podpory_investic" TargetMode="External"/><Relationship Id="rId7" Type="http://schemas.openxmlformats.org/officeDocument/2006/relationships/hyperlink" Target="https://cs.wikipedia.org/wiki/St%C3%A1tn%C3%AD_zem%C4%9Bd%C4%9Blsk%C3%BD_interven%C4%8Dn%C3%AD_fond" TargetMode="External"/><Relationship Id="rId8" Type="http://schemas.openxmlformats.org/officeDocument/2006/relationships/hyperlink" Target="https://cs.wikipedia.org/wiki/St%C3%A1tn%C3%AD_fond_kinematografi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www.rozpoctovarada.cz/o-verejnych-financich/vse-o-verejnych-financich/"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idea.cerge-ei.cz/zpravy/prijmy-statniho-rozpoctu-jak-realne-rostou" TargetMode="External"/><Relationship Id="rId4" Type="http://schemas.openxmlformats.org/officeDocument/2006/relationships/hyperlink" Target="http://www.youtube.com/watch?v=_kwm3LiQLUM" TargetMode="External"/><Relationship Id="rId5" Type="http://schemas.openxmlformats.org/officeDocument/2006/relationships/image" Target="../media/image1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mfcr.cz/cs/rozpoctova-politika/statni-rozpocet/rozpocet-v-kostce/statni-rozpocet-v-kostce-2024-55374"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GB"/>
              <a:t>Ekonomie a komunikace</a:t>
            </a:r>
            <a:br>
              <a:rPr lang="en-GB"/>
            </a:br>
            <a:r>
              <a:rPr lang="en-GB"/>
              <a:t>Fiskální politika, veřejný sektor a daně, státní rozpočet</a:t>
            </a:r>
            <a:endParaRPr/>
          </a:p>
        </p:txBody>
      </p:sp>
      <p:sp>
        <p:nvSpPr>
          <p:cNvPr id="89" name="Google Shape;89;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GB"/>
              <a:t>JKB008</a:t>
            </a:r>
            <a:endParaRPr/>
          </a:p>
          <a:p>
            <a:pPr indent="0" lvl="0" marL="0" rtl="0" algn="ctr">
              <a:lnSpc>
                <a:spcPct val="90000"/>
              </a:lnSpc>
              <a:spcBef>
                <a:spcPts val="1000"/>
              </a:spcBef>
              <a:spcAft>
                <a:spcPts val="0"/>
              </a:spcAft>
              <a:buClr>
                <a:schemeClr val="dk1"/>
              </a:buClr>
              <a:buSzPts val="2400"/>
              <a:buNone/>
            </a:pPr>
            <a:r>
              <a:rPr lang="en-GB"/>
              <a:t>Ing. Hana Moravcová, Ph.D.</a:t>
            </a:r>
            <a:endParaRPr/>
          </a:p>
          <a:p>
            <a:pPr indent="0" lvl="0" marL="0" rtl="0" algn="ctr">
              <a:lnSpc>
                <a:spcPct val="90000"/>
              </a:lnSpc>
              <a:spcBef>
                <a:spcPts val="1000"/>
              </a:spcBef>
              <a:spcAft>
                <a:spcPts val="0"/>
              </a:spcAft>
              <a:buClr>
                <a:schemeClr val="dk1"/>
              </a:buClr>
              <a:buSzPts val="2400"/>
              <a:buNone/>
            </a:pPr>
            <a:r>
              <a:rPr lang="en-GB"/>
              <a:t>hana.moravcova@fsv.cuni.cz</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u="sng">
                <a:solidFill>
                  <a:schemeClr val="hlink"/>
                </a:solidFill>
                <a:hlinkClick r:id="rId3"/>
              </a:rPr>
              <a:t>Rozpočet je zákon</a:t>
            </a:r>
            <a:endParaRPr/>
          </a:p>
        </p:txBody>
      </p:sp>
      <p:sp>
        <p:nvSpPr>
          <p:cNvPr id="149" name="Google Shape;149;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Státní rozpočet má podo</a:t>
            </a:r>
            <a:r>
              <a:rPr lang="en-GB"/>
              <a:t>bu zákona (např.: č. 433/2023 Sb.). Zákon o státním rozpočtu navrhuje vláda a schvaluje Poslanecká sněmovna Parlamentu České republiky.</a:t>
            </a:r>
            <a:endParaRPr/>
          </a:p>
          <a:p>
            <a:pPr indent="-228600" lvl="0" marL="228600" rtl="0" algn="l">
              <a:lnSpc>
                <a:spcPct val="90000"/>
              </a:lnSpc>
              <a:spcBef>
                <a:spcPts val="1000"/>
              </a:spcBef>
              <a:spcAft>
                <a:spcPts val="0"/>
              </a:spcAft>
              <a:buClr>
                <a:schemeClr val="dk1"/>
              </a:buClr>
              <a:buSzPts val="2800"/>
              <a:buChar char="•"/>
            </a:pPr>
            <a:r>
              <a:rPr lang="en-GB"/>
              <a:t>Jednotlivé příjmy a výdaje státního rozpočtu se dále člení podle jednotlivých kapitol vyjadřujících okruh působnosti a odpovědnosti jednotlivých ústředních orgánů státní správy (např. ministerstva).</a:t>
            </a:r>
            <a:endParaRPr/>
          </a:p>
          <a:p>
            <a:pPr indent="-228600" lvl="0" marL="228600" rtl="0" algn="l">
              <a:lnSpc>
                <a:spcPct val="90000"/>
              </a:lnSpc>
              <a:spcBef>
                <a:spcPts val="1000"/>
              </a:spcBef>
              <a:spcAft>
                <a:spcPts val="0"/>
              </a:spcAft>
              <a:buClr>
                <a:schemeClr val="dk1"/>
              </a:buClr>
              <a:buSzPts val="2800"/>
              <a:buChar char="•"/>
            </a:pPr>
            <a:r>
              <a:rPr lang="en-GB"/>
              <a:t>Státní rozpočet plní několik funkcí—alokační, redistribuční a stabilizační.</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Rozcvička</a:t>
            </a:r>
            <a:endParaRPr/>
          </a:p>
        </p:txBody>
      </p:sp>
      <p:sp>
        <p:nvSpPr>
          <p:cNvPr id="156" name="Google Shape;156;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Jak velký je </a:t>
            </a:r>
            <a:r>
              <a:rPr lang="en-GB" u="sng">
                <a:solidFill>
                  <a:schemeClr val="hlink"/>
                </a:solidFill>
                <a:hlinkClick r:id="rId3"/>
              </a:rPr>
              <a:t>státní rozpočet</a:t>
            </a:r>
            <a:r>
              <a:rPr lang="en-GB"/>
              <a:t>? (zkuste si kalkulačku)</a:t>
            </a:r>
            <a:endParaRPr/>
          </a:p>
          <a:p>
            <a:pPr indent="-228600" lvl="0" marL="228600" rtl="0" algn="l">
              <a:lnSpc>
                <a:spcPct val="90000"/>
              </a:lnSpc>
              <a:spcBef>
                <a:spcPts val="1000"/>
              </a:spcBef>
              <a:spcAft>
                <a:spcPts val="0"/>
              </a:spcAft>
              <a:buClr>
                <a:schemeClr val="dk1"/>
              </a:buClr>
              <a:buSzPts val="2800"/>
              <a:buChar char="•"/>
            </a:pPr>
            <a:r>
              <a:rPr lang="en-GB"/>
              <a:t>Kolik je to % </a:t>
            </a:r>
            <a:r>
              <a:rPr lang="en-GB" u="sng">
                <a:solidFill>
                  <a:schemeClr val="hlink"/>
                </a:solidFill>
                <a:hlinkClick r:id="rId4"/>
              </a:rPr>
              <a:t>HDP</a:t>
            </a:r>
            <a:r>
              <a:rPr lang="en-GB"/>
              <a:t>?</a:t>
            </a:r>
            <a:endParaRPr/>
          </a:p>
          <a:p>
            <a:pPr indent="-228600" lvl="0" marL="228600" rtl="0" algn="l">
              <a:lnSpc>
                <a:spcPct val="90000"/>
              </a:lnSpc>
              <a:spcBef>
                <a:spcPts val="1000"/>
              </a:spcBef>
              <a:spcAft>
                <a:spcPts val="0"/>
              </a:spcAft>
              <a:buClr>
                <a:schemeClr val="dk1"/>
              </a:buClr>
              <a:buSzPts val="2800"/>
              <a:buChar char="•"/>
            </a:pPr>
            <a:r>
              <a:rPr lang="en-GB"/>
              <a:t>Kolik % státního rozpočtu tvoří </a:t>
            </a:r>
            <a:r>
              <a:rPr lang="en-GB" u="sng">
                <a:solidFill>
                  <a:schemeClr val="hlink"/>
                </a:solidFill>
                <a:hlinkClick r:id="rId5"/>
              </a:rPr>
              <a:t>důchody</a:t>
            </a:r>
            <a:r>
              <a:rPr lang="en-GB"/>
              <a:t>?</a:t>
            </a:r>
            <a:endParaRPr/>
          </a:p>
          <a:p>
            <a:pPr indent="-228600" lvl="0" marL="228600" rtl="0" algn="l">
              <a:lnSpc>
                <a:spcPct val="90000"/>
              </a:lnSpc>
              <a:spcBef>
                <a:spcPts val="1000"/>
              </a:spcBef>
              <a:spcAft>
                <a:spcPts val="0"/>
              </a:spcAft>
              <a:buClr>
                <a:schemeClr val="dk1"/>
              </a:buClr>
              <a:buSzPts val="2800"/>
              <a:buChar char="•"/>
            </a:pPr>
            <a:r>
              <a:rPr lang="en-GB"/>
              <a:t>Jaký je plánovaný schodek státního rozpočtu pro rok 2024?</a:t>
            </a:r>
            <a:endParaRPr/>
          </a:p>
          <a:p>
            <a:pPr indent="-228600" lvl="0" marL="228600" rtl="0" algn="l">
              <a:lnSpc>
                <a:spcPct val="90000"/>
              </a:lnSpc>
              <a:spcBef>
                <a:spcPts val="1000"/>
              </a:spcBef>
              <a:spcAft>
                <a:spcPts val="0"/>
              </a:spcAft>
              <a:buClr>
                <a:schemeClr val="dk1"/>
              </a:buClr>
              <a:buSzPts val="2800"/>
              <a:buChar char="•"/>
            </a:pPr>
            <a:r>
              <a:rPr lang="en-GB"/>
              <a:t>A jak velký se očekává státní dluh pro rok 2024?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g2c6d1ddc508_0_6"/>
          <p:cNvPicPr preferRelativeResize="0"/>
          <p:nvPr/>
        </p:nvPicPr>
        <p:blipFill>
          <a:blip r:embed="rId3">
            <a:alphaModFix/>
          </a:blip>
          <a:stretch>
            <a:fillRect/>
          </a:stretch>
        </p:blipFill>
        <p:spPr>
          <a:xfrm>
            <a:off x="152400" y="152400"/>
            <a:ext cx="9330825" cy="6535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g2c6d1ddc508_0_15"/>
          <p:cNvPicPr preferRelativeResize="0"/>
          <p:nvPr/>
        </p:nvPicPr>
        <p:blipFill>
          <a:blip r:embed="rId3">
            <a:alphaModFix/>
          </a:blip>
          <a:stretch>
            <a:fillRect/>
          </a:stretch>
        </p:blipFill>
        <p:spPr>
          <a:xfrm>
            <a:off x="152400" y="152400"/>
            <a:ext cx="5991226" cy="65531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g2c691cd068d_0_41"/>
          <p:cNvPicPr preferRelativeResize="0"/>
          <p:nvPr/>
        </p:nvPicPr>
        <p:blipFill>
          <a:blip r:embed="rId3">
            <a:alphaModFix/>
          </a:blip>
          <a:stretch>
            <a:fillRect/>
          </a:stretch>
        </p:blipFill>
        <p:spPr>
          <a:xfrm>
            <a:off x="152400" y="152400"/>
            <a:ext cx="11901599" cy="52332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g2c691cd068d_0_48"/>
          <p:cNvPicPr preferRelativeResize="0"/>
          <p:nvPr/>
        </p:nvPicPr>
        <p:blipFill>
          <a:blip r:embed="rId3">
            <a:alphaModFix/>
          </a:blip>
          <a:stretch>
            <a:fillRect/>
          </a:stretch>
        </p:blipFill>
        <p:spPr>
          <a:xfrm>
            <a:off x="152400" y="152400"/>
            <a:ext cx="9504519" cy="65531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g2c691cd068d_0_59"/>
          <p:cNvPicPr preferRelativeResize="0"/>
          <p:nvPr/>
        </p:nvPicPr>
        <p:blipFill>
          <a:blip r:embed="rId3">
            <a:alphaModFix/>
          </a:blip>
          <a:stretch>
            <a:fillRect/>
          </a:stretch>
        </p:blipFill>
        <p:spPr>
          <a:xfrm>
            <a:off x="152400" y="0"/>
            <a:ext cx="8503401" cy="6705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c691cd068d_0_6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A co vztah k EU?</a:t>
            </a:r>
            <a:endParaRPr/>
          </a:p>
        </p:txBody>
      </p:sp>
      <p:sp>
        <p:nvSpPr>
          <p:cNvPr id="193" name="Google Shape;193;g2c691cd068d_0_6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Jsme čistým příjemcem nebo plátcem?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c691cd068d_0_7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FINANČNÍ VZTAHY ČR K ROZPOČTU EU</a:t>
            </a:r>
            <a:endParaRPr/>
          </a:p>
        </p:txBody>
      </p:sp>
      <p:sp>
        <p:nvSpPr>
          <p:cNvPr id="200" name="Google Shape;200;g2c691cd068d_0_7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en-GB"/>
              <a:t>“</a:t>
            </a:r>
            <a:r>
              <a:rPr lang="en-GB"/>
              <a:t>ČR OD SVÉHO VSTUPU DO EU DO 31. 12. 2023 ODVEDLA DO ROZPOČTU EU 876,6 MLD. KČ. ČR OD SVÉHO VSTUPU DO EU DO 31. 12. 2023 ZÍSKALA 2,02 BIL. KČ VČETNĚ NÁSTROJE NGEU. KLADNÉ SALDO ČR VŮČI ROZPOČTU EU OD VSTUPU DO EU JE TAK K 31.12. 2023 VE VÝŠI 1,14 BIL. KČ VČETNĚ NÁSTROJE NGEU.</a:t>
            </a:r>
            <a:endParaRPr/>
          </a:p>
          <a:p>
            <a:pPr indent="0" lvl="0" marL="0" rtl="0" algn="l">
              <a:spcBef>
                <a:spcPts val="1000"/>
              </a:spcBef>
              <a:spcAft>
                <a:spcPts val="0"/>
              </a:spcAft>
              <a:buNone/>
            </a:pPr>
            <a:r>
              <a:rPr lang="en-GB"/>
              <a:t>Od roku 2021 je rozpočet EU doplněn o dočasný Nástroj EU na podporu oživení (Next Generation EU - NGEU) financovaný z výpůjček na finančních trzích, který poskytuje prostředky zejména na Národní plány obnovy jednotlivých členských států, z nichž ČR v roce 2021 obdržela 23,7 mld. Kč, v roce 2022 poté obdržela z tohoto nástroje 10,6 mld. Kč, loni pak částku 39,5 mld. Kč.”</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g2c6d1ddc508_0_0"/>
          <p:cNvPicPr preferRelativeResize="0"/>
          <p:nvPr/>
        </p:nvPicPr>
        <p:blipFill>
          <a:blip r:embed="rId3">
            <a:alphaModFix/>
          </a:blip>
          <a:stretch>
            <a:fillRect/>
          </a:stretch>
        </p:blipFill>
        <p:spPr>
          <a:xfrm>
            <a:off x="152400" y="152400"/>
            <a:ext cx="6930784" cy="65531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Veřejné vs. státní vs. vládní, jak to je? </a:t>
            </a:r>
            <a:endParaRPr/>
          </a:p>
        </p:txBody>
      </p:sp>
      <p:sp>
        <p:nvSpPr>
          <p:cNvPr id="96" name="Google Shape;96;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54000" lvl="0" marL="228600" rtl="0" algn="l">
              <a:lnSpc>
                <a:spcPct val="90000"/>
              </a:lnSpc>
              <a:spcBef>
                <a:spcPts val="0"/>
              </a:spcBef>
              <a:spcAft>
                <a:spcPts val="0"/>
              </a:spcAft>
              <a:buClr>
                <a:schemeClr val="dk1"/>
              </a:buClr>
              <a:buSzPts val="3200"/>
              <a:buChar char="•"/>
            </a:pPr>
            <a:r>
              <a:rPr lang="en-GB" sz="3200"/>
              <a:t>„</a:t>
            </a:r>
            <a:r>
              <a:rPr i="1" lang="en-GB" sz="3200"/>
              <a:t>Soustava veřejných rozpočtů obsahuje vedle státního rozpočtu také rozpočty územních samospráv (kraje, obce), zdravotních pojišťoven, veřejných vysokých škol, mimorozpočtových fondů, příspěvkových organizací, a dalších veřejných institucí, které nepůsobí na konkurenčním trhu. Jejich prostřednictvím vykonávají tyto instituce veřejné politiky v řadě oblastí (obrana, školství, sociální atd.).“</a:t>
            </a:r>
            <a:endParaRPr i="1" sz="33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g2c6d1ddc508_0_22"/>
          <p:cNvPicPr preferRelativeResize="0"/>
          <p:nvPr/>
        </p:nvPicPr>
        <p:blipFill>
          <a:blip r:embed="rId3">
            <a:alphaModFix/>
          </a:blip>
          <a:stretch>
            <a:fillRect/>
          </a:stretch>
        </p:blipFill>
        <p:spPr>
          <a:xfrm>
            <a:off x="152400" y="152400"/>
            <a:ext cx="5139764" cy="65531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c73e8bff09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Clr>
                <a:schemeClr val="dk1"/>
              </a:buClr>
              <a:buSzPts val="1100"/>
              <a:buFont typeface="Arial"/>
              <a:buNone/>
            </a:pPr>
            <a:r>
              <a:rPr lang="en-GB" sz="2800"/>
              <a:t>MANDATORNÍ VÝDAJE</a:t>
            </a:r>
            <a:endParaRPr/>
          </a:p>
        </p:txBody>
      </p:sp>
      <p:sp>
        <p:nvSpPr>
          <p:cNvPr id="219" name="Google Shape;219;g2c73e8bff09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fontScale="92500" lnSpcReduction="20000"/>
          </a:bodyPr>
          <a:lstStyle/>
          <a:p>
            <a:pPr indent="0" lvl="0" marL="0" rtl="0" algn="l">
              <a:spcBef>
                <a:spcPts val="1000"/>
              </a:spcBef>
              <a:spcAft>
                <a:spcPts val="0"/>
              </a:spcAft>
              <a:buNone/>
            </a:pPr>
            <a:r>
              <a:rPr lang="en-GB"/>
              <a:t>Ministerstvo financí dlouhodobě sleduje vybrané výdaje státu, které je stát povinen zajišťovat dle zákona (např.: dávky důchodového pojištění, nemocenského pojištění, sociální dávky, platby státu do zdravotního pojištění, podpory v nezaměstnanosti, výdaje na dluhovou službu, výdaje na volby aj.) nebo jsou dány jinými právními normami či smluvními závazky (odvody a příspěvky do rozpočtu EU a mezinárodních organizací, státní záruky, dotace na obnovitelné zdroje aj.). Tyto výdaje představují cca 1390,6 mld. Kč v rámci rozpočtu na rok 2024 (meziroční zvýšení o 195,2 mld. Kč oproti rozpočtu roku 2023, jelikož se zde nově od roku 2024 vykazují výdaje kapitoly Ministerstva obrany bez soc. dávek ve výši 141,7 mld. Kč, dále nárůst představovaly zvýšené důchody kvůli zvýšené inflaci o 34,5 mld. Kč meziročně, dále o 9,2 mld. Kč platba státu do systému veřejného zdravotního pojištění a 25,0 mld. Kč představovaly zvýšené výdaje na dluhovou službu), tj. 63,4 % celkových výdajů státního rozpočtu.</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g2c6d1ddc508_0_29"/>
          <p:cNvPicPr preferRelativeResize="0"/>
          <p:nvPr/>
        </p:nvPicPr>
        <p:blipFill>
          <a:blip r:embed="rId3">
            <a:alphaModFix/>
          </a:blip>
          <a:stretch>
            <a:fillRect/>
          </a:stretch>
        </p:blipFill>
        <p:spPr>
          <a:xfrm>
            <a:off x="152400" y="228600"/>
            <a:ext cx="5324475" cy="65532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u="sng">
                <a:solidFill>
                  <a:schemeClr val="hlink"/>
                </a:solidFill>
                <a:hlinkClick r:id="rId3"/>
              </a:rPr>
              <a:t>Důchody</a:t>
            </a:r>
            <a:r>
              <a:rPr lang="en-GB"/>
              <a:t> - starobní, invalidní, pozůstalostní</a:t>
            </a:r>
            <a:endParaRPr/>
          </a:p>
        </p:txBody>
      </p:sp>
      <p:sp>
        <p:nvSpPr>
          <p:cNvPr id="232" name="Google Shape;232;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Jak jsou důchody financovány?</a:t>
            </a:r>
            <a:endParaRPr/>
          </a:p>
          <a:p>
            <a:pPr indent="-228600" lvl="0" marL="228600" rtl="0" algn="l">
              <a:lnSpc>
                <a:spcPct val="90000"/>
              </a:lnSpc>
              <a:spcBef>
                <a:spcPts val="1000"/>
              </a:spcBef>
              <a:spcAft>
                <a:spcPts val="0"/>
              </a:spcAft>
              <a:buClr>
                <a:schemeClr val="dk1"/>
              </a:buClr>
              <a:buSzPts val="2800"/>
              <a:buChar char="•"/>
            </a:pPr>
            <a:r>
              <a:rPr lang="en-GB"/>
              <a:t>Jaký je průměrný starobní sólový důchod?</a:t>
            </a:r>
            <a:endParaRPr/>
          </a:p>
          <a:p>
            <a:pPr indent="-228600" lvl="0" marL="228600" rtl="0" algn="l">
              <a:lnSpc>
                <a:spcPct val="90000"/>
              </a:lnSpc>
              <a:spcBef>
                <a:spcPts val="1000"/>
              </a:spcBef>
              <a:spcAft>
                <a:spcPts val="0"/>
              </a:spcAft>
              <a:buClr>
                <a:schemeClr val="dk1"/>
              </a:buClr>
              <a:buSzPts val="2800"/>
              <a:buChar char="•"/>
            </a:pPr>
            <a:r>
              <a:rPr lang="en-GB"/>
              <a:t>Kolik máme v ČR starobních důchodců?</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7"/>
          <p:cNvPicPr preferRelativeResize="0"/>
          <p:nvPr/>
        </p:nvPicPr>
        <p:blipFill>
          <a:blip r:embed="rId3">
            <a:alphaModFix/>
          </a:blip>
          <a:stretch>
            <a:fillRect/>
          </a:stretch>
        </p:blipFill>
        <p:spPr>
          <a:xfrm>
            <a:off x="152400" y="152400"/>
            <a:ext cx="11887198" cy="628990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g2c691cd068d_0_98"/>
          <p:cNvPicPr preferRelativeResize="0"/>
          <p:nvPr/>
        </p:nvPicPr>
        <p:blipFill>
          <a:blip r:embed="rId3">
            <a:alphaModFix/>
          </a:blip>
          <a:stretch>
            <a:fillRect/>
          </a:stretch>
        </p:blipFill>
        <p:spPr>
          <a:xfrm>
            <a:off x="152400" y="152400"/>
            <a:ext cx="11134725" cy="60483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Proč se veřejné rozpočty neustále zvětšují?</a:t>
            </a:r>
            <a:endParaRPr/>
          </a:p>
        </p:txBody>
      </p:sp>
      <p:sp>
        <p:nvSpPr>
          <p:cNvPr id="250" name="Google Shape;250;p10"/>
          <p:cNvSpPr txBox="1"/>
          <p:nvPr>
            <p:ph idx="1" type="body"/>
          </p:nvPr>
        </p:nvSpPr>
        <p:spPr>
          <a:xfrm>
            <a:off x="838200" y="1773044"/>
            <a:ext cx="10515600" cy="4403919"/>
          </a:xfrm>
          <a:prstGeom prst="rect">
            <a:avLst/>
          </a:prstGeom>
          <a:noFill/>
          <a:ln>
            <a:noFill/>
          </a:ln>
        </p:spPr>
        <p:txBody>
          <a:bodyPr anchorCtr="0" anchor="t" bIns="45700" lIns="91425" spcFirstLastPara="1" rIns="91425" wrap="square" tIns="45700">
            <a:normAutofit/>
          </a:bodyPr>
          <a:lstStyle/>
          <a:p>
            <a:pPr indent="-254000" lvl="0" marL="228600" rtl="0" algn="l">
              <a:lnSpc>
                <a:spcPct val="90000"/>
              </a:lnSpc>
              <a:spcBef>
                <a:spcPts val="0"/>
              </a:spcBef>
              <a:spcAft>
                <a:spcPts val="0"/>
              </a:spcAft>
              <a:buClr>
                <a:schemeClr val="dk1"/>
              </a:buClr>
              <a:buSzPts val="4000"/>
              <a:buChar char="•"/>
            </a:pPr>
            <a:r>
              <a:rPr lang="en-GB" sz="4000"/>
              <a:t>William Niskanen: Teorie byrokracie. Byrokrat </a:t>
            </a:r>
            <a:endParaRPr/>
          </a:p>
          <a:p>
            <a:pPr indent="-228600" lvl="2" marL="1143000" rtl="0" algn="l">
              <a:lnSpc>
                <a:spcPct val="90000"/>
              </a:lnSpc>
              <a:spcBef>
                <a:spcPts val="500"/>
              </a:spcBef>
              <a:spcAft>
                <a:spcPts val="0"/>
              </a:spcAft>
              <a:buClr>
                <a:schemeClr val="dk1"/>
              </a:buClr>
              <a:buSzPts val="3200"/>
              <a:buChar char="•"/>
            </a:pPr>
            <a:r>
              <a:rPr lang="en-GB" sz="3200"/>
              <a:t>Má nad politikem informační převahu.</a:t>
            </a:r>
            <a:endParaRPr/>
          </a:p>
          <a:p>
            <a:pPr indent="-228600" lvl="2" marL="1143000" rtl="0" algn="l">
              <a:lnSpc>
                <a:spcPct val="90000"/>
              </a:lnSpc>
              <a:spcBef>
                <a:spcPts val="500"/>
              </a:spcBef>
              <a:spcAft>
                <a:spcPts val="0"/>
              </a:spcAft>
              <a:buClr>
                <a:schemeClr val="dk1"/>
              </a:buClr>
              <a:buSzPts val="3200"/>
              <a:buChar char="•"/>
            </a:pPr>
            <a:r>
              <a:rPr lang="en-GB" sz="3200"/>
              <a:t>Má zájem na maximalizaci svých pravomocí a velikosti svého úřadu.</a:t>
            </a:r>
            <a:endParaRPr/>
          </a:p>
          <a:p>
            <a:pPr indent="-228600" lvl="2" marL="1143000" rtl="0" algn="l">
              <a:lnSpc>
                <a:spcPct val="90000"/>
              </a:lnSpc>
              <a:spcBef>
                <a:spcPts val="500"/>
              </a:spcBef>
              <a:spcAft>
                <a:spcPts val="0"/>
              </a:spcAft>
              <a:buClr>
                <a:schemeClr val="dk1"/>
              </a:buClr>
              <a:buSzPts val="3200"/>
              <a:buChar char="•"/>
            </a:pPr>
            <a:r>
              <a:rPr lang="en-GB" sz="3200"/>
              <a:t>Nehospodaří se svými prostředky.</a:t>
            </a:r>
            <a:endParaRPr/>
          </a:p>
          <a:p>
            <a:pPr indent="-228600" lvl="2" marL="1143000" rtl="0" algn="l">
              <a:lnSpc>
                <a:spcPct val="90000"/>
              </a:lnSpc>
              <a:spcBef>
                <a:spcPts val="500"/>
              </a:spcBef>
              <a:spcAft>
                <a:spcPts val="0"/>
              </a:spcAft>
              <a:buClr>
                <a:schemeClr val="dk1"/>
              </a:buClr>
              <a:buSzPts val="3200"/>
              <a:buChar char="•"/>
            </a:pPr>
            <a:r>
              <a:rPr lang="en-GB" sz="3200"/>
              <a:t>Má monopol na činnost, kterou vykonává.</a:t>
            </a:r>
            <a:endParaRPr/>
          </a:p>
          <a:p>
            <a:pPr indent="0" lvl="0" marL="228600" rtl="0" algn="l">
              <a:lnSpc>
                <a:spcPct val="90000"/>
              </a:lnSpc>
              <a:spcBef>
                <a:spcPts val="1000"/>
              </a:spcBef>
              <a:spcAft>
                <a:spcPts val="0"/>
              </a:spcAft>
              <a:buClr>
                <a:schemeClr val="dk1"/>
              </a:buClr>
              <a:buSzPts val="4000"/>
              <a:buNone/>
            </a:pPr>
            <a:r>
              <a:t/>
            </a:r>
            <a:endParaRPr sz="4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Redistribuční funkce rozpočtů</a:t>
            </a:r>
            <a:endParaRPr/>
          </a:p>
        </p:txBody>
      </p:sp>
      <p:sp>
        <p:nvSpPr>
          <p:cNvPr id="256" name="Google Shape;256;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K čemu je dobré přerozdělování?</a:t>
            </a:r>
            <a:endParaRPr/>
          </a:p>
          <a:p>
            <a:pPr indent="-228600" lvl="0" marL="228600" rtl="0" algn="l">
              <a:lnSpc>
                <a:spcPct val="90000"/>
              </a:lnSpc>
              <a:spcBef>
                <a:spcPts val="1000"/>
              </a:spcBef>
              <a:spcAft>
                <a:spcPts val="0"/>
              </a:spcAft>
              <a:buClr>
                <a:schemeClr val="dk1"/>
              </a:buClr>
              <a:buSzPts val="2800"/>
              <a:buChar char="•"/>
            </a:pPr>
            <a:r>
              <a:rPr lang="en-GB"/>
              <a:t>A co se stane, když se to přežene se zdaněním?</a:t>
            </a:r>
            <a:endParaRPr/>
          </a:p>
          <a:p>
            <a:pPr indent="-228600" lvl="1" marL="685800" rtl="0" algn="l">
              <a:lnSpc>
                <a:spcPct val="90000"/>
              </a:lnSpc>
              <a:spcBef>
                <a:spcPts val="500"/>
              </a:spcBef>
              <a:spcAft>
                <a:spcPts val="0"/>
              </a:spcAft>
              <a:buClr>
                <a:schemeClr val="dk1"/>
              </a:buClr>
              <a:buSzPts val="2400"/>
              <a:buChar char="•"/>
            </a:pPr>
            <a:r>
              <a:rPr lang="en-GB"/>
              <a:t>Úniky do šedé ekonomiky</a:t>
            </a:r>
            <a:endParaRPr/>
          </a:p>
          <a:p>
            <a:pPr indent="-228600" lvl="1" marL="685800" rtl="0" algn="l">
              <a:lnSpc>
                <a:spcPct val="90000"/>
              </a:lnSpc>
              <a:spcBef>
                <a:spcPts val="500"/>
              </a:spcBef>
              <a:spcAft>
                <a:spcPts val="0"/>
              </a:spcAft>
              <a:buClr>
                <a:schemeClr val="dk1"/>
              </a:buClr>
              <a:buSzPts val="2400"/>
              <a:buChar char="•"/>
            </a:pPr>
            <a:r>
              <a:rPr lang="en-GB"/>
              <a:t>Únik kapitálu do zahraničí</a:t>
            </a:r>
            <a:endParaRPr/>
          </a:p>
          <a:p>
            <a:pPr indent="-228600" lvl="0" marL="228600" rtl="0" algn="l">
              <a:lnSpc>
                <a:spcPct val="90000"/>
              </a:lnSpc>
              <a:spcBef>
                <a:spcPts val="1000"/>
              </a:spcBef>
              <a:spcAft>
                <a:spcPts val="0"/>
              </a:spcAft>
              <a:buClr>
                <a:schemeClr val="dk1"/>
              </a:buClr>
              <a:buSzPts val="2800"/>
              <a:buChar char="•"/>
            </a:pPr>
            <a:r>
              <a:rPr lang="en-GB"/>
              <a:t>A co se stane, když se to přežene se sociálními dávkami?</a:t>
            </a:r>
            <a:endParaRPr/>
          </a:p>
          <a:p>
            <a:pPr indent="-228600" lvl="0" marL="228600" rtl="0" algn="l">
              <a:lnSpc>
                <a:spcPct val="90000"/>
              </a:lnSpc>
              <a:spcBef>
                <a:spcPts val="1000"/>
              </a:spcBef>
              <a:spcAft>
                <a:spcPts val="0"/>
              </a:spcAft>
              <a:buClr>
                <a:schemeClr val="dk1"/>
              </a:buClr>
              <a:buSzPts val="2800"/>
              <a:buChar char="•"/>
            </a:pPr>
            <a:r>
              <a:rPr lang="en-GB"/>
              <a:t>Rozšířené mýty a jejich vyvracení k samostudiu:</a:t>
            </a:r>
            <a:endParaRPr/>
          </a:p>
          <a:p>
            <a:pPr indent="-228600" lvl="1" marL="685800" rtl="0" algn="l">
              <a:lnSpc>
                <a:spcPct val="90000"/>
              </a:lnSpc>
              <a:spcBef>
                <a:spcPts val="500"/>
              </a:spcBef>
              <a:spcAft>
                <a:spcPts val="0"/>
              </a:spcAft>
              <a:buClr>
                <a:schemeClr val="dk1"/>
              </a:buClr>
              <a:buSzPts val="2400"/>
              <a:buChar char="•"/>
            </a:pPr>
            <a:r>
              <a:rPr lang="en-GB" u="sng">
                <a:solidFill>
                  <a:schemeClr val="hlink"/>
                </a:solidFill>
                <a:hlinkClick r:id="rId3"/>
              </a:rPr>
              <a:t>Státní úředníci</a:t>
            </a:r>
            <a:endParaRPr/>
          </a:p>
          <a:p>
            <a:pPr indent="-228600" lvl="1" marL="685800" rtl="0" algn="l">
              <a:lnSpc>
                <a:spcPct val="90000"/>
              </a:lnSpc>
              <a:spcBef>
                <a:spcPts val="500"/>
              </a:spcBef>
              <a:spcAft>
                <a:spcPts val="0"/>
              </a:spcAft>
              <a:buClr>
                <a:schemeClr val="dk1"/>
              </a:buClr>
              <a:buSzPts val="2400"/>
              <a:buChar char="•"/>
            </a:pPr>
            <a:r>
              <a:rPr lang="en-GB" u="sng">
                <a:solidFill>
                  <a:schemeClr val="hlink"/>
                </a:solidFill>
                <a:hlinkClick r:id="rId4"/>
              </a:rPr>
              <a:t>Intenzivní využívání sociálních dávek</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g2c691cd068d_0_81"/>
          <p:cNvPicPr preferRelativeResize="0"/>
          <p:nvPr/>
        </p:nvPicPr>
        <p:blipFill>
          <a:blip r:embed="rId3">
            <a:alphaModFix/>
          </a:blip>
          <a:stretch>
            <a:fillRect/>
          </a:stretch>
        </p:blipFill>
        <p:spPr>
          <a:xfrm>
            <a:off x="3347207" y="0"/>
            <a:ext cx="5826897"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Lafferova křivka</a:t>
            </a:r>
            <a:endParaRPr/>
          </a:p>
        </p:txBody>
      </p:sp>
      <p:pic>
        <p:nvPicPr>
          <p:cNvPr id="269" name="Google Shape;269;p12"/>
          <p:cNvPicPr preferRelativeResize="0"/>
          <p:nvPr>
            <p:ph idx="1" type="body"/>
          </p:nvPr>
        </p:nvPicPr>
        <p:blipFill rotWithShape="1">
          <a:blip r:embed="rId3">
            <a:alphaModFix/>
          </a:blip>
          <a:srcRect b="0" l="0" r="0" t="0"/>
          <a:stretch/>
        </p:blipFill>
        <p:spPr>
          <a:xfrm>
            <a:off x="3375050" y="1825625"/>
            <a:ext cx="5441899" cy="43513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2c691cd068d_0_2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Mimorozpočtové fondy</a:t>
            </a:r>
            <a:endParaRPr/>
          </a:p>
        </p:txBody>
      </p:sp>
      <p:sp>
        <p:nvSpPr>
          <p:cNvPr id="103" name="Google Shape;103;g2c691cd068d_0_29"/>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65125" lvl="0" marL="685800" rtl="0" algn="l">
              <a:lnSpc>
                <a:spcPct val="115000"/>
              </a:lnSpc>
              <a:spcBef>
                <a:spcPts val="0"/>
              </a:spcBef>
              <a:spcAft>
                <a:spcPts val="0"/>
              </a:spcAft>
              <a:buClr>
                <a:srgbClr val="202122"/>
              </a:buClr>
              <a:buSzPts val="2150"/>
              <a:buChar char="●"/>
            </a:pPr>
            <a:r>
              <a:rPr lang="en-GB" sz="2150">
                <a:solidFill>
                  <a:srgbClr val="3366CC"/>
                </a:solidFill>
                <a:highlight>
                  <a:srgbClr val="FFFFFF"/>
                </a:highlight>
                <a:uFill>
                  <a:noFill/>
                </a:uFill>
                <a:latin typeface="Arial"/>
                <a:ea typeface="Arial"/>
                <a:cs typeface="Arial"/>
                <a:sym typeface="Arial"/>
                <a:hlinkClick r:id="rId3">
                  <a:extLst>
                    <a:ext uri="{A12FA001-AC4F-418D-AE19-62706E023703}">
                      <ahyp:hlinkClr val="tx"/>
                    </a:ext>
                  </a:extLst>
                </a:hlinkClick>
              </a:rPr>
              <a:t>Státní fond životního prostředí České republiky</a:t>
            </a:r>
            <a:r>
              <a:rPr lang="en-GB" sz="2150">
                <a:solidFill>
                  <a:srgbClr val="202122"/>
                </a:solidFill>
                <a:highlight>
                  <a:srgbClr val="FFFFFF"/>
                </a:highlight>
                <a:latin typeface="Arial"/>
                <a:ea typeface="Arial"/>
                <a:cs typeface="Arial"/>
                <a:sym typeface="Arial"/>
              </a:rPr>
              <a:t> – zřízen zákonem č. 388/1991 Sb.</a:t>
            </a:r>
            <a:endParaRPr sz="2150">
              <a:solidFill>
                <a:srgbClr val="202122"/>
              </a:solidFill>
              <a:highlight>
                <a:srgbClr val="FFFFFF"/>
              </a:highlight>
              <a:latin typeface="Arial"/>
              <a:ea typeface="Arial"/>
              <a:cs typeface="Arial"/>
              <a:sym typeface="Arial"/>
            </a:endParaRPr>
          </a:p>
          <a:p>
            <a:pPr indent="-365125" lvl="0" marL="685800" rtl="0" algn="l">
              <a:lnSpc>
                <a:spcPct val="115000"/>
              </a:lnSpc>
              <a:spcBef>
                <a:spcPts val="0"/>
              </a:spcBef>
              <a:spcAft>
                <a:spcPts val="0"/>
              </a:spcAft>
              <a:buClr>
                <a:srgbClr val="202122"/>
              </a:buClr>
              <a:buSzPts val="2150"/>
              <a:buChar char="●"/>
            </a:pPr>
            <a:r>
              <a:rPr lang="en-GB" sz="2150" u="sng">
                <a:solidFill>
                  <a:schemeClr val="hlink"/>
                </a:solidFill>
                <a:highlight>
                  <a:srgbClr val="FFFFFF"/>
                </a:highlight>
                <a:latin typeface="Arial"/>
                <a:ea typeface="Arial"/>
                <a:cs typeface="Arial"/>
                <a:sym typeface="Arial"/>
                <a:hlinkClick r:id="rId4"/>
              </a:rPr>
              <a:t>Státní fond kultury České republiky – zřízen zákonem č. 239/1992 Sb.</a:t>
            </a:r>
            <a:endParaRPr sz="2150">
              <a:solidFill>
                <a:srgbClr val="202122"/>
              </a:solidFill>
              <a:highlight>
                <a:srgbClr val="FFFFFF"/>
              </a:highlight>
              <a:latin typeface="Arial"/>
              <a:ea typeface="Arial"/>
              <a:cs typeface="Arial"/>
              <a:sym typeface="Arial"/>
            </a:endParaRPr>
          </a:p>
          <a:p>
            <a:pPr indent="-365125" lvl="0" marL="685800" rtl="0" algn="l">
              <a:lnSpc>
                <a:spcPct val="115000"/>
              </a:lnSpc>
              <a:spcBef>
                <a:spcPts val="0"/>
              </a:spcBef>
              <a:spcAft>
                <a:spcPts val="0"/>
              </a:spcAft>
              <a:buClr>
                <a:srgbClr val="202122"/>
              </a:buClr>
              <a:buSzPts val="2150"/>
              <a:buChar char="●"/>
            </a:pPr>
            <a:r>
              <a:rPr lang="en-GB" sz="2150">
                <a:solidFill>
                  <a:srgbClr val="3366CC"/>
                </a:solidFill>
                <a:highlight>
                  <a:srgbClr val="FFFFFF"/>
                </a:highlight>
                <a:uFill>
                  <a:noFill/>
                </a:uFill>
                <a:latin typeface="Arial"/>
                <a:ea typeface="Arial"/>
                <a:cs typeface="Arial"/>
                <a:sym typeface="Arial"/>
                <a:hlinkClick r:id="rId5">
                  <a:extLst>
                    <a:ext uri="{A12FA001-AC4F-418D-AE19-62706E023703}">
                      <ahyp:hlinkClr val="tx"/>
                    </a:ext>
                  </a:extLst>
                </a:hlinkClick>
              </a:rPr>
              <a:t>Státní fond dopravní infrastruktury</a:t>
            </a:r>
            <a:r>
              <a:rPr lang="en-GB" sz="2150">
                <a:solidFill>
                  <a:srgbClr val="202122"/>
                </a:solidFill>
                <a:highlight>
                  <a:srgbClr val="FFFFFF"/>
                </a:highlight>
                <a:latin typeface="Arial"/>
                <a:ea typeface="Arial"/>
                <a:cs typeface="Arial"/>
                <a:sym typeface="Arial"/>
              </a:rPr>
              <a:t> (SFDI) – zřízen zákonem č. 104/2000 Sb.</a:t>
            </a:r>
            <a:endParaRPr sz="2150">
              <a:solidFill>
                <a:srgbClr val="202122"/>
              </a:solidFill>
              <a:highlight>
                <a:srgbClr val="FFFFFF"/>
              </a:highlight>
              <a:latin typeface="Arial"/>
              <a:ea typeface="Arial"/>
              <a:cs typeface="Arial"/>
              <a:sym typeface="Arial"/>
            </a:endParaRPr>
          </a:p>
          <a:p>
            <a:pPr indent="-365125" lvl="0" marL="685800" rtl="0" algn="l">
              <a:lnSpc>
                <a:spcPct val="115000"/>
              </a:lnSpc>
              <a:spcBef>
                <a:spcPts val="0"/>
              </a:spcBef>
              <a:spcAft>
                <a:spcPts val="0"/>
              </a:spcAft>
              <a:buClr>
                <a:srgbClr val="202122"/>
              </a:buClr>
              <a:buSzPts val="2150"/>
              <a:buChar char="●"/>
            </a:pPr>
            <a:r>
              <a:rPr lang="en-GB" sz="2150">
                <a:solidFill>
                  <a:srgbClr val="3366CC"/>
                </a:solidFill>
                <a:highlight>
                  <a:srgbClr val="FFFFFF"/>
                </a:highlight>
                <a:uFill>
                  <a:noFill/>
                </a:uFill>
                <a:latin typeface="Arial"/>
                <a:ea typeface="Arial"/>
                <a:cs typeface="Arial"/>
                <a:sym typeface="Arial"/>
                <a:hlinkClick r:id="rId6">
                  <a:extLst>
                    <a:ext uri="{A12FA001-AC4F-418D-AE19-62706E023703}">
                      <ahyp:hlinkClr val="tx"/>
                    </a:ext>
                  </a:extLst>
                </a:hlinkClick>
              </a:rPr>
              <a:t>Státní fond podpory investic</a:t>
            </a:r>
            <a:r>
              <a:rPr lang="en-GB" sz="2150">
                <a:solidFill>
                  <a:srgbClr val="202122"/>
                </a:solidFill>
                <a:highlight>
                  <a:srgbClr val="FFFFFF"/>
                </a:highlight>
                <a:latin typeface="Arial"/>
                <a:ea typeface="Arial"/>
                <a:cs typeface="Arial"/>
                <a:sym typeface="Arial"/>
              </a:rPr>
              <a:t> – vznikl přejmenováním Státního fondu rozvoje bydlení (zřízeného zákonem č. 211/2000 Sb.) k 1. červnu 2020 na základě novely č. 113/2020 Sb.</a:t>
            </a:r>
            <a:endParaRPr sz="2150">
              <a:solidFill>
                <a:srgbClr val="202122"/>
              </a:solidFill>
              <a:highlight>
                <a:srgbClr val="FFFFFF"/>
              </a:highlight>
              <a:latin typeface="Arial"/>
              <a:ea typeface="Arial"/>
              <a:cs typeface="Arial"/>
              <a:sym typeface="Arial"/>
            </a:endParaRPr>
          </a:p>
          <a:p>
            <a:pPr indent="-365125" lvl="0" marL="685800" rtl="0" algn="l">
              <a:lnSpc>
                <a:spcPct val="115000"/>
              </a:lnSpc>
              <a:spcBef>
                <a:spcPts val="0"/>
              </a:spcBef>
              <a:spcAft>
                <a:spcPts val="0"/>
              </a:spcAft>
              <a:buClr>
                <a:srgbClr val="202122"/>
              </a:buClr>
              <a:buSzPts val="2150"/>
              <a:buChar char="●"/>
            </a:pPr>
            <a:r>
              <a:rPr lang="en-GB" sz="2150">
                <a:solidFill>
                  <a:srgbClr val="3366CC"/>
                </a:solidFill>
                <a:highlight>
                  <a:srgbClr val="FFFFFF"/>
                </a:highlight>
                <a:uFill>
                  <a:noFill/>
                </a:uFill>
                <a:latin typeface="Arial"/>
                <a:ea typeface="Arial"/>
                <a:cs typeface="Arial"/>
                <a:sym typeface="Arial"/>
                <a:hlinkClick r:id="rId7">
                  <a:extLst>
                    <a:ext uri="{A12FA001-AC4F-418D-AE19-62706E023703}">
                      <ahyp:hlinkClr val="tx"/>
                    </a:ext>
                  </a:extLst>
                </a:hlinkClick>
              </a:rPr>
              <a:t>Státní zemědělský intervenční fond</a:t>
            </a:r>
            <a:r>
              <a:rPr lang="en-GB" sz="2150">
                <a:solidFill>
                  <a:srgbClr val="202122"/>
                </a:solidFill>
                <a:highlight>
                  <a:srgbClr val="FFFFFF"/>
                </a:highlight>
                <a:latin typeface="Arial"/>
                <a:ea typeface="Arial"/>
                <a:cs typeface="Arial"/>
                <a:sym typeface="Arial"/>
              </a:rPr>
              <a:t> – zřízen zákonem č. 256/2000 Sb.</a:t>
            </a:r>
            <a:endParaRPr sz="2150">
              <a:solidFill>
                <a:srgbClr val="202122"/>
              </a:solidFill>
              <a:highlight>
                <a:srgbClr val="FFFFFF"/>
              </a:highlight>
              <a:latin typeface="Arial"/>
              <a:ea typeface="Arial"/>
              <a:cs typeface="Arial"/>
              <a:sym typeface="Arial"/>
            </a:endParaRPr>
          </a:p>
          <a:p>
            <a:pPr indent="-365125" lvl="0" marL="685800" rtl="0" algn="l">
              <a:lnSpc>
                <a:spcPct val="115000"/>
              </a:lnSpc>
              <a:spcBef>
                <a:spcPts val="0"/>
              </a:spcBef>
              <a:spcAft>
                <a:spcPts val="0"/>
              </a:spcAft>
              <a:buClr>
                <a:srgbClr val="202122"/>
              </a:buClr>
              <a:buSzPts val="2150"/>
              <a:buChar char="●"/>
            </a:pPr>
            <a:r>
              <a:rPr lang="en-GB" sz="2150">
                <a:solidFill>
                  <a:srgbClr val="3366CC"/>
                </a:solidFill>
                <a:highlight>
                  <a:srgbClr val="FFFFFF"/>
                </a:highlight>
                <a:uFill>
                  <a:noFill/>
                </a:uFill>
                <a:latin typeface="Arial"/>
                <a:ea typeface="Arial"/>
                <a:cs typeface="Arial"/>
                <a:sym typeface="Arial"/>
                <a:hlinkClick r:id="rId8">
                  <a:extLst>
                    <a:ext uri="{A12FA001-AC4F-418D-AE19-62706E023703}">
                      <ahyp:hlinkClr val="tx"/>
                    </a:ext>
                  </a:extLst>
                </a:hlinkClick>
              </a:rPr>
              <a:t>Státní fond kinematografie</a:t>
            </a:r>
            <a:r>
              <a:rPr lang="en-GB" sz="2150">
                <a:solidFill>
                  <a:srgbClr val="202122"/>
                </a:solidFill>
                <a:highlight>
                  <a:srgbClr val="FFFFFF"/>
                </a:highlight>
                <a:latin typeface="Arial"/>
                <a:ea typeface="Arial"/>
                <a:cs typeface="Arial"/>
                <a:sym typeface="Arial"/>
              </a:rPr>
              <a:t> – zřízen zákonem 496/2012 Sb. </a:t>
            </a:r>
            <a:r>
              <a:rPr i="1" lang="en-GB" sz="2150">
                <a:solidFill>
                  <a:srgbClr val="202122"/>
                </a:solidFill>
                <a:highlight>
                  <a:srgbClr val="FFFFFF"/>
                </a:highlight>
                <a:latin typeface="Arial"/>
                <a:ea typeface="Arial"/>
                <a:cs typeface="Arial"/>
                <a:sym typeface="Arial"/>
              </a:rPr>
              <a:t>o audiovizuálních dílech a podpoře kinematografie</a:t>
            </a:r>
            <a:r>
              <a:rPr lang="en-GB" sz="2150">
                <a:solidFill>
                  <a:srgbClr val="202122"/>
                </a:solidFill>
                <a:highlight>
                  <a:srgbClr val="FFFFFF"/>
                </a:highlight>
                <a:latin typeface="Arial"/>
                <a:ea typeface="Arial"/>
                <a:cs typeface="Arial"/>
                <a:sym typeface="Arial"/>
              </a:rPr>
              <a:t>, který nabyl účinnosti dne 1. ledna 2013, nahradil Státní fond pro podporu a rozvoj české kinematografie</a:t>
            </a:r>
            <a:endParaRPr sz="39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Rozpočtový schodek</a:t>
            </a:r>
            <a:endParaRPr/>
          </a:p>
        </p:txBody>
      </p:sp>
      <p:sp>
        <p:nvSpPr>
          <p:cNvPr id="275" name="Google Shape;275;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V historii se rozpočtový schodek platil dvěma způsoby:</a:t>
            </a:r>
            <a:endParaRPr/>
          </a:p>
          <a:p>
            <a:pPr indent="-228600" lvl="1" marL="685800" rtl="0" algn="l">
              <a:lnSpc>
                <a:spcPct val="90000"/>
              </a:lnSpc>
              <a:spcBef>
                <a:spcPts val="500"/>
              </a:spcBef>
              <a:spcAft>
                <a:spcPts val="0"/>
              </a:spcAft>
              <a:buClr>
                <a:schemeClr val="dk1"/>
              </a:buClr>
              <a:buSzPts val="2400"/>
              <a:buChar char="•"/>
            </a:pPr>
            <a:r>
              <a:rPr lang="en-GB"/>
              <a:t>Vydané dluhopisy si nakoupila centrální banka</a:t>
            </a:r>
            <a:endParaRPr/>
          </a:p>
          <a:p>
            <a:pPr indent="-228600" lvl="1" marL="685800" rtl="0" algn="l">
              <a:lnSpc>
                <a:spcPct val="90000"/>
              </a:lnSpc>
              <a:spcBef>
                <a:spcPts val="500"/>
              </a:spcBef>
              <a:spcAft>
                <a:spcPts val="0"/>
              </a:spcAft>
              <a:buClr>
                <a:schemeClr val="dk1"/>
              </a:buClr>
              <a:buSzPts val="2400"/>
              <a:buChar char="•"/>
            </a:pPr>
            <a:r>
              <a:rPr lang="en-GB"/>
              <a:t>Vydané dluhopisy si nakoupily tuzemské nebo zahraniční osoby.</a:t>
            </a:r>
            <a:endParaRPr/>
          </a:p>
          <a:p>
            <a:pPr indent="-228600" lvl="1" marL="685800" rtl="0" algn="l">
              <a:lnSpc>
                <a:spcPct val="90000"/>
              </a:lnSpc>
              <a:spcBef>
                <a:spcPts val="500"/>
              </a:spcBef>
              <a:spcAft>
                <a:spcPts val="0"/>
              </a:spcAft>
              <a:buClr>
                <a:schemeClr val="dk1"/>
              </a:buClr>
              <a:buSzPts val="2400"/>
              <a:buChar char="•"/>
            </a:pPr>
            <a:r>
              <a:rPr lang="en-GB"/>
              <a:t>Potenciální produkt se nemění, takže:</a:t>
            </a:r>
            <a:endParaRPr/>
          </a:p>
          <a:p>
            <a:pPr indent="-228600" lvl="1" marL="685800" rtl="0" algn="l">
              <a:lnSpc>
                <a:spcPct val="90000"/>
              </a:lnSpc>
              <a:spcBef>
                <a:spcPts val="500"/>
              </a:spcBef>
              <a:spcAft>
                <a:spcPts val="0"/>
              </a:spcAft>
              <a:buClr>
                <a:schemeClr val="dk1"/>
              </a:buClr>
              <a:buSzPts val="2400"/>
              <a:buChar char="•"/>
            </a:pPr>
            <a:r>
              <a:rPr lang="en-GB"/>
              <a:t>Trade-off mezi soukromými a veřejnými statky</a:t>
            </a:r>
            <a:endParaRPr/>
          </a:p>
          <a:p>
            <a:pPr indent="-228600" lvl="1" marL="685800" rtl="0" algn="l">
              <a:lnSpc>
                <a:spcPct val="90000"/>
              </a:lnSpc>
              <a:spcBef>
                <a:spcPts val="500"/>
              </a:spcBef>
              <a:spcAft>
                <a:spcPts val="0"/>
              </a:spcAft>
              <a:buClr>
                <a:schemeClr val="dk1"/>
              </a:buClr>
              <a:buSzPts val="2400"/>
              <a:buChar char="•"/>
            </a:pPr>
            <a:r>
              <a:rPr lang="en-GB"/>
              <a:t>Nebo si za zapůjčené peníze ze zahraničí můžeme dovolit více dovozu, ale při splácení se budeme muset zase uskromnit a na splácení zahraničního dluhu si musíme „vydělat“ exportem</a:t>
            </a:r>
            <a:endParaRPr/>
          </a:p>
          <a:p>
            <a:pPr indent="-228600" lvl="0" marL="228600" rtl="0" algn="l">
              <a:lnSpc>
                <a:spcPct val="90000"/>
              </a:lnSpc>
              <a:spcBef>
                <a:spcPts val="1000"/>
              </a:spcBef>
              <a:spcAft>
                <a:spcPts val="0"/>
              </a:spcAft>
              <a:buClr>
                <a:schemeClr val="dk1"/>
              </a:buClr>
              <a:buSzPts val="2800"/>
              <a:buChar char="•"/>
            </a:pPr>
            <a:r>
              <a:rPr lang="en-GB"/>
              <a:t>Efekt vytěsňování: investoři preferují vládní dluhopisy, protože riziko defaultu je u nich minimální</a:t>
            </a:r>
            <a:endParaRPr/>
          </a:p>
          <a:p>
            <a:pPr indent="-228600" lvl="1" marL="685800" rtl="0" algn="l">
              <a:lnSpc>
                <a:spcPct val="90000"/>
              </a:lnSpc>
              <a:spcBef>
                <a:spcPts val="500"/>
              </a:spcBef>
              <a:spcAft>
                <a:spcPts val="0"/>
              </a:spcAft>
              <a:buClr>
                <a:schemeClr val="dk1"/>
              </a:buClr>
              <a:buSzPts val="2400"/>
              <a:buChar char="•"/>
            </a:pPr>
            <a:r>
              <a:rPr lang="en-GB"/>
              <a:t>Důsledek: při stejném výnosu sáhnou investoři po vládním (ne korporátním) dluhopisu</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Politický cyklus</a:t>
            </a:r>
            <a:endParaRPr/>
          </a:p>
        </p:txBody>
      </p:sp>
      <p:sp>
        <p:nvSpPr>
          <p:cNvPr id="282" name="Google Shape;282;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Vláda chce dělat populární opatření</a:t>
            </a:r>
            <a:endParaRPr/>
          </a:p>
          <a:p>
            <a:pPr indent="-228600" lvl="1" marL="685800" rtl="0" algn="l">
              <a:lnSpc>
                <a:spcPct val="90000"/>
              </a:lnSpc>
              <a:spcBef>
                <a:spcPts val="500"/>
              </a:spcBef>
              <a:spcAft>
                <a:spcPts val="0"/>
              </a:spcAft>
              <a:buClr>
                <a:schemeClr val="dk1"/>
              </a:buClr>
              <a:buSzPts val="2400"/>
              <a:buChar char="•"/>
            </a:pPr>
            <a:r>
              <a:rPr lang="en-GB"/>
              <a:t>Zvýšení výdajů</a:t>
            </a:r>
            <a:endParaRPr/>
          </a:p>
          <a:p>
            <a:pPr indent="-228600" lvl="1" marL="685800" rtl="0" algn="l">
              <a:lnSpc>
                <a:spcPct val="90000"/>
              </a:lnSpc>
              <a:spcBef>
                <a:spcPts val="500"/>
              </a:spcBef>
              <a:spcAft>
                <a:spcPts val="0"/>
              </a:spcAft>
              <a:buClr>
                <a:schemeClr val="dk1"/>
              </a:buClr>
              <a:buSzPts val="2400"/>
              <a:buChar char="•"/>
            </a:pPr>
            <a:r>
              <a:rPr lang="en-GB"/>
              <a:t>Snížení daní</a:t>
            </a:r>
            <a:endParaRPr/>
          </a:p>
          <a:p>
            <a:pPr indent="-228600" lvl="1" marL="685800" rtl="0" algn="l">
              <a:lnSpc>
                <a:spcPct val="90000"/>
              </a:lnSpc>
              <a:spcBef>
                <a:spcPts val="500"/>
              </a:spcBef>
              <a:spcAft>
                <a:spcPts val="0"/>
              </a:spcAft>
              <a:buClr>
                <a:schemeClr val="dk1"/>
              </a:buClr>
              <a:buSzPts val="2400"/>
              <a:buChar char="•"/>
            </a:pPr>
            <a:r>
              <a:rPr lang="en-GB"/>
              <a:t>Roste agregátní poptávka</a:t>
            </a:r>
            <a:endParaRPr/>
          </a:p>
          <a:p>
            <a:pPr indent="-228600" lvl="0" marL="228600" rtl="0" algn="l">
              <a:lnSpc>
                <a:spcPct val="90000"/>
              </a:lnSpc>
              <a:spcBef>
                <a:spcPts val="1000"/>
              </a:spcBef>
              <a:spcAft>
                <a:spcPts val="0"/>
              </a:spcAft>
              <a:buClr>
                <a:schemeClr val="dk1"/>
              </a:buClr>
              <a:buSzPts val="2800"/>
              <a:buChar char="•"/>
            </a:pPr>
            <a:r>
              <a:rPr lang="en-GB"/>
              <a:t>Zvyšuje se produkce i cenová hladina (ta ale až později) – ideálně po volbách</a:t>
            </a:r>
            <a:endParaRPr/>
          </a:p>
          <a:p>
            <a:pPr indent="-228600" lvl="0" marL="228600" rtl="0" algn="l">
              <a:lnSpc>
                <a:spcPct val="90000"/>
              </a:lnSpc>
              <a:spcBef>
                <a:spcPts val="1000"/>
              </a:spcBef>
              <a:spcAft>
                <a:spcPts val="0"/>
              </a:spcAft>
              <a:buClr>
                <a:schemeClr val="dk1"/>
              </a:buClr>
              <a:buSzPts val="2800"/>
              <a:buChar char="•"/>
            </a:pPr>
            <a:r>
              <a:rPr lang="en-GB"/>
              <a:t>Po volbách se tedy přikročí k léčbě inflace, tj. fiskální restrikce snižující agregátní poptávku</a:t>
            </a:r>
            <a:endParaRPr/>
          </a:p>
          <a:p>
            <a:pPr indent="-228600" lvl="0" marL="228600" rtl="0" algn="l">
              <a:lnSpc>
                <a:spcPct val="90000"/>
              </a:lnSpc>
              <a:spcBef>
                <a:spcPts val="1000"/>
              </a:spcBef>
              <a:spcAft>
                <a:spcPts val="0"/>
              </a:spcAft>
              <a:buClr>
                <a:schemeClr val="dk1"/>
              </a:buClr>
              <a:buSzPts val="2800"/>
              <a:buChar char="•"/>
            </a:pPr>
            <a:r>
              <a:rPr lang="en-GB"/>
              <a:t>Problém? Ano! Nestabilita, nepředvídatelnost – nesvědčí investicím – špatně se plánuje.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Strukturální a cyklický deficit</a:t>
            </a:r>
            <a:endParaRPr/>
          </a:p>
        </p:txBody>
      </p:sp>
      <p:sp>
        <p:nvSpPr>
          <p:cNvPr id="289" name="Google Shape;28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Strukturální deficit – deficit, který nastane, když ekonomika pracuje na svém potenciálním produktu.</a:t>
            </a:r>
            <a:endParaRPr/>
          </a:p>
          <a:p>
            <a:pPr indent="-228600" lvl="0" marL="228600" rtl="0" algn="l">
              <a:lnSpc>
                <a:spcPct val="90000"/>
              </a:lnSpc>
              <a:spcBef>
                <a:spcPts val="1000"/>
              </a:spcBef>
              <a:spcAft>
                <a:spcPts val="0"/>
              </a:spcAft>
              <a:buClr>
                <a:schemeClr val="dk1"/>
              </a:buClr>
              <a:buSzPts val="2800"/>
              <a:buChar char="•"/>
            </a:pPr>
            <a:r>
              <a:rPr lang="en-GB"/>
              <a:t>Cyklický deficit – deficit, který se objeví v důsledku ekonomického poklesu – tedy, když se aktuální produkt nachází pod potenciálním produktem</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Generují vládní výdaje nové výdaje v ekonomice?</a:t>
            </a:r>
            <a:endParaRPr/>
          </a:p>
        </p:txBody>
      </p:sp>
      <p:sp>
        <p:nvSpPr>
          <p:cNvPr id="295" name="Google Shape;295;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Ano, ale…</a:t>
            </a:r>
            <a:endParaRPr/>
          </a:p>
          <a:p>
            <a:pPr indent="-228600" lvl="0" marL="228600" rtl="0" algn="l">
              <a:lnSpc>
                <a:spcPct val="90000"/>
              </a:lnSpc>
              <a:spcBef>
                <a:spcPts val="1000"/>
              </a:spcBef>
              <a:spcAft>
                <a:spcPts val="0"/>
              </a:spcAft>
              <a:buClr>
                <a:schemeClr val="dk1"/>
              </a:buClr>
              <a:buSzPts val="2800"/>
              <a:buChar char="•"/>
            </a:pPr>
            <a:r>
              <a:rPr lang="en-GB"/>
              <a:t>Co je vidět a co není vidět.</a:t>
            </a:r>
            <a:endParaRPr/>
          </a:p>
          <a:p>
            <a:pPr indent="-228600" lvl="0" marL="228600" rtl="0" algn="l">
              <a:lnSpc>
                <a:spcPct val="90000"/>
              </a:lnSpc>
              <a:spcBef>
                <a:spcPts val="1000"/>
              </a:spcBef>
              <a:spcAft>
                <a:spcPts val="0"/>
              </a:spcAft>
              <a:buClr>
                <a:schemeClr val="dk1"/>
              </a:buClr>
              <a:buSzPts val="2800"/>
              <a:buChar char="•"/>
            </a:pPr>
            <a:r>
              <a:rPr lang="en-GB"/>
              <a:t>Peníze, co padly na daně, mohly být vynaloženy někde jinde a taky způsobit multiplikaci výdajů.</a:t>
            </a:r>
            <a:endParaRPr/>
          </a:p>
          <a:p>
            <a:pPr indent="-228600" lvl="0" marL="228600" rtl="0" algn="l">
              <a:lnSpc>
                <a:spcPct val="90000"/>
              </a:lnSpc>
              <a:spcBef>
                <a:spcPts val="1000"/>
              </a:spcBef>
              <a:spcAft>
                <a:spcPts val="0"/>
              </a:spcAft>
              <a:buClr>
                <a:schemeClr val="dk1"/>
              </a:buClr>
              <a:buSzPts val="2800"/>
              <a:buChar char="•"/>
            </a:pPr>
            <a:r>
              <a:rPr lang="en-GB"/>
              <a:t>A když si stát půjčí?</a:t>
            </a:r>
            <a:endParaRPr/>
          </a:p>
          <a:p>
            <a:pPr indent="-228600" lvl="1" marL="685800" rtl="0" algn="l">
              <a:lnSpc>
                <a:spcPct val="90000"/>
              </a:lnSpc>
              <a:spcBef>
                <a:spcPts val="500"/>
              </a:spcBef>
              <a:spcAft>
                <a:spcPts val="0"/>
              </a:spcAft>
              <a:buClr>
                <a:schemeClr val="dk1"/>
              </a:buClr>
              <a:buSzPts val="2400"/>
              <a:buChar char="•"/>
            </a:pPr>
            <a:r>
              <a:rPr lang="en-GB"/>
              <a:t>Zvedne se poptávka po zapůjčitelných fondech</a:t>
            </a:r>
            <a:endParaRPr/>
          </a:p>
          <a:p>
            <a:pPr indent="-228600" lvl="1" marL="685800" rtl="0" algn="l">
              <a:lnSpc>
                <a:spcPct val="90000"/>
              </a:lnSpc>
              <a:spcBef>
                <a:spcPts val="500"/>
              </a:spcBef>
              <a:spcAft>
                <a:spcPts val="0"/>
              </a:spcAft>
              <a:buClr>
                <a:schemeClr val="dk1"/>
              </a:buClr>
              <a:buSzPts val="2400"/>
              <a:buChar char="•"/>
            </a:pPr>
            <a:r>
              <a:rPr lang="en-GB"/>
              <a:t>Zvedne se úroková míra</a:t>
            </a:r>
            <a:endParaRPr/>
          </a:p>
          <a:p>
            <a:pPr indent="-228600" lvl="1" marL="685800" rtl="0" algn="l">
              <a:lnSpc>
                <a:spcPct val="90000"/>
              </a:lnSpc>
              <a:spcBef>
                <a:spcPts val="500"/>
              </a:spcBef>
              <a:spcAft>
                <a:spcPts val="0"/>
              </a:spcAft>
              <a:buClr>
                <a:schemeClr val="dk1"/>
              </a:buClr>
              <a:buSzPts val="2400"/>
              <a:buChar char="•"/>
            </a:pPr>
            <a:r>
              <a:rPr lang="en-GB"/>
              <a:t>Domácí měna apreciuje</a:t>
            </a:r>
            <a:endParaRPr/>
          </a:p>
          <a:p>
            <a:pPr indent="-228600" lvl="1" marL="685800" rtl="0" algn="l">
              <a:lnSpc>
                <a:spcPct val="90000"/>
              </a:lnSpc>
              <a:spcBef>
                <a:spcPts val="500"/>
              </a:spcBef>
              <a:spcAft>
                <a:spcPts val="0"/>
              </a:spcAft>
              <a:buClr>
                <a:schemeClr val="dk1"/>
              </a:buClr>
              <a:buSzPts val="2400"/>
              <a:buChar char="•"/>
            </a:pPr>
            <a:r>
              <a:rPr lang="en-GB"/>
              <a:t>Sníží se soukromé investice spolu se spotřebou a /nebo se začne více dovážet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u="sng">
                <a:solidFill>
                  <a:schemeClr val="hlink"/>
                </a:solidFill>
                <a:hlinkClick r:id="rId3"/>
              </a:rPr>
              <a:t>Kdo stát zkrotí?</a:t>
            </a:r>
            <a:endParaRPr/>
          </a:p>
        </p:txBody>
      </p:sp>
      <p:sp>
        <p:nvSpPr>
          <p:cNvPr id="301" name="Google Shape;30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n-GB"/>
              <a:t>Národní fiskální pravidla</a:t>
            </a:r>
            <a:endParaRPr/>
          </a:p>
          <a:p>
            <a:pPr indent="0" lvl="0" marL="0" rtl="0" algn="l">
              <a:lnSpc>
                <a:spcPct val="90000"/>
              </a:lnSpc>
              <a:spcBef>
                <a:spcPts val="1000"/>
              </a:spcBef>
              <a:spcAft>
                <a:spcPts val="0"/>
              </a:spcAft>
              <a:buClr>
                <a:schemeClr val="dk1"/>
              </a:buClr>
              <a:buSzPts val="2800"/>
              <a:buNone/>
            </a:pPr>
            <a:r>
              <a:rPr i="1" lang="en-GB"/>
              <a:t>„Národní fiskální pravidla v České republice jsou definována zákonem o pravidlech rozpočtové odpovědnosti (č. 23/2017 Sb.). Mezi národní fiskální pravidla patří výdajové pravidlo, pravidlo pro hospodaření územních samosprávních celků a pravidlo pro výši dluhu sektoru veřejných institucí (tzv. dluhová brzda).“</a:t>
            </a:r>
            <a:endParaRPr/>
          </a:p>
          <a:p>
            <a:pPr indent="-228600" lvl="0" marL="228600" rtl="0" algn="l">
              <a:lnSpc>
                <a:spcPct val="90000"/>
              </a:lnSpc>
              <a:spcBef>
                <a:spcPts val="1000"/>
              </a:spcBef>
              <a:spcAft>
                <a:spcPts val="0"/>
              </a:spcAft>
              <a:buClr>
                <a:schemeClr val="dk1"/>
              </a:buClr>
              <a:buSzPts val="2800"/>
              <a:buChar char="•"/>
            </a:pPr>
            <a:r>
              <a:rPr lang="en-GB"/>
              <a:t>Dluh ne více než 55 %</a:t>
            </a:r>
            <a:endParaRPr/>
          </a:p>
          <a:p>
            <a:pPr indent="-228600" lvl="0" marL="228600" rtl="0" algn="l">
              <a:lnSpc>
                <a:spcPct val="90000"/>
              </a:lnSpc>
              <a:spcBef>
                <a:spcPts val="1000"/>
              </a:spcBef>
              <a:spcAft>
                <a:spcPts val="0"/>
              </a:spcAft>
              <a:buClr>
                <a:schemeClr val="dk1"/>
              </a:buClr>
              <a:buSzPts val="2800"/>
              <a:buChar char="•"/>
            </a:pPr>
            <a:r>
              <a:rPr lang="en-GB"/>
              <a:t>Deficit ne více 1 % (Krize? Tak 3 %.)</a:t>
            </a:r>
            <a:endParaRPr/>
          </a:p>
          <a:p>
            <a:pPr indent="-228600" lvl="0" marL="228600" rtl="0" algn="l">
              <a:lnSpc>
                <a:spcPct val="90000"/>
              </a:lnSpc>
              <a:spcBef>
                <a:spcPts val="1000"/>
              </a:spcBef>
              <a:spcAft>
                <a:spcPts val="0"/>
              </a:spcAft>
              <a:buClr>
                <a:schemeClr val="dk1"/>
              </a:buClr>
              <a:buSzPts val="2800"/>
              <a:buChar char="•"/>
            </a:pPr>
            <a:r>
              <a:rPr lang="en-GB"/>
              <a:t>Dluh územního samosprávného celku na úrovni 60 % průměru příjmů za poslední 4 roky.</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2c691cd068d_0_10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u="sng">
                <a:solidFill>
                  <a:schemeClr val="hlink"/>
                </a:solidFill>
                <a:hlinkClick r:id="rId3"/>
              </a:rPr>
              <a:t>Co se děje reálně s příjmy a výdaji?</a:t>
            </a:r>
            <a:endParaRPr/>
          </a:p>
        </p:txBody>
      </p:sp>
      <p:sp>
        <p:nvSpPr>
          <p:cNvPr id="308" name="Google Shape;308;g2c691cd068d_0_10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descr="O kolik vzrostou jednotlivé příjmy státního rozpočtu ve vztahu ke zvýšení cenové hladiny a zvýšení nominálního ekonomického výkonu země? Podívejte se na nový díl IDEA Talks s Danielem Kolářem a Davidem Klimešem.&#10;&#10;00:00 Struktura nárůstů příjmů státního rozpočtu mezi roky 2019 a 2024&#10;04:57 Struktura nárůstů příjmů státního rozpočtu mezi roky 2019 a 2024 (Kaskádový graf)&#10;06:35 Nárůst příjmu z příjmových daní a sociálního pojištění, 2019-2024&#10;10:07 Nárůst příjmů ze spotřebních daní&#10;14:40 Prohloubení deficitu státního rozpočtu 2019 a 2024&#10;18:35 Prohloubení deficitu - reálné změny očištěné o inflaci&#10;20:56 Závěrečná diskuze&#10;&#10;Odkaz na studii: https://idea.cerge-ei.cz/studies/analyza-prijmu-statniho-rozpoctu-2024-ve-svetle-predkrizoveho-roku-2019&#10;&#10;https://idea.cerge-ei.cz&#10;https://www.facebook.com/ideacerge/&#10;https://twitter.com/idea_thinktank&#10;https://www.cerge-ei.cz&#10;https://www.facebook.com/cergeei&#10;&#10;Poslechněte si IDEA Talks i jako podcast!&#10;https://open.spotify.com/show/7fwWEt4LmVsOs0IqSzL3xy&#10;https://podcasts.apple.com/cz/podcast/idea-talks/id1646429510&#10;https://podcasts.google.com/feed/aHR0cHM6Ly9hbmNob3IuZm0vcy85YmYxMzM1OC9wb2RjYXN0L3Jzcw?sa=X&amp;ved=0CBoQ27cFahcKEwiowJ-vk-z6AhUAAAAAHQAAAAAQPg" id="309" name="Google Shape;309;g2c691cd068d_0_103" title="IDEA Talks 34. díl: Analýza příjmů státního rozpočtu 2024 ve světle předkrizového roku 2019">
            <a:hlinkClick r:id="rId4"/>
          </p:cNvPr>
          <p:cNvPicPr preferRelativeResize="0"/>
          <p:nvPr/>
        </p:nvPicPr>
        <p:blipFill>
          <a:blip r:embed="rId5">
            <a:alphaModFix/>
          </a:blip>
          <a:stretch>
            <a:fillRect/>
          </a:stretch>
        </p:blipFill>
        <p:spPr>
          <a:xfrm>
            <a:off x="2123778" y="1825625"/>
            <a:ext cx="7735477" cy="4351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g2c691cd068d_0_110"/>
          <p:cNvPicPr preferRelativeResize="0"/>
          <p:nvPr/>
        </p:nvPicPr>
        <p:blipFill>
          <a:blip r:embed="rId3">
            <a:alphaModFix/>
          </a:blip>
          <a:stretch>
            <a:fillRect/>
          </a:stretch>
        </p:blipFill>
        <p:spPr>
          <a:xfrm>
            <a:off x="152400" y="152400"/>
            <a:ext cx="11581421" cy="67056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g2c691cd068d_0_117"/>
          <p:cNvPicPr preferRelativeResize="0"/>
          <p:nvPr/>
        </p:nvPicPr>
        <p:blipFill>
          <a:blip r:embed="rId3">
            <a:alphaModFix/>
          </a:blip>
          <a:stretch>
            <a:fillRect/>
          </a:stretch>
        </p:blipFill>
        <p:spPr>
          <a:xfrm>
            <a:off x="152400" y="152400"/>
            <a:ext cx="10482150" cy="65878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g2c691cd068d_0_124"/>
          <p:cNvPicPr preferRelativeResize="0"/>
          <p:nvPr/>
        </p:nvPicPr>
        <p:blipFill>
          <a:blip r:embed="rId3">
            <a:alphaModFix/>
          </a:blip>
          <a:stretch>
            <a:fillRect/>
          </a:stretch>
        </p:blipFill>
        <p:spPr>
          <a:xfrm rot="5400000">
            <a:off x="2216212" y="-1713987"/>
            <a:ext cx="6363725" cy="10782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2c6d1ddc508_0_3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sz="3600"/>
              <a:t>Vládní instituce podle ESA 2010 (</a:t>
            </a:r>
            <a:r>
              <a:rPr i="1" lang="en-GB" sz="3600"/>
              <a:t>18 136)</a:t>
            </a:r>
            <a:endParaRPr sz="3600"/>
          </a:p>
        </p:txBody>
      </p:sp>
      <p:sp>
        <p:nvSpPr>
          <p:cNvPr id="110" name="Google Shape;110;g2c6d1ddc508_0_36"/>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Font typeface="Arial"/>
              <a:buNone/>
            </a:pPr>
            <a:r>
              <a:rPr lang="en-GB" sz="2300"/>
              <a:t>V rámci ekonomiky ČR jsou vládní instituce rozděleny do třech subsektorů, a to</a:t>
            </a:r>
            <a:endParaRPr sz="2300"/>
          </a:p>
          <a:p>
            <a:pPr indent="-298450" lvl="0" marL="228600" rtl="0" algn="l">
              <a:lnSpc>
                <a:spcPct val="100000"/>
              </a:lnSpc>
              <a:spcBef>
                <a:spcPts val="0"/>
              </a:spcBef>
              <a:spcAft>
                <a:spcPts val="0"/>
              </a:spcAft>
              <a:buSzPts val="2300"/>
              <a:buFont typeface="Calibri"/>
              <a:buAutoNum type="alphaLcParenR"/>
            </a:pPr>
            <a:r>
              <a:rPr lang="en-GB" sz="2300"/>
              <a:t>Ústřední vládní instituce (S.1311), kam patří zejména ústřední rozpočtové organizace (tzv. organizační složky státu – ministerstva a ústřední úřady), část ústředních příspěvkových organizací, veřejné vysoké školy, veřejné výzkumné instituce, Správa železniční dopravní cesty apod.;</a:t>
            </a:r>
            <a:endParaRPr sz="2300"/>
          </a:p>
          <a:p>
            <a:pPr indent="-298450" lvl="0" marL="228600" rtl="0" algn="l">
              <a:lnSpc>
                <a:spcPct val="100000"/>
              </a:lnSpc>
              <a:spcBef>
                <a:spcPts val="0"/>
              </a:spcBef>
              <a:spcAft>
                <a:spcPts val="0"/>
              </a:spcAft>
              <a:buSzPts val="2300"/>
              <a:buFont typeface="Calibri"/>
              <a:buAutoNum type="alphaLcParenR"/>
            </a:pPr>
            <a:r>
              <a:rPr lang="en-GB" sz="2300"/>
              <a:t>Místní vládní instituce (S.1313) – tj. místní rozpočtové organizace (územní samosprávné celky apod.), část místních příspěvkových organizací, několik veřejných podniků poskytujících např. kulturní služby a několik neziskových organizací;</a:t>
            </a:r>
            <a:endParaRPr sz="2300"/>
          </a:p>
          <a:p>
            <a:pPr indent="-298450" lvl="0" marL="228600" rtl="0" algn="l">
              <a:lnSpc>
                <a:spcPct val="100000"/>
              </a:lnSpc>
              <a:spcBef>
                <a:spcPts val="0"/>
              </a:spcBef>
              <a:spcAft>
                <a:spcPts val="0"/>
              </a:spcAft>
              <a:buSzPts val="2300"/>
              <a:buFont typeface="Calibri"/>
              <a:buAutoNum type="alphaLcParenR"/>
            </a:pPr>
            <a:r>
              <a:rPr lang="en-GB" sz="2300"/>
              <a:t>Fondy sociálního zabezpečení (S.1314) – zdravotní pojišťovny spravující všeobecné (povinné) zdravotní pojištění a neziskové instituce (Asociace zdravotních pojišťoven a Centrum mezistátních úhrad).</a:t>
            </a:r>
            <a:endParaRPr sz="2300"/>
          </a:p>
          <a:p>
            <a:pPr indent="0" lvl="0" marL="0" rtl="0" algn="l">
              <a:lnSpc>
                <a:spcPct val="100000"/>
              </a:lnSpc>
              <a:spcBef>
                <a:spcPts val="0"/>
              </a:spcBef>
              <a:spcAft>
                <a:spcPts val="0"/>
              </a:spcAft>
              <a:buClr>
                <a:schemeClr val="dk1"/>
              </a:buClr>
              <a:buSzPts val="1200"/>
              <a:buFont typeface="Calibri"/>
              <a:buNone/>
            </a:pPr>
            <a:r>
              <a:t/>
            </a:r>
            <a:endParaRPr sz="39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2c691cd068d_0_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Vládní finanční statistika</a:t>
            </a:r>
            <a:endParaRPr/>
          </a:p>
        </p:txBody>
      </p:sp>
      <p:sp>
        <p:nvSpPr>
          <p:cNvPr id="117" name="Google Shape;117;g2c691cd068d_0_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Pro účely mezinárodního porovnání a plnění Maastrichtských kritérií</a:t>
            </a:r>
            <a:endParaRPr/>
          </a:p>
          <a:p>
            <a:pPr indent="0" lvl="0" marL="0" rtl="0" algn="l">
              <a:spcBef>
                <a:spcPts val="1000"/>
              </a:spcBef>
              <a:spcAft>
                <a:spcPts val="0"/>
              </a:spcAft>
              <a:buNone/>
            </a:pPr>
            <a:r>
              <a:rPr lang="en-GB"/>
              <a:t>Notifikováno Eurostatem v 10/2023: </a:t>
            </a:r>
            <a:r>
              <a:rPr b="1" lang="en-GB">
                <a:solidFill>
                  <a:srgbClr val="333333"/>
                </a:solidFill>
                <a:highlight>
                  <a:srgbClr val="FFFFFF"/>
                </a:highlight>
                <a:latin typeface="Arial"/>
                <a:ea typeface="Arial"/>
                <a:cs typeface="Arial"/>
                <a:sym typeface="Arial"/>
              </a:rPr>
              <a:t>v roce 2022 schodek ve výši 3,2 % HDP, a zadlužení sektoru dosáhlo na konci roku 2022 úrovně 44,2 % HDP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g2c691cd068d_0_88"/>
          <p:cNvPicPr preferRelativeResize="0"/>
          <p:nvPr/>
        </p:nvPicPr>
        <p:blipFill>
          <a:blip r:embed="rId3">
            <a:alphaModFix/>
          </a:blip>
          <a:stretch>
            <a:fillRect/>
          </a:stretch>
        </p:blipFill>
        <p:spPr>
          <a:xfrm>
            <a:off x="1392875" y="0"/>
            <a:ext cx="9144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g2c691cd068d_0_12"/>
          <p:cNvPicPr preferRelativeResize="0"/>
          <p:nvPr/>
        </p:nvPicPr>
        <p:blipFill>
          <a:blip r:embed="rId3">
            <a:alphaModFix/>
          </a:blip>
          <a:stretch>
            <a:fillRect/>
          </a:stretch>
        </p:blipFill>
        <p:spPr>
          <a:xfrm>
            <a:off x="1638900" y="0"/>
            <a:ext cx="8914194"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2c691cd068d_0_2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Fiskální situace v eurozóně</a:t>
            </a:r>
            <a:endParaRPr/>
          </a:p>
        </p:txBody>
      </p:sp>
      <p:pic>
        <p:nvPicPr>
          <p:cNvPr id="136" name="Google Shape;136;g2c691cd068d_0_20"/>
          <p:cNvPicPr preferRelativeResize="0"/>
          <p:nvPr/>
        </p:nvPicPr>
        <p:blipFill>
          <a:blip r:embed="rId3">
            <a:alphaModFix/>
          </a:blip>
          <a:stretch>
            <a:fillRect/>
          </a:stretch>
        </p:blipFill>
        <p:spPr>
          <a:xfrm>
            <a:off x="152400" y="1843225"/>
            <a:ext cx="7320278" cy="48623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u="sng">
                <a:solidFill>
                  <a:schemeClr val="hlink"/>
                </a:solidFill>
                <a:hlinkClick r:id="rId3"/>
              </a:rPr>
              <a:t>Definice</a:t>
            </a:r>
            <a:endParaRPr/>
          </a:p>
        </p:txBody>
      </p:sp>
      <p:sp>
        <p:nvSpPr>
          <p:cNvPr id="143" name="Google Shape;14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Státní rozpočet představuje plán finančního hospodaření státu na daný rozpočtový rok, kterým se zajišťuje plnění ekonomických, sociálních a politických funkcí státu.</a:t>
            </a:r>
            <a:endParaRPr/>
          </a:p>
          <a:p>
            <a:pPr indent="-228600" lvl="0" marL="228600" rtl="0" algn="l">
              <a:lnSpc>
                <a:spcPct val="90000"/>
              </a:lnSpc>
              <a:spcBef>
                <a:spcPts val="1000"/>
              </a:spcBef>
              <a:spcAft>
                <a:spcPts val="0"/>
              </a:spcAft>
              <a:buClr>
                <a:schemeClr val="dk1"/>
              </a:buClr>
              <a:buSzPts val="2800"/>
              <a:buChar char="•"/>
            </a:pPr>
            <a:r>
              <a:rPr lang="en-GB"/>
              <a:t>Prostřednictvím státního rozpočtu vláda realizuje hospodářskou politiku a uskutečňuje své programové priority.</a:t>
            </a:r>
            <a:endParaRPr/>
          </a:p>
          <a:p>
            <a:pPr indent="-228600" lvl="0" marL="228600" rtl="0" algn="l">
              <a:lnSpc>
                <a:spcPct val="90000"/>
              </a:lnSpc>
              <a:spcBef>
                <a:spcPts val="1000"/>
              </a:spcBef>
              <a:spcAft>
                <a:spcPts val="0"/>
              </a:spcAft>
              <a:buClr>
                <a:schemeClr val="dk1"/>
              </a:buClr>
              <a:buSzPts val="2800"/>
              <a:buChar char="•"/>
            </a:pPr>
            <a:r>
              <a:rPr lang="en-GB"/>
              <a:t>Státní rozpočet je centralizovaným peněžním fondem a představuje bilanci příjmů a výdajů státu na daný rozpočtový rok. Rozpočtový rok je shodný s rokem kalendářním.</a:t>
            </a:r>
            <a:endParaRPr/>
          </a:p>
          <a:p>
            <a:pPr indent="-228600" lvl="0" marL="228600" rtl="0" algn="l">
              <a:lnSpc>
                <a:spcPct val="90000"/>
              </a:lnSpc>
              <a:spcBef>
                <a:spcPts val="1000"/>
              </a:spcBef>
              <a:spcAft>
                <a:spcPts val="0"/>
              </a:spcAft>
              <a:buClr>
                <a:schemeClr val="dk1"/>
              </a:buClr>
              <a:buSzPts val="2800"/>
              <a:buChar char="•"/>
            </a:pPr>
            <a:r>
              <a:rPr lang="en-GB"/>
              <a:t>Kde najdete státní rozpočet?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2023-03-05T19:56:05Z</dcterms:created>
  <dc:creator>Hana Moravcová</dc:creator>
</cp:coreProperties>
</file>