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5C7FA-80CA-4E36-9A90-F66AA2FAE513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2EFB4-DCD5-4DD8-8B90-4139E8CF70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2EFB4-DCD5-4DD8-8B90-4139E8CF70C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2EFB4-DCD5-4DD8-8B90-4139E8CF70C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2EFB4-DCD5-4DD8-8B90-4139E8CF70C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2EFB4-DCD5-4DD8-8B90-4139E8CF70C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2EFB4-DCD5-4DD8-8B90-4139E8CF70C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2EFB4-DCD5-4DD8-8B90-4139E8CF70C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2EFB4-DCD5-4DD8-8B90-4139E8CF70C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2EFB4-DCD5-4DD8-8B90-4139E8CF70C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2EFB4-DCD5-4DD8-8B90-4139E8CF70C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Fields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exclusion</a:t>
            </a:r>
            <a:r>
              <a:rPr lang="cs-CZ" dirty="0" smtClean="0"/>
              <a:t>: </a:t>
            </a:r>
            <a:r>
              <a:rPr lang="cs-CZ" dirty="0" err="1" smtClean="0"/>
              <a:t>Housing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Socical</a:t>
            </a:r>
            <a:r>
              <a:rPr lang="cs-CZ" dirty="0" smtClean="0"/>
              <a:t> </a:t>
            </a:r>
            <a:r>
              <a:rPr lang="cs-CZ" dirty="0" err="1" smtClean="0"/>
              <a:t>Exclusion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Roma</a:t>
            </a:r>
          </a:p>
          <a:p>
            <a:r>
              <a:rPr lang="cs-CZ" dirty="0" smtClean="0"/>
              <a:t>Ondřej </a:t>
            </a:r>
            <a:r>
              <a:rPr lang="cs-CZ" dirty="0" err="1" smtClean="0"/>
              <a:t>Klípa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spatial</a:t>
            </a:r>
            <a:r>
              <a:rPr lang="cs-CZ" dirty="0" smtClean="0"/>
              <a:t> </a:t>
            </a:r>
            <a:r>
              <a:rPr lang="cs-CZ" dirty="0" err="1" smtClean="0"/>
              <a:t>segragation</a:t>
            </a:r>
            <a:endParaRPr lang="en-US" dirty="0"/>
          </a:p>
        </p:txBody>
      </p:sp>
      <p:pic>
        <p:nvPicPr>
          <p:cNvPr id="7" name="Zástupný symbol pro obsah 6" descr="spatial_segregation_diagram_instruct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1556792"/>
            <a:ext cx="7560840" cy="510147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spatial</a:t>
            </a:r>
            <a:r>
              <a:rPr lang="cs-CZ" dirty="0" smtClean="0"/>
              <a:t> </a:t>
            </a:r>
            <a:r>
              <a:rPr lang="cs-CZ" dirty="0" err="1" smtClean="0"/>
              <a:t>segregation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</a:t>
            </a:r>
            <a:r>
              <a:rPr lang="cs-CZ" dirty="0" err="1" smtClean="0"/>
              <a:t>economic</a:t>
            </a:r>
            <a:r>
              <a:rPr lang="cs-CZ" dirty="0" smtClean="0"/>
              <a:t> status</a:t>
            </a:r>
          </a:p>
          <a:p>
            <a:r>
              <a:rPr lang="cs-CZ" dirty="0" err="1" smtClean="0"/>
              <a:t>Ascriptive</a:t>
            </a:r>
            <a:r>
              <a:rPr lang="cs-CZ" dirty="0" smtClean="0"/>
              <a:t> </a:t>
            </a:r>
            <a:r>
              <a:rPr lang="cs-CZ" dirty="0" err="1" smtClean="0"/>
              <a:t>characteristics</a:t>
            </a:r>
            <a:r>
              <a:rPr lang="cs-CZ" dirty="0" smtClean="0"/>
              <a:t> (</a:t>
            </a:r>
            <a:r>
              <a:rPr lang="cs-CZ" dirty="0" err="1" smtClean="0"/>
              <a:t>ethnicity</a:t>
            </a:r>
            <a:r>
              <a:rPr lang="cs-CZ" dirty="0" smtClean="0"/>
              <a:t>, </a:t>
            </a:r>
            <a:r>
              <a:rPr lang="cs-CZ" dirty="0" err="1" smtClean="0"/>
              <a:t>race</a:t>
            </a:r>
            <a:r>
              <a:rPr lang="cs-CZ" dirty="0" smtClean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– </a:t>
            </a:r>
            <a:r>
              <a:rPr lang="cs-CZ" dirty="0" err="1" smtClean="0"/>
              <a:t>ideal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r>
              <a:rPr lang="cs-CZ" dirty="0" smtClean="0"/>
              <a:t> 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Citadel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suburb</a:t>
            </a:r>
            <a:r>
              <a:rPr lang="cs-CZ" dirty="0" smtClean="0"/>
              <a:t> </a:t>
            </a:r>
            <a:r>
              <a:rPr lang="cs-CZ" dirty="0" err="1" smtClean="0"/>
              <a:t>gated</a:t>
            </a:r>
            <a:r>
              <a:rPr lang="cs-CZ" dirty="0" smtClean="0"/>
              <a:t> </a:t>
            </a:r>
            <a:r>
              <a:rPr lang="cs-CZ" dirty="0" err="1" smtClean="0"/>
              <a:t>communities</a:t>
            </a:r>
            <a:r>
              <a:rPr lang="cs-CZ" dirty="0" smtClean="0"/>
              <a:t>, </a:t>
            </a:r>
            <a:r>
              <a:rPr lang="cs-CZ" dirty="0" err="1" smtClean="0"/>
              <a:t>Trump</a:t>
            </a:r>
            <a:r>
              <a:rPr lang="cs-CZ" dirty="0" smtClean="0"/>
              <a:t> </a:t>
            </a:r>
            <a:r>
              <a:rPr lang="cs-CZ" dirty="0" err="1" smtClean="0"/>
              <a:t>Towers</a:t>
            </a:r>
            <a:r>
              <a:rPr lang="cs-CZ" dirty="0" smtClean="0"/>
              <a:t>):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status; </a:t>
            </a:r>
            <a:r>
              <a:rPr lang="cs-CZ" dirty="0" err="1" smtClean="0"/>
              <a:t>voluntary</a:t>
            </a:r>
            <a:r>
              <a:rPr lang="cs-CZ" dirty="0" smtClean="0"/>
              <a:t> (</a:t>
            </a:r>
            <a:r>
              <a:rPr lang="cs-CZ" dirty="0" err="1" smtClean="0"/>
              <a:t>separation</a:t>
            </a:r>
            <a:r>
              <a:rPr lang="cs-CZ" dirty="0" smtClean="0"/>
              <a:t>)</a:t>
            </a:r>
            <a:r>
              <a:rPr lang="cs-CZ" dirty="0" smtClean="0"/>
              <a:t> </a:t>
            </a:r>
          </a:p>
          <a:p>
            <a:r>
              <a:rPr lang="cs-CZ" dirty="0" smtClean="0"/>
              <a:t>Slum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Brazilian</a:t>
            </a:r>
            <a:r>
              <a:rPr lang="cs-CZ" smtClean="0"/>
              <a:t> </a:t>
            </a:r>
            <a:r>
              <a:rPr lang="cs-CZ" i="1" smtClean="0"/>
              <a:t>favela</a:t>
            </a:r>
            <a:r>
              <a:rPr lang="cs-CZ" smtClean="0"/>
              <a:t>, </a:t>
            </a:r>
            <a:r>
              <a:rPr lang="cs-CZ" dirty="0" err="1" smtClean="0"/>
              <a:t>Mexico</a:t>
            </a:r>
            <a:r>
              <a:rPr lang="cs-CZ" dirty="0" smtClean="0"/>
              <a:t> </a:t>
            </a:r>
            <a:r>
              <a:rPr lang="cs-CZ" dirty="0" err="1" smtClean="0"/>
              <a:t>Citiy</a:t>
            </a:r>
            <a:r>
              <a:rPr lang="cs-CZ" dirty="0" smtClean="0"/>
              <a:t> </a:t>
            </a:r>
            <a:r>
              <a:rPr lang="cs-CZ" dirty="0" err="1" smtClean="0"/>
              <a:t>peripheries</a:t>
            </a:r>
            <a:r>
              <a:rPr lang="cs-CZ" dirty="0" smtClean="0"/>
              <a:t>,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i="1" dirty="0" err="1" smtClean="0"/>
              <a:t>banlieue</a:t>
            </a:r>
            <a:r>
              <a:rPr lang="cs-CZ" i="1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today</a:t>
            </a:r>
            <a:r>
              <a:rPr lang="cs-CZ" dirty="0" smtClean="0"/>
              <a:t>´s US </a:t>
            </a:r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Lation</a:t>
            </a:r>
            <a:r>
              <a:rPr lang="cs-CZ" dirty="0" smtClean="0"/>
              <a:t> </a:t>
            </a:r>
            <a:r>
              <a:rPr lang="cs-CZ" dirty="0" err="1" smtClean="0"/>
              <a:t>inner</a:t>
            </a:r>
            <a:r>
              <a:rPr lang="cs-CZ" dirty="0" smtClean="0"/>
              <a:t>-</a:t>
            </a:r>
            <a:r>
              <a:rPr lang="cs-CZ" dirty="0" err="1" smtClean="0"/>
              <a:t>cities</a:t>
            </a:r>
            <a:r>
              <a:rPr lang="cs-CZ" dirty="0" smtClean="0"/>
              <a:t>):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status; </a:t>
            </a:r>
            <a:r>
              <a:rPr lang="cs-CZ" dirty="0" err="1" smtClean="0"/>
              <a:t>involuntary</a:t>
            </a:r>
            <a:r>
              <a:rPr lang="cs-CZ" dirty="0" smtClean="0"/>
              <a:t>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poverty</a:t>
            </a:r>
            <a:r>
              <a:rPr lang="cs-CZ" dirty="0" smtClean="0"/>
              <a:t> (</a:t>
            </a:r>
            <a:r>
              <a:rPr lang="cs-CZ" dirty="0" err="1" smtClean="0"/>
              <a:t>only</a:t>
            </a:r>
            <a:r>
              <a:rPr lang="cs-CZ" dirty="0" smtClean="0"/>
              <a:t>); </a:t>
            </a:r>
            <a:r>
              <a:rPr lang="cs-CZ" dirty="0" err="1" smtClean="0"/>
              <a:t>permeable</a:t>
            </a:r>
            <a:r>
              <a:rPr lang="cs-CZ" dirty="0" smtClean="0"/>
              <a:t> (</a:t>
            </a:r>
            <a:r>
              <a:rPr lang="cs-CZ" dirty="0" err="1" smtClean="0"/>
              <a:t>theoretically</a:t>
            </a:r>
            <a:r>
              <a:rPr lang="cs-CZ" dirty="0" smtClean="0"/>
              <a:t>) –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leave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slum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gain</a:t>
            </a:r>
            <a:r>
              <a:rPr lang="cs-CZ" dirty="0" smtClean="0"/>
              <a:t> </a:t>
            </a:r>
            <a:r>
              <a:rPr lang="cs-CZ" dirty="0" err="1" smtClean="0"/>
              <a:t>sufficient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r>
              <a:rPr lang="cs-CZ" dirty="0" smtClean="0"/>
              <a:t>; </a:t>
            </a:r>
            <a:r>
              <a:rPr lang="cs-CZ" dirty="0" err="1" smtClean="0"/>
              <a:t>completely</a:t>
            </a:r>
            <a:r>
              <a:rPr lang="cs-CZ" dirty="0" smtClean="0"/>
              <a:t> </a:t>
            </a:r>
            <a:r>
              <a:rPr lang="cs-CZ" dirty="0" err="1" smtClean="0"/>
              <a:t>dependent</a:t>
            </a:r>
            <a:r>
              <a:rPr lang="cs-CZ" dirty="0" smtClean="0"/>
              <a:t> on </a:t>
            </a:r>
            <a:r>
              <a:rPr lang="cs-CZ" dirty="0" err="1" smtClean="0"/>
              <a:t>outside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(no </a:t>
            </a:r>
            <a:r>
              <a:rPr lang="cs-CZ" dirty="0" err="1" smtClean="0"/>
              <a:t>jobs</a:t>
            </a:r>
            <a:r>
              <a:rPr lang="cs-CZ" dirty="0" smtClean="0"/>
              <a:t> in slum, no </a:t>
            </a:r>
            <a:r>
              <a:rPr lang="cs-CZ" dirty="0" err="1" smtClean="0"/>
              <a:t>parallel</a:t>
            </a:r>
            <a:r>
              <a:rPr lang="cs-CZ" dirty="0" smtClean="0"/>
              <a:t> </a:t>
            </a:r>
            <a:r>
              <a:rPr lang="cs-CZ" dirty="0" err="1" smtClean="0"/>
              <a:t>institution</a:t>
            </a:r>
            <a:r>
              <a:rPr lang="cs-CZ" dirty="0" smtClean="0"/>
              <a:t>); no </a:t>
            </a:r>
            <a:r>
              <a:rPr lang="cs-CZ" dirty="0" err="1" smtClean="0"/>
              <a:t>collective</a:t>
            </a:r>
            <a:r>
              <a:rPr lang="cs-CZ" dirty="0" smtClean="0"/>
              <a:t> identity </a:t>
            </a:r>
            <a:r>
              <a:rPr lang="cs-CZ" dirty="0" err="1" smtClean="0"/>
              <a:t>and</a:t>
            </a:r>
            <a:r>
              <a:rPr lang="cs-CZ" dirty="0" smtClean="0"/>
              <a:t> solidarity </a:t>
            </a:r>
            <a:r>
              <a:rPr lang="cs-CZ" dirty="0" err="1" smtClean="0"/>
              <a:t>of</a:t>
            </a:r>
            <a:r>
              <a:rPr lang="cs-CZ" dirty="0" smtClean="0"/>
              <a:t> slum </a:t>
            </a:r>
            <a:r>
              <a:rPr lang="cs-CZ" dirty="0" err="1" smtClean="0"/>
              <a:t>dwellers</a:t>
            </a:r>
            <a:r>
              <a:rPr lang="cs-CZ" dirty="0" smtClean="0"/>
              <a:t> („</a:t>
            </a:r>
            <a:r>
              <a:rPr lang="cs-CZ" dirty="0" err="1" smtClean="0"/>
              <a:t>culture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poverty</a:t>
            </a:r>
            <a:r>
              <a:rPr lang="cs-CZ" dirty="0" smtClean="0"/>
              <a:t>“ – </a:t>
            </a:r>
            <a:r>
              <a:rPr lang="cs-CZ" dirty="0" err="1" smtClean="0"/>
              <a:t>disfunctional</a:t>
            </a:r>
            <a:r>
              <a:rPr lang="cs-CZ" dirty="0" smtClean="0"/>
              <a:t> </a:t>
            </a:r>
            <a:r>
              <a:rPr lang="cs-CZ" dirty="0" err="1" smtClean="0"/>
              <a:t>families</a:t>
            </a:r>
            <a:r>
              <a:rPr lang="cs-CZ" dirty="0" smtClean="0"/>
              <a:t>, no </a:t>
            </a:r>
            <a:r>
              <a:rPr lang="cs-CZ" dirty="0" err="1" smtClean="0"/>
              <a:t>communities</a:t>
            </a:r>
            <a:r>
              <a:rPr lang="cs-CZ" dirty="0" smtClean="0"/>
              <a:t>)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– </a:t>
            </a:r>
            <a:r>
              <a:rPr lang="cs-CZ" dirty="0" err="1" smtClean="0"/>
              <a:t>ideal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r>
              <a:rPr lang="cs-CZ" dirty="0" smtClean="0"/>
              <a:t> </a:t>
            </a:r>
            <a:r>
              <a:rPr lang="cs-CZ" dirty="0" smtClean="0"/>
              <a:t>II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enclave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Little</a:t>
            </a:r>
            <a:r>
              <a:rPr lang="cs-CZ" dirty="0" smtClean="0"/>
              <a:t> Italy, China </a:t>
            </a:r>
            <a:r>
              <a:rPr lang="cs-CZ" dirty="0" err="1" smtClean="0"/>
              <a:t>Towns</a:t>
            </a:r>
            <a:r>
              <a:rPr lang="cs-CZ" dirty="0" smtClean="0"/>
              <a:t> </a:t>
            </a:r>
            <a:r>
              <a:rPr lang="cs-CZ" dirty="0" err="1" smtClean="0"/>
              <a:t>today</a:t>
            </a:r>
            <a:r>
              <a:rPr lang="cs-CZ" dirty="0" smtClean="0"/>
              <a:t>, </a:t>
            </a:r>
            <a:r>
              <a:rPr lang="cs-CZ" dirty="0" err="1" smtClean="0"/>
              <a:t>Vietnamese</a:t>
            </a:r>
            <a:r>
              <a:rPr lang="cs-CZ" dirty="0" smtClean="0"/>
              <a:t> </a:t>
            </a:r>
            <a:r>
              <a:rPr lang="cs-CZ" dirty="0" err="1" smtClean="0"/>
              <a:t>quarter</a:t>
            </a:r>
            <a:r>
              <a:rPr lang="cs-CZ" dirty="0" smtClean="0"/>
              <a:t> in </a:t>
            </a:r>
            <a:r>
              <a:rPr lang="cs-CZ" dirty="0" err="1" smtClean="0"/>
              <a:t>Prague</a:t>
            </a:r>
            <a:r>
              <a:rPr lang="cs-CZ" dirty="0" smtClean="0"/>
              <a:t>):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ecnomic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; </a:t>
            </a:r>
            <a:r>
              <a:rPr lang="cs-CZ" dirty="0" err="1" smtClean="0"/>
              <a:t>voluntary</a:t>
            </a:r>
            <a:r>
              <a:rPr lang="cs-CZ" dirty="0" smtClean="0"/>
              <a:t> (</a:t>
            </a:r>
            <a:r>
              <a:rPr lang="cs-CZ" dirty="0" err="1" smtClean="0"/>
              <a:t>separation</a:t>
            </a:r>
            <a:r>
              <a:rPr lang="cs-CZ" dirty="0" smtClean="0"/>
              <a:t>)  </a:t>
            </a:r>
          </a:p>
          <a:p>
            <a:r>
              <a:rPr lang="cs-CZ" dirty="0" smtClean="0"/>
              <a:t>Ghetto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classical</a:t>
            </a:r>
            <a:r>
              <a:rPr lang="cs-CZ" dirty="0" smtClean="0"/>
              <a:t> </a:t>
            </a:r>
            <a:r>
              <a:rPr lang="cs-CZ" dirty="0" err="1" smtClean="0"/>
              <a:t>Jewish</a:t>
            </a:r>
            <a:r>
              <a:rPr lang="cs-CZ" dirty="0" smtClean="0"/>
              <a:t> </a:t>
            </a:r>
            <a:r>
              <a:rPr lang="cs-CZ" dirty="0" err="1" smtClean="0"/>
              <a:t>ghettos</a:t>
            </a:r>
            <a:r>
              <a:rPr lang="cs-CZ" dirty="0" smtClean="0"/>
              <a:t> in </a:t>
            </a:r>
            <a:r>
              <a:rPr lang="cs-CZ" dirty="0" err="1" smtClean="0"/>
              <a:t>Europe</a:t>
            </a:r>
            <a:r>
              <a:rPr lang="cs-CZ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blac</a:t>
            </a:r>
            <a:r>
              <a:rPr lang="cs-CZ" dirty="0" smtClean="0"/>
              <a:t> </a:t>
            </a:r>
            <a:r>
              <a:rPr lang="cs-CZ" dirty="0" err="1" smtClean="0"/>
              <a:t>neighborhoods</a:t>
            </a:r>
            <a:r>
              <a:rPr lang="cs-CZ" dirty="0" smtClean="0"/>
              <a:t> in US </a:t>
            </a:r>
            <a:r>
              <a:rPr lang="cs-CZ" dirty="0" err="1" smtClean="0"/>
              <a:t>cities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half </a:t>
            </a:r>
            <a:r>
              <a:rPr lang="cs-CZ" dirty="0" err="1" smtClean="0"/>
              <a:t>of</a:t>
            </a:r>
            <a:r>
              <a:rPr lang="cs-CZ" dirty="0" smtClean="0"/>
              <a:t> 20th </a:t>
            </a:r>
            <a:r>
              <a:rPr lang="cs-CZ" dirty="0" err="1" smtClean="0"/>
              <a:t>century</a:t>
            </a:r>
            <a:r>
              <a:rPr lang="cs-CZ" dirty="0" smtClean="0"/>
              <a:t>):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; </a:t>
            </a:r>
            <a:r>
              <a:rPr lang="cs-CZ" dirty="0" err="1" smtClean="0"/>
              <a:t>involuntary</a:t>
            </a:r>
            <a:r>
              <a:rPr lang="cs-CZ" dirty="0" smtClean="0"/>
              <a:t>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ascriptive</a:t>
            </a:r>
            <a:r>
              <a:rPr lang="cs-CZ" dirty="0" smtClean="0"/>
              <a:t> </a:t>
            </a:r>
            <a:r>
              <a:rPr lang="cs-CZ" dirty="0" err="1" smtClean="0"/>
              <a:t>characteristics</a:t>
            </a:r>
            <a:r>
              <a:rPr lang="cs-CZ" dirty="0" smtClean="0"/>
              <a:t> (</a:t>
            </a:r>
            <a:r>
              <a:rPr lang="cs-CZ" dirty="0" err="1" smtClean="0"/>
              <a:t>only</a:t>
            </a:r>
            <a:r>
              <a:rPr lang="cs-CZ" dirty="0" smtClean="0"/>
              <a:t>); non-</a:t>
            </a:r>
            <a:r>
              <a:rPr lang="cs-CZ" dirty="0" err="1" smtClean="0"/>
              <a:t>permeable</a:t>
            </a:r>
            <a:r>
              <a:rPr lang="cs-CZ" dirty="0" smtClean="0"/>
              <a:t> –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cannot</a:t>
            </a:r>
            <a:r>
              <a:rPr lang="cs-CZ" dirty="0" smtClean="0"/>
              <a:t> </a:t>
            </a:r>
            <a:r>
              <a:rPr lang="cs-CZ" dirty="0" err="1" smtClean="0"/>
              <a:t>leave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getto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gain</a:t>
            </a:r>
            <a:r>
              <a:rPr lang="cs-CZ" dirty="0" smtClean="0"/>
              <a:t> </a:t>
            </a:r>
            <a:r>
              <a:rPr lang="cs-CZ" dirty="0" err="1" smtClean="0"/>
              <a:t>sufficient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r>
              <a:rPr lang="cs-CZ" dirty="0" smtClean="0"/>
              <a:t>; </a:t>
            </a:r>
            <a:r>
              <a:rPr lang="cs-CZ" dirty="0" err="1" smtClean="0"/>
              <a:t>vastly</a:t>
            </a:r>
            <a:r>
              <a:rPr lang="cs-CZ" dirty="0" smtClean="0"/>
              <a:t> independent on </a:t>
            </a:r>
            <a:r>
              <a:rPr lang="cs-CZ" dirty="0" err="1" smtClean="0"/>
              <a:t>outside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(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jobs</a:t>
            </a:r>
            <a:r>
              <a:rPr lang="cs-CZ" dirty="0" smtClean="0"/>
              <a:t> in ghetto, </a:t>
            </a:r>
            <a:r>
              <a:rPr lang="cs-CZ" dirty="0" err="1" smtClean="0"/>
              <a:t>parallel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); </a:t>
            </a:r>
            <a:r>
              <a:rPr lang="cs-CZ" dirty="0" err="1" smtClean="0"/>
              <a:t>collective</a:t>
            </a:r>
            <a:r>
              <a:rPr lang="cs-CZ" dirty="0" smtClean="0"/>
              <a:t> identity </a:t>
            </a:r>
            <a:r>
              <a:rPr lang="cs-CZ" dirty="0" err="1" smtClean="0"/>
              <a:t>and</a:t>
            </a:r>
            <a:r>
              <a:rPr lang="cs-CZ" dirty="0" smtClean="0"/>
              <a:t> solidarity (</a:t>
            </a:r>
            <a:r>
              <a:rPr lang="cs-CZ" dirty="0" err="1" smtClean="0"/>
              <a:t>culture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ethnic</a:t>
            </a:r>
            <a:r>
              <a:rPr lang="cs-CZ" dirty="0" smtClean="0"/>
              <a:t>/</a:t>
            </a:r>
            <a:r>
              <a:rPr lang="cs-CZ" dirty="0" err="1" smtClean="0"/>
              <a:t>racial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)  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exculsion</a:t>
            </a:r>
            <a:r>
              <a:rPr lang="cs-CZ" dirty="0" smtClean="0"/>
              <a:t> (</a:t>
            </a:r>
            <a:r>
              <a:rPr lang="cs-CZ" dirty="0" err="1" smtClean="0"/>
              <a:t>involuntary</a:t>
            </a:r>
            <a:r>
              <a:rPr lang="cs-CZ" dirty="0" smtClean="0"/>
              <a:t> </a:t>
            </a:r>
            <a:r>
              <a:rPr lang="cs-CZ" dirty="0" err="1" smtClean="0"/>
              <a:t>segregation</a:t>
            </a:r>
            <a:r>
              <a:rPr lang="cs-CZ" dirty="0" smtClean="0"/>
              <a:t>) </a:t>
            </a:r>
            <a:r>
              <a:rPr lang="cs-CZ" dirty="0" err="1" smtClean="0"/>
              <a:t>of</a:t>
            </a:r>
            <a:r>
              <a:rPr lang="cs-CZ" dirty="0" smtClean="0"/>
              <a:t> Roma in ECE  </a:t>
            </a:r>
            <a:endParaRPr lang="en-US" dirty="0"/>
          </a:p>
        </p:txBody>
      </p:sp>
      <p:pic>
        <p:nvPicPr>
          <p:cNvPr id="4" name="Zástupný symbol pro obsah 3" descr="spatial_segregation_diagram_roma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1600200"/>
            <a:ext cx="5783687" cy="470912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Slovak</a:t>
            </a:r>
            <a:r>
              <a:rPr lang="cs-CZ" sz="3200" dirty="0" smtClean="0"/>
              <a:t> „osada“</a:t>
            </a:r>
            <a:endParaRPr lang="en-US" sz="3200" dirty="0"/>
          </a:p>
        </p:txBody>
      </p:sp>
      <p:pic>
        <p:nvPicPr>
          <p:cNvPr id="7" name="Zástupný symbol pro obsah 6" descr="19938b427f_30580753_o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07079" y="332655"/>
            <a:ext cx="4836921" cy="3627691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395535" y="1435100"/>
            <a:ext cx="3960441" cy="5090244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Mostly</a:t>
            </a:r>
            <a:r>
              <a:rPr lang="cs-CZ" sz="2000" dirty="0" smtClean="0"/>
              <a:t> </a:t>
            </a:r>
            <a:r>
              <a:rPr lang="cs-CZ" sz="2000" dirty="0" err="1" smtClean="0"/>
              <a:t>low</a:t>
            </a:r>
            <a:r>
              <a:rPr lang="cs-CZ" sz="2000" dirty="0" smtClean="0"/>
              <a:t> </a:t>
            </a:r>
            <a:r>
              <a:rPr lang="cs-CZ" sz="2000" dirty="0" err="1" smtClean="0"/>
              <a:t>economic</a:t>
            </a:r>
            <a:r>
              <a:rPr lang="cs-CZ" sz="2000" dirty="0" smtClean="0"/>
              <a:t> </a:t>
            </a:r>
            <a:r>
              <a:rPr lang="cs-CZ" sz="2000" dirty="0" err="1" smtClean="0"/>
              <a:t>level</a:t>
            </a:r>
            <a:r>
              <a:rPr lang="cs-CZ" sz="2000" dirty="0" smtClean="0"/>
              <a:t>; </a:t>
            </a:r>
            <a:r>
              <a:rPr lang="cs-CZ" sz="2000" dirty="0" err="1" smtClean="0"/>
              <a:t>involuntary</a:t>
            </a:r>
            <a:r>
              <a:rPr lang="cs-CZ" sz="2000" dirty="0" smtClean="0"/>
              <a:t> (</a:t>
            </a:r>
            <a:r>
              <a:rPr lang="cs-CZ" sz="2000" dirty="0" err="1" smtClean="0"/>
              <a:t>based</a:t>
            </a:r>
            <a:r>
              <a:rPr lang="cs-CZ" sz="2000" dirty="0" smtClean="0"/>
              <a:t> </a:t>
            </a:r>
            <a:r>
              <a:rPr lang="cs-CZ" sz="2000" dirty="0" err="1" smtClean="0"/>
              <a:t>partly</a:t>
            </a:r>
            <a:r>
              <a:rPr lang="cs-CZ" sz="2000" dirty="0" smtClean="0"/>
              <a:t> on </a:t>
            </a:r>
            <a:r>
              <a:rPr lang="cs-CZ" sz="2000" dirty="0" err="1" smtClean="0"/>
              <a:t>poverty</a:t>
            </a:r>
            <a:r>
              <a:rPr lang="cs-CZ" sz="2000" dirty="0" smtClean="0"/>
              <a:t> </a:t>
            </a:r>
            <a:r>
              <a:rPr lang="cs-CZ" sz="2000" dirty="0" err="1" smtClean="0"/>
              <a:t>but</a:t>
            </a:r>
            <a:r>
              <a:rPr lang="cs-CZ" sz="2000" dirty="0" smtClean="0"/>
              <a:t> </a:t>
            </a:r>
            <a:r>
              <a:rPr lang="cs-CZ" sz="2000" dirty="0" err="1" smtClean="0"/>
              <a:t>mostly</a:t>
            </a:r>
            <a:r>
              <a:rPr lang="cs-CZ" sz="2000" dirty="0" smtClean="0"/>
              <a:t> on </a:t>
            </a:r>
            <a:r>
              <a:rPr lang="cs-CZ" sz="2000" dirty="0" err="1" smtClean="0"/>
              <a:t>race</a:t>
            </a:r>
            <a:r>
              <a:rPr lang="cs-CZ" sz="2000" dirty="0" smtClean="0"/>
              <a:t>);  </a:t>
            </a:r>
            <a:r>
              <a:rPr lang="cs-CZ" sz="2000" dirty="0" err="1" smtClean="0"/>
              <a:t>very</a:t>
            </a:r>
            <a:r>
              <a:rPr lang="cs-CZ" sz="2000" dirty="0" smtClean="0"/>
              <a:t> </a:t>
            </a:r>
            <a:r>
              <a:rPr lang="cs-CZ" sz="2000" dirty="0" err="1" smtClean="0"/>
              <a:t>little</a:t>
            </a:r>
            <a:r>
              <a:rPr lang="cs-CZ" sz="2000" dirty="0" smtClean="0"/>
              <a:t> permeability (</a:t>
            </a:r>
            <a:r>
              <a:rPr lang="cs-CZ" sz="2000" dirty="0" err="1" smtClean="0"/>
              <a:t>only</a:t>
            </a:r>
            <a:r>
              <a:rPr lang="cs-CZ" sz="2000" dirty="0" smtClean="0"/>
              <a:t> </a:t>
            </a:r>
            <a:r>
              <a:rPr lang="cs-CZ" sz="2000" dirty="0" err="1" smtClean="0"/>
              <a:t>when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outcome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migration</a:t>
            </a:r>
            <a:r>
              <a:rPr lang="cs-CZ" sz="2000" dirty="0" smtClean="0"/>
              <a:t>); </a:t>
            </a:r>
            <a:r>
              <a:rPr lang="cs-CZ" sz="2000" dirty="0" err="1" smtClean="0"/>
              <a:t>highly</a:t>
            </a:r>
            <a:r>
              <a:rPr lang="cs-CZ" sz="2000" dirty="0" smtClean="0"/>
              <a:t> </a:t>
            </a:r>
            <a:r>
              <a:rPr lang="cs-CZ" sz="2000" dirty="0" err="1" smtClean="0"/>
              <a:t>dependent</a:t>
            </a:r>
            <a:r>
              <a:rPr lang="cs-CZ" sz="2000" dirty="0" smtClean="0"/>
              <a:t> on </a:t>
            </a:r>
            <a:r>
              <a:rPr lang="cs-CZ" sz="2000" dirty="0" err="1" smtClean="0"/>
              <a:t>outside</a:t>
            </a:r>
            <a:r>
              <a:rPr lang="cs-CZ" sz="2000" dirty="0" smtClean="0"/>
              <a:t> </a:t>
            </a:r>
            <a:r>
              <a:rPr lang="cs-CZ" sz="2000" dirty="0" err="1" smtClean="0"/>
              <a:t>world</a:t>
            </a:r>
            <a:r>
              <a:rPr lang="cs-CZ" sz="2000" dirty="0" smtClean="0"/>
              <a:t>; </a:t>
            </a:r>
            <a:r>
              <a:rPr lang="cs-CZ" sz="2000" dirty="0" err="1" smtClean="0"/>
              <a:t>relatively</a:t>
            </a:r>
            <a:r>
              <a:rPr lang="cs-CZ" sz="2000" dirty="0" smtClean="0"/>
              <a:t> </a:t>
            </a:r>
            <a:r>
              <a:rPr lang="cs-CZ" sz="2000" dirty="0" err="1" smtClean="0"/>
              <a:t>high</a:t>
            </a:r>
            <a:r>
              <a:rPr lang="cs-CZ" sz="2000" dirty="0" smtClean="0"/>
              <a:t> identity </a:t>
            </a:r>
            <a:r>
              <a:rPr lang="cs-CZ" sz="2000" dirty="0" err="1" smtClean="0"/>
              <a:t>and</a:t>
            </a:r>
            <a:r>
              <a:rPr lang="cs-CZ" sz="2000" dirty="0" smtClean="0"/>
              <a:t> solidarity (no „osada“ </a:t>
            </a:r>
            <a:r>
              <a:rPr lang="cs-CZ" sz="2000" dirty="0" err="1" smtClean="0"/>
              <a:t>communities</a:t>
            </a:r>
            <a:r>
              <a:rPr lang="cs-CZ" sz="2000" dirty="0" smtClean="0"/>
              <a:t>; </a:t>
            </a:r>
            <a:r>
              <a:rPr lang="cs-CZ" sz="2000" dirty="0" err="1" smtClean="0"/>
              <a:t>strong</a:t>
            </a:r>
            <a:r>
              <a:rPr lang="cs-CZ" sz="2000" dirty="0" smtClean="0"/>
              <a:t> Roma vs. non-Roma identity; solidarity </a:t>
            </a:r>
            <a:r>
              <a:rPr lang="cs-CZ" sz="2000" dirty="0" err="1" smtClean="0"/>
              <a:t>based</a:t>
            </a:r>
            <a:r>
              <a:rPr lang="cs-CZ" sz="2000" dirty="0" smtClean="0"/>
              <a:t> on </a:t>
            </a:r>
            <a:r>
              <a:rPr lang="cs-CZ" sz="2000" dirty="0" err="1" smtClean="0"/>
              <a:t>extended</a:t>
            </a:r>
            <a:r>
              <a:rPr lang="cs-CZ" sz="2000" dirty="0" smtClean="0"/>
              <a:t> </a:t>
            </a:r>
            <a:r>
              <a:rPr lang="cs-CZ" sz="2000" dirty="0" err="1" smtClean="0"/>
              <a:t>families</a:t>
            </a:r>
            <a:r>
              <a:rPr lang="cs-CZ" sz="2000" dirty="0" smtClean="0"/>
              <a:t>)  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Czech</a:t>
            </a:r>
            <a:r>
              <a:rPr lang="cs-CZ" sz="3200" dirty="0" smtClean="0"/>
              <a:t> „ghetto“</a:t>
            </a:r>
            <a:endParaRPr lang="en-US" sz="3200" dirty="0"/>
          </a:p>
        </p:txBody>
      </p:sp>
      <p:pic>
        <p:nvPicPr>
          <p:cNvPr id="5" name="Zástupný symbol pro obsah 4" descr="20120504-predlice-inspiration-sachsen-1_denik-38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95091" y="332656"/>
            <a:ext cx="4416490" cy="3312368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042792" cy="4691063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Mostly</a:t>
            </a:r>
            <a:r>
              <a:rPr lang="cs-CZ" sz="2000" dirty="0" smtClean="0"/>
              <a:t> </a:t>
            </a:r>
            <a:r>
              <a:rPr lang="cs-CZ" sz="2000" dirty="0" err="1" smtClean="0"/>
              <a:t>low</a:t>
            </a:r>
            <a:r>
              <a:rPr lang="cs-CZ" sz="2000" dirty="0" smtClean="0"/>
              <a:t> </a:t>
            </a:r>
            <a:r>
              <a:rPr lang="cs-CZ" sz="2000" dirty="0" err="1" smtClean="0"/>
              <a:t>economic</a:t>
            </a:r>
            <a:r>
              <a:rPr lang="cs-CZ" sz="2000" dirty="0" smtClean="0"/>
              <a:t> </a:t>
            </a:r>
            <a:r>
              <a:rPr lang="cs-CZ" sz="2000" dirty="0" err="1" smtClean="0"/>
              <a:t>level</a:t>
            </a:r>
            <a:r>
              <a:rPr lang="cs-CZ" sz="2000" dirty="0" smtClean="0"/>
              <a:t>; </a:t>
            </a:r>
            <a:r>
              <a:rPr lang="cs-CZ" sz="2000" dirty="0" err="1" smtClean="0"/>
              <a:t>involuntary</a:t>
            </a:r>
            <a:r>
              <a:rPr lang="cs-CZ" sz="2000" dirty="0" smtClean="0"/>
              <a:t> (</a:t>
            </a:r>
            <a:r>
              <a:rPr lang="cs-CZ" sz="2000" dirty="0" err="1" smtClean="0"/>
              <a:t>based</a:t>
            </a:r>
            <a:r>
              <a:rPr lang="cs-CZ" sz="2000" dirty="0" smtClean="0"/>
              <a:t> </a:t>
            </a:r>
            <a:r>
              <a:rPr lang="cs-CZ" sz="2000" dirty="0" err="1" smtClean="0"/>
              <a:t>partly</a:t>
            </a:r>
            <a:r>
              <a:rPr lang="cs-CZ" sz="2000" dirty="0" smtClean="0"/>
              <a:t> on </a:t>
            </a:r>
            <a:r>
              <a:rPr lang="cs-CZ" sz="2000" dirty="0" err="1" smtClean="0"/>
              <a:t>race</a:t>
            </a:r>
            <a:r>
              <a:rPr lang="cs-CZ" sz="2000" dirty="0" smtClean="0"/>
              <a:t> </a:t>
            </a:r>
            <a:r>
              <a:rPr lang="cs-CZ" sz="2000" dirty="0" err="1" smtClean="0"/>
              <a:t>but</a:t>
            </a:r>
            <a:r>
              <a:rPr lang="cs-CZ" sz="2000" dirty="0" smtClean="0"/>
              <a:t> </a:t>
            </a:r>
            <a:r>
              <a:rPr lang="cs-CZ" sz="2000" dirty="0" err="1" smtClean="0"/>
              <a:t>mostly</a:t>
            </a:r>
            <a:r>
              <a:rPr lang="cs-CZ" sz="2000" dirty="0" smtClean="0"/>
              <a:t> on </a:t>
            </a:r>
            <a:r>
              <a:rPr lang="cs-CZ" sz="2000" dirty="0" err="1" smtClean="0"/>
              <a:t>poverty</a:t>
            </a:r>
            <a:r>
              <a:rPr lang="cs-CZ" sz="2000" dirty="0" smtClean="0"/>
              <a:t> – </a:t>
            </a:r>
            <a:r>
              <a:rPr lang="cs-CZ" sz="2000" dirty="0" err="1" smtClean="0"/>
              <a:t>there</a:t>
            </a:r>
            <a:r>
              <a:rPr lang="cs-CZ" sz="2000" dirty="0" smtClean="0"/>
              <a:t> are </a:t>
            </a:r>
            <a:r>
              <a:rPr lang="cs-CZ" sz="2000" dirty="0" err="1" smtClean="0"/>
              <a:t>also</a:t>
            </a:r>
            <a:r>
              <a:rPr lang="cs-CZ" sz="2000" dirty="0" smtClean="0"/>
              <a:t> </a:t>
            </a:r>
            <a:r>
              <a:rPr lang="cs-CZ" sz="2000" dirty="0" err="1" smtClean="0"/>
              <a:t>some</a:t>
            </a:r>
            <a:r>
              <a:rPr lang="cs-CZ" sz="2000" dirty="0" smtClean="0"/>
              <a:t> „</a:t>
            </a:r>
            <a:r>
              <a:rPr lang="cs-CZ" sz="2000" dirty="0" err="1" smtClean="0"/>
              <a:t>white</a:t>
            </a:r>
            <a:r>
              <a:rPr lang="cs-CZ" sz="2000" dirty="0" smtClean="0"/>
              <a:t>“ </a:t>
            </a:r>
            <a:r>
              <a:rPr lang="cs-CZ" sz="2000" dirty="0" err="1" smtClean="0"/>
              <a:t>dwellers</a:t>
            </a:r>
            <a:r>
              <a:rPr lang="cs-CZ" sz="2000" dirty="0" smtClean="0"/>
              <a:t>); permeability </a:t>
            </a:r>
            <a:r>
              <a:rPr lang="cs-CZ" sz="2000" dirty="0" err="1" smtClean="0"/>
              <a:t>within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city </a:t>
            </a:r>
            <a:r>
              <a:rPr lang="cs-CZ" sz="2000" dirty="0" err="1" smtClean="0"/>
              <a:t>possible</a:t>
            </a:r>
            <a:r>
              <a:rPr lang="cs-CZ" sz="2000" dirty="0" smtClean="0"/>
              <a:t> </a:t>
            </a:r>
            <a:r>
              <a:rPr lang="cs-CZ" sz="2000" dirty="0" err="1" smtClean="0"/>
              <a:t>but</a:t>
            </a:r>
            <a:r>
              <a:rPr lang="cs-CZ" sz="2000" dirty="0" smtClean="0"/>
              <a:t> </a:t>
            </a:r>
            <a:r>
              <a:rPr lang="cs-CZ" sz="2000" dirty="0" err="1" smtClean="0"/>
              <a:t>very</a:t>
            </a:r>
            <a:r>
              <a:rPr lang="cs-CZ" sz="2000" dirty="0" smtClean="0"/>
              <a:t> </a:t>
            </a:r>
            <a:r>
              <a:rPr lang="cs-CZ" sz="2000" dirty="0" err="1" smtClean="0"/>
              <a:t>difficult</a:t>
            </a:r>
            <a:r>
              <a:rPr lang="cs-CZ" sz="2000" dirty="0" smtClean="0"/>
              <a:t> (</a:t>
            </a:r>
            <a:r>
              <a:rPr lang="cs-CZ" sz="2000" dirty="0" err="1" smtClean="0"/>
              <a:t>mostly</a:t>
            </a:r>
            <a:r>
              <a:rPr lang="cs-CZ" sz="2000" dirty="0" smtClean="0"/>
              <a:t> </a:t>
            </a:r>
            <a:r>
              <a:rPr lang="cs-CZ" sz="2000" dirty="0" err="1" smtClean="0"/>
              <a:t>because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„</a:t>
            </a:r>
            <a:r>
              <a:rPr lang="cs-CZ" sz="2000" dirty="0" err="1" smtClean="0"/>
              <a:t>vicious</a:t>
            </a:r>
            <a:r>
              <a:rPr lang="cs-CZ" sz="2000" dirty="0" smtClean="0"/>
              <a:t> </a:t>
            </a:r>
            <a:r>
              <a:rPr lang="cs-CZ" sz="2000" dirty="0" err="1" smtClean="0"/>
              <a:t>circle</a:t>
            </a:r>
            <a:r>
              <a:rPr lang="cs-CZ" sz="2000" dirty="0" smtClean="0"/>
              <a:t>“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poverty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also</a:t>
            </a:r>
            <a:r>
              <a:rPr lang="cs-CZ" sz="2000" dirty="0" smtClean="0"/>
              <a:t> </a:t>
            </a:r>
            <a:r>
              <a:rPr lang="cs-CZ" sz="2000" dirty="0" err="1" smtClean="0"/>
              <a:t>racial</a:t>
            </a:r>
            <a:r>
              <a:rPr lang="cs-CZ" sz="2000" dirty="0" smtClean="0"/>
              <a:t> </a:t>
            </a:r>
            <a:r>
              <a:rPr lang="cs-CZ" sz="2000" dirty="0" err="1" smtClean="0"/>
              <a:t>discrimination</a:t>
            </a:r>
            <a:r>
              <a:rPr lang="cs-CZ" sz="2000" dirty="0" smtClean="0"/>
              <a:t>); </a:t>
            </a:r>
            <a:r>
              <a:rPr lang="cs-CZ" sz="2000" dirty="0" err="1" smtClean="0"/>
              <a:t>totaly</a:t>
            </a:r>
            <a:r>
              <a:rPr lang="cs-CZ" sz="2000" dirty="0" smtClean="0"/>
              <a:t> </a:t>
            </a:r>
            <a:r>
              <a:rPr lang="cs-CZ" sz="2000" dirty="0" err="1" smtClean="0"/>
              <a:t>dependent</a:t>
            </a:r>
            <a:r>
              <a:rPr lang="cs-CZ" sz="2000" dirty="0" smtClean="0"/>
              <a:t> on </a:t>
            </a:r>
            <a:r>
              <a:rPr lang="cs-CZ" sz="2000" dirty="0" err="1" smtClean="0"/>
              <a:t>outside</a:t>
            </a:r>
            <a:r>
              <a:rPr lang="cs-CZ" sz="2000" dirty="0" smtClean="0"/>
              <a:t> </a:t>
            </a:r>
            <a:r>
              <a:rPr lang="cs-CZ" sz="2000" dirty="0" err="1" smtClean="0"/>
              <a:t>world</a:t>
            </a:r>
            <a:r>
              <a:rPr lang="cs-CZ" sz="2000" dirty="0" smtClean="0"/>
              <a:t> (</a:t>
            </a:r>
            <a:r>
              <a:rPr lang="cs-CZ" sz="2000" dirty="0" err="1" smtClean="0"/>
              <a:t>except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criminal</a:t>
            </a:r>
            <a:r>
              <a:rPr lang="cs-CZ" sz="2000" dirty="0" smtClean="0"/>
              <a:t> </a:t>
            </a:r>
            <a:r>
              <a:rPr lang="cs-CZ" sz="2000" dirty="0" err="1" smtClean="0"/>
              <a:t>activities</a:t>
            </a:r>
            <a:r>
              <a:rPr lang="cs-CZ" sz="2000" dirty="0" smtClean="0"/>
              <a:t>) 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types</a:t>
            </a:r>
            <a:r>
              <a:rPr lang="cs-CZ" sz="2400" dirty="0" smtClean="0"/>
              <a:t>: Roma </a:t>
            </a:r>
            <a:r>
              <a:rPr lang="cs-CZ" sz="2400" dirty="0" err="1" smtClean="0"/>
              <a:t>towns</a:t>
            </a:r>
            <a:r>
              <a:rPr lang="cs-CZ" sz="2400" dirty="0" smtClean="0"/>
              <a:t>-</a:t>
            </a:r>
            <a:r>
              <a:rPr lang="cs-CZ" sz="2400" dirty="0" err="1" smtClean="0"/>
              <a:t>villages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Balkans</a:t>
            </a:r>
            <a:endParaRPr lang="en-US" sz="2400" dirty="0"/>
          </a:p>
        </p:txBody>
      </p:sp>
      <p:pic>
        <p:nvPicPr>
          <p:cNvPr id="5" name="Zástupný symbol pro obsah 4" descr="IMG_283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32818" y="0"/>
            <a:ext cx="4811182" cy="3608387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754760" cy="4946228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Closer</a:t>
            </a:r>
            <a:r>
              <a:rPr lang="cs-CZ" sz="2000" dirty="0" smtClean="0"/>
              <a:t> to ghetto type </a:t>
            </a:r>
            <a:r>
              <a:rPr lang="cs-CZ" sz="2000" dirty="0" err="1" smtClean="0"/>
              <a:t>without</a:t>
            </a:r>
            <a:r>
              <a:rPr lang="cs-CZ" sz="2000" dirty="0" smtClean="0"/>
              <a:t> </a:t>
            </a:r>
            <a:r>
              <a:rPr lang="cs-CZ" sz="2000" dirty="0" err="1" smtClean="0"/>
              <a:t>its</a:t>
            </a:r>
            <a:r>
              <a:rPr lang="cs-CZ" sz="2000" dirty="0" smtClean="0"/>
              <a:t> „majority“ </a:t>
            </a:r>
            <a:r>
              <a:rPr lang="cs-CZ" sz="2000" dirty="0" err="1" smtClean="0"/>
              <a:t>neighbor</a:t>
            </a:r>
            <a:r>
              <a:rPr lang="cs-CZ" sz="2000" dirty="0" smtClean="0"/>
              <a:t>: </a:t>
            </a:r>
            <a:r>
              <a:rPr lang="cs-CZ" sz="2000" dirty="0" err="1" smtClean="0"/>
              <a:t>various</a:t>
            </a:r>
            <a:r>
              <a:rPr lang="cs-CZ" sz="2000" dirty="0" smtClean="0"/>
              <a:t> </a:t>
            </a:r>
            <a:r>
              <a:rPr lang="cs-CZ" sz="2000" dirty="0" err="1" smtClean="0"/>
              <a:t>economic</a:t>
            </a:r>
            <a:r>
              <a:rPr lang="cs-CZ" sz="2000" dirty="0" smtClean="0"/>
              <a:t> </a:t>
            </a:r>
            <a:r>
              <a:rPr lang="cs-CZ" sz="2000" dirty="0" err="1" smtClean="0"/>
              <a:t>level</a:t>
            </a:r>
            <a:r>
              <a:rPr lang="cs-CZ" sz="2000" dirty="0" smtClean="0"/>
              <a:t>;</a:t>
            </a:r>
            <a:r>
              <a:rPr lang="cs-CZ" sz="2000" dirty="0" smtClean="0"/>
              <a:t> </a:t>
            </a:r>
            <a:r>
              <a:rPr lang="cs-CZ" sz="2000" dirty="0" err="1" smtClean="0"/>
              <a:t>parallel</a:t>
            </a:r>
            <a:r>
              <a:rPr lang="cs-CZ" sz="2000" dirty="0" smtClean="0"/>
              <a:t> </a:t>
            </a:r>
            <a:r>
              <a:rPr lang="cs-CZ" sz="2000" dirty="0" err="1" smtClean="0"/>
              <a:t>institutions</a:t>
            </a:r>
            <a:r>
              <a:rPr lang="cs-CZ" sz="2000" dirty="0" smtClean="0"/>
              <a:t> (Roma „</a:t>
            </a:r>
            <a:r>
              <a:rPr lang="cs-CZ" sz="2000" dirty="0" err="1" smtClean="0"/>
              <a:t>kings</a:t>
            </a:r>
            <a:r>
              <a:rPr lang="cs-CZ" sz="2000" dirty="0" smtClean="0"/>
              <a:t>“); </a:t>
            </a:r>
            <a:r>
              <a:rPr lang="cs-CZ" sz="2000" dirty="0" err="1" smtClean="0"/>
              <a:t>relatively</a:t>
            </a:r>
            <a:r>
              <a:rPr lang="cs-CZ" sz="2000" dirty="0" smtClean="0"/>
              <a:t> </a:t>
            </a:r>
            <a:r>
              <a:rPr lang="cs-CZ" sz="2000" dirty="0" err="1" smtClean="0"/>
              <a:t>high</a:t>
            </a:r>
            <a:r>
              <a:rPr lang="cs-CZ" sz="2000" dirty="0" smtClean="0"/>
              <a:t> identity </a:t>
            </a:r>
            <a:r>
              <a:rPr lang="cs-CZ" sz="2000" dirty="0" err="1" smtClean="0"/>
              <a:t>and</a:t>
            </a:r>
            <a:r>
              <a:rPr lang="cs-CZ" sz="2000" dirty="0" smtClean="0"/>
              <a:t> solidarity (</a:t>
            </a:r>
            <a:r>
              <a:rPr lang="cs-CZ" sz="2000" dirty="0" err="1" smtClean="0"/>
              <a:t>but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differes</a:t>
            </a:r>
            <a:r>
              <a:rPr lang="cs-CZ" sz="2000" dirty="0" smtClean="0"/>
              <a:t> on </a:t>
            </a:r>
            <a:r>
              <a:rPr lang="cs-CZ" sz="2000" dirty="0" err="1" smtClean="0"/>
              <a:t>place</a:t>
            </a:r>
            <a:r>
              <a:rPr lang="cs-CZ" sz="2000" dirty="0" smtClean="0"/>
              <a:t> – </a:t>
            </a:r>
            <a:r>
              <a:rPr lang="cs-CZ" sz="2000" dirty="0" err="1" smtClean="0"/>
              <a:t>usually</a:t>
            </a:r>
            <a:r>
              <a:rPr lang="cs-CZ" sz="2000" dirty="0" smtClean="0"/>
              <a:t> in case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specific</a:t>
            </a:r>
            <a:r>
              <a:rPr lang="cs-CZ" sz="2000" dirty="0" smtClean="0"/>
              <a:t> sub-</a:t>
            </a:r>
            <a:r>
              <a:rPr lang="cs-CZ" sz="2000" dirty="0" err="1" smtClean="0"/>
              <a:t>etnic</a:t>
            </a:r>
            <a:r>
              <a:rPr lang="cs-CZ" sz="2000" dirty="0" smtClean="0"/>
              <a:t> Roma </a:t>
            </a:r>
            <a:r>
              <a:rPr lang="cs-CZ" sz="2000" dirty="0" err="1" smtClean="0"/>
              <a:t>groups</a:t>
            </a:r>
            <a:r>
              <a:rPr lang="cs-CZ" sz="2000" dirty="0" smtClean="0"/>
              <a:t>); </a:t>
            </a:r>
            <a:r>
              <a:rPr lang="cs-CZ" sz="2000" dirty="0" err="1" smtClean="0"/>
              <a:t>very</a:t>
            </a:r>
            <a:r>
              <a:rPr lang="cs-CZ" sz="2000" dirty="0" smtClean="0"/>
              <a:t> </a:t>
            </a:r>
            <a:r>
              <a:rPr lang="cs-CZ" sz="2000" dirty="0" err="1" smtClean="0"/>
              <a:t>little</a:t>
            </a:r>
            <a:r>
              <a:rPr lang="cs-CZ" sz="2000" dirty="0" smtClean="0"/>
              <a:t> </a:t>
            </a:r>
            <a:r>
              <a:rPr lang="cs-CZ" sz="2000" dirty="0" err="1" smtClean="0"/>
              <a:t>permeablity</a:t>
            </a:r>
            <a:r>
              <a:rPr lang="cs-CZ" sz="2000" dirty="0" smtClean="0"/>
              <a:t> (majority </a:t>
            </a:r>
            <a:r>
              <a:rPr lang="cs-CZ" sz="2000" dirty="0" err="1" smtClean="0"/>
              <a:t>population</a:t>
            </a:r>
            <a:r>
              <a:rPr lang="cs-CZ" sz="2000" dirty="0" smtClean="0"/>
              <a:t> </a:t>
            </a:r>
            <a:r>
              <a:rPr lang="cs-CZ" sz="2000" dirty="0" err="1" smtClean="0"/>
              <a:t>prevent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Roma to </a:t>
            </a:r>
            <a:r>
              <a:rPr lang="cs-CZ" sz="2000" dirty="0" err="1" smtClean="0"/>
              <a:t>move</a:t>
            </a:r>
            <a:r>
              <a:rPr lang="cs-CZ" sz="2000" dirty="0" smtClean="0"/>
              <a:t> </a:t>
            </a:r>
            <a:r>
              <a:rPr lang="cs-CZ" sz="2000" dirty="0" err="1" smtClean="0"/>
              <a:t>out</a:t>
            </a:r>
            <a:r>
              <a:rPr lang="cs-CZ" sz="2000" dirty="0" smtClean="0"/>
              <a:t>) 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455</Words>
  <Application>Microsoft Office PowerPoint</Application>
  <PresentationFormat>Předvádění na obrazovce (4:3)</PresentationFormat>
  <Paragraphs>30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Fields of exclusion: Housing</vt:lpstr>
      <vt:lpstr>Types of spatial segragation</vt:lpstr>
      <vt:lpstr>Principles of spatial segregation</vt:lpstr>
      <vt:lpstr>Types – ideal typical models I</vt:lpstr>
      <vt:lpstr>Types – ideal typical models II</vt:lpstr>
      <vt:lpstr>Social exculsion (involuntary segregation) of Roma in ECE  </vt:lpstr>
      <vt:lpstr>Slovak „osada“</vt:lpstr>
      <vt:lpstr>Czech „ghetto“</vt:lpstr>
      <vt:lpstr>Other types: Roma towns-villages in the Balkans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Spatial segregation, ghetto</dc:title>
  <dc:creator>Ondra</dc:creator>
  <cp:lastModifiedBy>Ondra</cp:lastModifiedBy>
  <cp:revision>17</cp:revision>
  <dcterms:created xsi:type="dcterms:W3CDTF">2018-04-13T16:20:10Z</dcterms:created>
  <dcterms:modified xsi:type="dcterms:W3CDTF">2018-04-14T16:59:22Z</dcterms:modified>
</cp:coreProperties>
</file>