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258" r:id="rId4"/>
    <p:sldId id="260" r:id="rId5"/>
    <p:sldId id="261" r:id="rId6"/>
    <p:sldId id="282" r:id="rId7"/>
    <p:sldId id="262" r:id="rId8"/>
    <p:sldId id="263" r:id="rId9"/>
    <p:sldId id="283" r:id="rId10"/>
    <p:sldId id="264" r:id="rId11"/>
    <p:sldId id="266" r:id="rId12"/>
    <p:sldId id="284" r:id="rId13"/>
    <p:sldId id="297" r:id="rId14"/>
    <p:sldId id="265" r:id="rId15"/>
    <p:sldId id="285" r:id="rId16"/>
    <p:sldId id="294" r:id="rId17"/>
    <p:sldId id="295" r:id="rId18"/>
    <p:sldId id="296" r:id="rId19"/>
    <p:sldId id="267" r:id="rId20"/>
    <p:sldId id="268" r:id="rId21"/>
    <p:sldId id="281" r:id="rId22"/>
    <p:sldId id="293" r:id="rId23"/>
    <p:sldId id="273" r:id="rId24"/>
    <p:sldId id="274" r:id="rId25"/>
    <p:sldId id="278" r:id="rId26"/>
    <p:sldId id="286" r:id="rId27"/>
    <p:sldId id="288" r:id="rId28"/>
    <p:sldId id="287" r:id="rId29"/>
    <p:sldId id="289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A5F2B9-7300-41EE-A84E-A04A191A293A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F9FFDE-2F1F-4B9C-B0DE-E21735EF3B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5003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EACCFD-E700-42A6-B169-9F3A7885F70B}" type="slidenum">
              <a:rPr lang="cs-CZ"/>
              <a:pPr/>
              <a:t>16</a:t>
            </a:fld>
            <a:endParaRPr lang="cs-CZ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9927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BC4B53-1DAB-4F91-A2D4-390BF6146033}" type="slidenum">
              <a:rPr lang="cs-CZ"/>
              <a:pPr/>
              <a:t>17</a:t>
            </a:fld>
            <a:endParaRPr lang="cs-CZ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2631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9CFE2F-9D49-4D66-B1F7-7D1228F77362}" type="slidenum">
              <a:rPr lang="cs-CZ"/>
              <a:pPr/>
              <a:t>18</a:t>
            </a:fld>
            <a:endParaRPr lang="cs-CZ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518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8FEB9-8D94-4F52-9CF2-C63FCE728D20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19463-4B42-4E32-9CDA-1C589961E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91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8FEB9-8D94-4F52-9CF2-C63FCE728D20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19463-4B42-4E32-9CDA-1C589961E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826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8FEB9-8D94-4F52-9CF2-C63FCE728D20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19463-4B42-4E32-9CDA-1C589961E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905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8FEB9-8D94-4F52-9CF2-C63FCE728D20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19463-4B42-4E32-9CDA-1C589961E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134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8FEB9-8D94-4F52-9CF2-C63FCE728D20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19463-4B42-4E32-9CDA-1C589961E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954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8FEB9-8D94-4F52-9CF2-C63FCE728D20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19463-4B42-4E32-9CDA-1C589961E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395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8FEB9-8D94-4F52-9CF2-C63FCE728D20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19463-4B42-4E32-9CDA-1C589961E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126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8FEB9-8D94-4F52-9CF2-C63FCE728D20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19463-4B42-4E32-9CDA-1C589961E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764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8FEB9-8D94-4F52-9CF2-C63FCE728D20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19463-4B42-4E32-9CDA-1C589961E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249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8FEB9-8D94-4F52-9CF2-C63FCE728D20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19463-4B42-4E32-9CDA-1C589961E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345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8FEB9-8D94-4F52-9CF2-C63FCE728D20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19463-4B42-4E32-9CDA-1C589961E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989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A8FEB9-8D94-4F52-9CF2-C63FCE728D20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19463-4B42-4E32-9CDA-1C589961E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795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dirty="0"/>
              <a:t>Konverzační a diskurzivní analýza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Hedvika Novotná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089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900" dirty="0" smtClean="0"/>
              <a:t>Diskurz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700" dirty="0" err="1"/>
              <a:t>Foucault</a:t>
            </a:r>
            <a:r>
              <a:rPr lang="cs-CZ" sz="2700" dirty="0"/>
              <a:t> </a:t>
            </a:r>
            <a:r>
              <a:rPr lang="cs-CZ" sz="2700" dirty="0" smtClean="0"/>
              <a:t>(1994, 2002) v </a:t>
            </a:r>
            <a:r>
              <a:rPr lang="cs-CZ" sz="2700" dirty="0"/>
              <a:t>interpretaci </a:t>
            </a:r>
            <a:r>
              <a:rPr lang="cs-CZ" sz="2700" dirty="0" err="1"/>
              <a:t>Fairclough</a:t>
            </a:r>
            <a:r>
              <a:rPr lang="cs-CZ" sz="2700" dirty="0"/>
              <a:t> </a:t>
            </a:r>
            <a:r>
              <a:rPr lang="cs-CZ" sz="2700" dirty="0" smtClean="0"/>
              <a:t>(1992)</a:t>
            </a:r>
            <a:endParaRPr lang="en-US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altLang="cs-CZ" b="1" dirty="0"/>
              <a:t>Diskurz: významová reprezentace světa , která je vyjednávána v sociální interakci a řízena svými specifickými pravidly</a:t>
            </a:r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diskurz má konstitutivní povahu – konstruuje různé aspekty sociálna, předměty vědění, sociální subjekty atd.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elementy </a:t>
            </a:r>
            <a:r>
              <a:rPr lang="en-US" dirty="0" err="1" smtClean="0"/>
              <a:t>diskurzní</a:t>
            </a:r>
            <a:r>
              <a:rPr lang="en-US" dirty="0" smtClean="0"/>
              <a:t> </a:t>
            </a:r>
            <a:r>
              <a:rPr lang="en-US" dirty="0" err="1"/>
              <a:t>praxe</a:t>
            </a:r>
            <a:r>
              <a:rPr lang="en-US" dirty="0"/>
              <a:t> </a:t>
            </a:r>
            <a:r>
              <a:rPr lang="en-US" dirty="0" err="1"/>
              <a:t>nějaké</a:t>
            </a:r>
            <a:r>
              <a:rPr lang="en-US" dirty="0"/>
              <a:t> </a:t>
            </a:r>
            <a:r>
              <a:rPr lang="en-US" dirty="0" err="1"/>
              <a:t>společnosti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instituce</a:t>
            </a:r>
            <a:r>
              <a:rPr lang="en-US" dirty="0"/>
              <a:t> </a:t>
            </a:r>
            <a:r>
              <a:rPr lang="en-US" dirty="0" err="1"/>
              <a:t>jsou</a:t>
            </a:r>
            <a:r>
              <a:rPr lang="en-US" dirty="0"/>
              <a:t> </a:t>
            </a:r>
            <a:r>
              <a:rPr lang="en-US" dirty="0" err="1"/>
              <a:t>synchronně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diachronně</a:t>
            </a:r>
            <a:r>
              <a:rPr lang="cs-CZ" dirty="0" smtClean="0"/>
              <a:t> </a:t>
            </a:r>
            <a:r>
              <a:rPr lang="sv-SE" dirty="0" smtClean="0"/>
              <a:t>složitě </a:t>
            </a:r>
            <a:r>
              <a:rPr lang="sv-SE" dirty="0"/>
              <a:t>propojeny (intertextualita, resp. interdiskurzivita</a:t>
            </a:r>
            <a:r>
              <a:rPr lang="sv-SE" dirty="0" smtClean="0"/>
              <a:t>)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sv-SE" dirty="0" smtClean="0"/>
              <a:t>diskurzní povahu</a:t>
            </a:r>
            <a:r>
              <a:rPr lang="cs-CZ" dirty="0" smtClean="0"/>
              <a:t> </a:t>
            </a:r>
            <a:r>
              <a:rPr lang="en-US" dirty="0" err="1" smtClean="0"/>
              <a:t>má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„</a:t>
            </a:r>
            <a:r>
              <a:rPr lang="en-US" dirty="0" err="1"/>
              <a:t>moc</a:t>
            </a:r>
            <a:r>
              <a:rPr lang="en-US" dirty="0"/>
              <a:t>“ (</a:t>
            </a:r>
            <a:r>
              <a:rPr lang="en-US" dirty="0" err="1"/>
              <a:t>demonstrováno</a:t>
            </a:r>
            <a:r>
              <a:rPr lang="en-US" dirty="0"/>
              <a:t> </a:t>
            </a:r>
            <a:r>
              <a:rPr lang="en-US" dirty="0" err="1"/>
              <a:t>vznikem</a:t>
            </a:r>
            <a:r>
              <a:rPr lang="en-US" dirty="0"/>
              <a:t> a </a:t>
            </a:r>
            <a:r>
              <a:rPr lang="en-US" dirty="0" err="1"/>
              <a:t>užíváním</a:t>
            </a:r>
            <a:r>
              <a:rPr lang="en-US" dirty="0"/>
              <a:t> </a:t>
            </a:r>
            <a:r>
              <a:rPr lang="en-US" dirty="0" err="1" smtClean="0"/>
              <a:t>žánrů</a:t>
            </a:r>
            <a:r>
              <a:rPr lang="en-US" dirty="0" smtClean="0"/>
              <a:t> </a:t>
            </a:r>
            <a:r>
              <a:rPr lang="en-US" dirty="0" err="1"/>
              <a:t>jako</a:t>
            </a:r>
            <a:r>
              <a:rPr lang="en-US" dirty="0"/>
              <a:t> je </a:t>
            </a:r>
            <a:r>
              <a:rPr lang="en-US" dirty="0" err="1" smtClean="0"/>
              <a:t>zpověď</a:t>
            </a:r>
            <a:r>
              <a:rPr lang="en-US" dirty="0" smtClean="0"/>
              <a:t>)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diskurz</a:t>
            </a:r>
            <a:r>
              <a:rPr lang="en-US" dirty="0" smtClean="0"/>
              <a:t> </a:t>
            </a:r>
            <a:r>
              <a:rPr lang="en-US" dirty="0" err="1"/>
              <a:t>má</a:t>
            </a:r>
            <a:r>
              <a:rPr lang="en-US" dirty="0"/>
              <a:t> v </a:t>
            </a:r>
            <a:r>
              <a:rPr lang="en-US" dirty="0" err="1"/>
              <a:t>zásadě</a:t>
            </a:r>
            <a:r>
              <a:rPr lang="en-US" dirty="0"/>
              <a:t> </a:t>
            </a:r>
            <a:r>
              <a:rPr lang="en-US" dirty="0" err="1"/>
              <a:t>politickou</a:t>
            </a:r>
            <a:r>
              <a:rPr lang="en-US" dirty="0"/>
              <a:t> </a:t>
            </a:r>
            <a:r>
              <a:rPr lang="en-US" dirty="0" err="1"/>
              <a:t>povahu</a:t>
            </a:r>
            <a:r>
              <a:rPr lang="en-US" dirty="0"/>
              <a:t>, </a:t>
            </a:r>
            <a:r>
              <a:rPr lang="en-US" dirty="0" err="1"/>
              <a:t>jinak</a:t>
            </a:r>
            <a:r>
              <a:rPr lang="en-US" dirty="0"/>
              <a:t> </a:t>
            </a:r>
            <a:r>
              <a:rPr lang="en-US" dirty="0" err="1"/>
              <a:t>řečeno</a:t>
            </a:r>
            <a:r>
              <a:rPr lang="en-US" dirty="0"/>
              <a:t>, </a:t>
            </a:r>
            <a:r>
              <a:rPr lang="en-US" dirty="0" err="1"/>
              <a:t>mocenské</a:t>
            </a:r>
            <a:r>
              <a:rPr lang="en-US" dirty="0"/>
              <a:t> </a:t>
            </a:r>
            <a:r>
              <a:rPr lang="en-US" dirty="0" err="1"/>
              <a:t>zápasy</a:t>
            </a:r>
            <a:r>
              <a:rPr lang="en-US" dirty="0"/>
              <a:t> </a:t>
            </a:r>
            <a:r>
              <a:rPr lang="en-US" dirty="0" err="1" smtClean="0"/>
              <a:t>probíhají</a:t>
            </a:r>
            <a:r>
              <a:rPr lang="cs-CZ" dirty="0" smtClean="0"/>
              <a:t> </a:t>
            </a:r>
            <a:r>
              <a:rPr lang="en-US" dirty="0" err="1" smtClean="0"/>
              <a:t>prostřednictvím</a:t>
            </a:r>
            <a:r>
              <a:rPr lang="en-US" dirty="0" smtClean="0"/>
              <a:t> </a:t>
            </a:r>
            <a:r>
              <a:rPr lang="en-US" dirty="0" err="1"/>
              <a:t>diskurzu</a:t>
            </a:r>
            <a:r>
              <a:rPr lang="en-US" dirty="0"/>
              <a:t>, ale </a:t>
            </a:r>
            <a:r>
              <a:rPr lang="en-US" dirty="0" err="1"/>
              <a:t>zápasí</a:t>
            </a:r>
            <a:r>
              <a:rPr lang="en-US" dirty="0"/>
              <a:t> se </a:t>
            </a:r>
            <a:r>
              <a:rPr lang="en-US" dirty="0" err="1"/>
              <a:t>i</a:t>
            </a:r>
            <a:r>
              <a:rPr lang="en-US" dirty="0"/>
              <a:t> o </a:t>
            </a:r>
            <a:r>
              <a:rPr lang="en-US" dirty="0" err="1"/>
              <a:t>diskurz</a:t>
            </a:r>
            <a:r>
              <a:rPr lang="en-US" dirty="0"/>
              <a:t> </a:t>
            </a:r>
            <a:r>
              <a:rPr lang="en-US" dirty="0" err="1" smtClean="0"/>
              <a:t>sám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důležitým</a:t>
            </a:r>
            <a:r>
              <a:rPr lang="en-US" dirty="0" smtClean="0"/>
              <a:t> </a:t>
            </a:r>
            <a:r>
              <a:rPr lang="en-US" dirty="0" err="1" smtClean="0"/>
              <a:t>aspektem</a:t>
            </a:r>
            <a:r>
              <a:rPr lang="cs-CZ" dirty="0" smtClean="0"/>
              <a:t> </a:t>
            </a:r>
            <a:r>
              <a:rPr lang="en-US" dirty="0" err="1" smtClean="0"/>
              <a:t>sociální</a:t>
            </a:r>
            <a:r>
              <a:rPr lang="en-US" dirty="0" smtClean="0"/>
              <a:t> </a:t>
            </a:r>
            <a:r>
              <a:rPr lang="en-US" dirty="0" err="1"/>
              <a:t>změny</a:t>
            </a:r>
            <a:r>
              <a:rPr lang="en-US" dirty="0"/>
              <a:t> je </a:t>
            </a:r>
            <a:r>
              <a:rPr lang="en-US" dirty="0" err="1"/>
              <a:t>změna</a:t>
            </a:r>
            <a:r>
              <a:rPr lang="en-US" dirty="0"/>
              <a:t> </a:t>
            </a:r>
            <a:r>
              <a:rPr lang="en-US" dirty="0" err="1"/>
              <a:t>diskurzní</a:t>
            </a:r>
            <a:r>
              <a:rPr lang="en-US" dirty="0"/>
              <a:t> </a:t>
            </a:r>
            <a:r>
              <a:rPr lang="en-US" dirty="0" err="1"/>
              <a:t>praxe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4468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900" dirty="0" smtClean="0"/>
              <a:t>Diskurz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700" dirty="0" smtClean="0"/>
              <a:t>(</a:t>
            </a:r>
            <a:r>
              <a:rPr lang="en-US" sz="2700" dirty="0"/>
              <a:t>Edwards a Potter </a:t>
            </a:r>
            <a:r>
              <a:rPr lang="cs-CZ" sz="2700" dirty="0" smtClean="0"/>
              <a:t>podle </a:t>
            </a:r>
            <a:r>
              <a:rPr lang="en-US" sz="2700" dirty="0" err="1"/>
              <a:t>McHoul</a:t>
            </a:r>
            <a:r>
              <a:rPr lang="en-US" sz="2700" dirty="0"/>
              <a:t>, </a:t>
            </a:r>
            <a:r>
              <a:rPr lang="en-US" sz="2700" dirty="0" err="1"/>
              <a:t>Rapley</a:t>
            </a:r>
            <a:r>
              <a:rPr lang="en-US" sz="2700" dirty="0"/>
              <a:t> </a:t>
            </a:r>
            <a:r>
              <a:rPr lang="en-US" sz="2700" dirty="0" smtClean="0"/>
              <a:t>2001</a:t>
            </a:r>
            <a:r>
              <a:rPr lang="cs-CZ" sz="2700" dirty="0" smtClean="0"/>
              <a:t>)</a:t>
            </a:r>
            <a:endParaRPr lang="en-US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Diskurz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situační</a:t>
            </a:r>
            <a:r>
              <a:rPr lang="en-US" dirty="0"/>
              <a:t>, </a:t>
            </a:r>
            <a:r>
              <a:rPr lang="en-US" dirty="0" err="1"/>
              <a:t>tj</a:t>
            </a:r>
            <a:r>
              <a:rPr lang="en-US" dirty="0"/>
              <a:t>. </a:t>
            </a:r>
            <a:endParaRPr lang="cs-CZ" dirty="0" smtClean="0"/>
          </a:p>
          <a:p>
            <a:pPr marL="914400" lvl="1" indent="-514350">
              <a:buFont typeface="+mj-lt"/>
              <a:buAutoNum type="alphaLcParenR"/>
            </a:pPr>
            <a:r>
              <a:rPr lang="en-US" dirty="0" smtClean="0"/>
              <a:t>je </a:t>
            </a:r>
            <a:r>
              <a:rPr lang="en-US" dirty="0" err="1" smtClean="0"/>
              <a:t>produkován</a:t>
            </a:r>
            <a:r>
              <a:rPr lang="cs-CZ" dirty="0" smtClean="0"/>
              <a:t> </a:t>
            </a:r>
            <a:r>
              <a:rPr lang="en-US" dirty="0" smtClean="0"/>
              <a:t>v </a:t>
            </a:r>
            <a:r>
              <a:rPr lang="en-US" dirty="0" err="1"/>
              <a:t>konkrétních</a:t>
            </a:r>
            <a:r>
              <a:rPr lang="en-US" dirty="0"/>
              <a:t> </a:t>
            </a:r>
            <a:r>
              <a:rPr lang="en-US" dirty="0" err="1"/>
              <a:t>kotextech</a:t>
            </a:r>
            <a:r>
              <a:rPr lang="en-US" dirty="0"/>
              <a:t> (</a:t>
            </a:r>
            <a:r>
              <a:rPr lang="en-US" dirty="0" err="1"/>
              <a:t>sekvencích</a:t>
            </a:r>
            <a:r>
              <a:rPr lang="en-US" dirty="0"/>
              <a:t>) a </a:t>
            </a:r>
            <a:r>
              <a:rPr lang="en-US" dirty="0" err="1"/>
              <a:t>kontextech</a:t>
            </a:r>
            <a:r>
              <a:rPr lang="en-US" dirty="0"/>
              <a:t> (</a:t>
            </a:r>
            <a:r>
              <a:rPr lang="en-US" dirty="0" err="1"/>
              <a:t>každodenních</a:t>
            </a:r>
            <a:r>
              <a:rPr lang="en-US" dirty="0"/>
              <a:t> a </a:t>
            </a:r>
            <a:r>
              <a:rPr lang="en-US" dirty="0" err="1"/>
              <a:t>institucionálních</a:t>
            </a:r>
            <a:r>
              <a:rPr lang="en-US" dirty="0"/>
              <a:t> </a:t>
            </a:r>
            <a:r>
              <a:rPr lang="en-US" dirty="0" err="1" smtClean="0"/>
              <a:t>aktivitách</a:t>
            </a:r>
            <a:r>
              <a:rPr lang="en-US" dirty="0" smtClean="0"/>
              <a:t>)</a:t>
            </a:r>
            <a:endParaRPr lang="cs-CZ" dirty="0" smtClean="0"/>
          </a:p>
          <a:p>
            <a:pPr marL="914400" lvl="1" indent="-514350">
              <a:buFont typeface="+mj-lt"/>
              <a:buAutoNum type="alphaLcParenR"/>
            </a:pPr>
            <a:r>
              <a:rPr lang="en-US" dirty="0" smtClean="0"/>
              <a:t>je </a:t>
            </a:r>
            <a:r>
              <a:rPr lang="en-US" dirty="0" err="1"/>
              <a:t>produkován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pozadí</a:t>
            </a:r>
            <a:r>
              <a:rPr lang="en-US" dirty="0"/>
              <a:t> </a:t>
            </a:r>
            <a:r>
              <a:rPr lang="en-US" dirty="0" err="1"/>
              <a:t>jiných</a:t>
            </a:r>
            <a:r>
              <a:rPr lang="en-US" dirty="0"/>
              <a:t> </a:t>
            </a:r>
            <a:r>
              <a:rPr lang="en-US" dirty="0" err="1"/>
              <a:t>diskurzů</a:t>
            </a:r>
            <a:r>
              <a:rPr lang="en-US" dirty="0"/>
              <a:t> (</a:t>
            </a:r>
            <a:r>
              <a:rPr lang="en-US" dirty="0" err="1"/>
              <a:t>má</a:t>
            </a:r>
            <a:r>
              <a:rPr lang="en-US" dirty="0"/>
              <a:t> </a:t>
            </a:r>
            <a:r>
              <a:rPr lang="en-US" dirty="0" err="1"/>
              <a:t>rétorický</a:t>
            </a:r>
            <a:r>
              <a:rPr lang="en-US" dirty="0"/>
              <a:t>, </a:t>
            </a:r>
            <a:r>
              <a:rPr lang="en-US" dirty="0" err="1"/>
              <a:t>anticipační</a:t>
            </a:r>
            <a:r>
              <a:rPr lang="en-US" dirty="0"/>
              <a:t> </a:t>
            </a:r>
            <a:r>
              <a:rPr lang="en-US" dirty="0" err="1"/>
              <a:t>charakter</a:t>
            </a:r>
            <a:r>
              <a:rPr lang="en-US" dirty="0"/>
              <a:t>).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Diskurz</a:t>
            </a:r>
            <a:r>
              <a:rPr lang="en-US" dirty="0" smtClean="0"/>
              <a:t> </a:t>
            </a:r>
            <a:r>
              <a:rPr lang="en-US" dirty="0" err="1"/>
              <a:t>má</a:t>
            </a:r>
            <a:r>
              <a:rPr lang="en-US" dirty="0"/>
              <a:t> </a:t>
            </a:r>
            <a:r>
              <a:rPr lang="en-US" dirty="0" err="1"/>
              <a:t>akční</a:t>
            </a:r>
            <a:r>
              <a:rPr lang="en-US" dirty="0"/>
              <a:t> </a:t>
            </a:r>
            <a:r>
              <a:rPr lang="en-US" dirty="0" err="1"/>
              <a:t>charakter</a:t>
            </a:r>
            <a:r>
              <a:rPr lang="en-US" dirty="0"/>
              <a:t>, </a:t>
            </a:r>
            <a:r>
              <a:rPr lang="en-US" dirty="0" err="1"/>
              <a:t>jinak</a:t>
            </a:r>
            <a:r>
              <a:rPr lang="en-US" dirty="0"/>
              <a:t> </a:t>
            </a:r>
            <a:r>
              <a:rPr lang="en-US" dirty="0" err="1"/>
              <a:t>řečeno</a:t>
            </a:r>
            <a:r>
              <a:rPr lang="en-US" dirty="0"/>
              <a:t>, </a:t>
            </a:r>
            <a:r>
              <a:rPr lang="en-US" dirty="0" err="1"/>
              <a:t>jeho</a:t>
            </a:r>
            <a:r>
              <a:rPr lang="en-US" dirty="0"/>
              <a:t> </a:t>
            </a:r>
            <a:r>
              <a:rPr lang="en-US" dirty="0" err="1"/>
              <a:t>pomocí</a:t>
            </a:r>
            <a:r>
              <a:rPr lang="en-US" dirty="0"/>
              <a:t> </a:t>
            </a:r>
            <a:r>
              <a:rPr lang="en-US" dirty="0" err="1"/>
              <a:t>lidé</a:t>
            </a:r>
            <a:r>
              <a:rPr lang="en-US" dirty="0"/>
              <a:t> </a:t>
            </a:r>
            <a:r>
              <a:rPr lang="en-US" dirty="0" err="1"/>
              <a:t>konají</a:t>
            </a:r>
            <a:r>
              <a:rPr lang="en-US" dirty="0"/>
              <a:t> </a:t>
            </a:r>
            <a:r>
              <a:rPr lang="en-US" dirty="0" err="1"/>
              <a:t>sociální</a:t>
            </a:r>
            <a:r>
              <a:rPr lang="en-US" dirty="0"/>
              <a:t> </a:t>
            </a:r>
            <a:r>
              <a:rPr lang="en-US" dirty="0" err="1"/>
              <a:t>akce</a:t>
            </a:r>
            <a:r>
              <a:rPr lang="en-US" dirty="0"/>
              <a:t>, </a:t>
            </a:r>
            <a:r>
              <a:rPr lang="en-US" dirty="0" err="1"/>
              <a:t>jako</a:t>
            </a:r>
            <a:r>
              <a:rPr lang="en-US" dirty="0"/>
              <a:t> </a:t>
            </a:r>
            <a:r>
              <a:rPr lang="en-US" dirty="0" err="1" smtClean="0"/>
              <a:t>jsou</a:t>
            </a:r>
            <a:r>
              <a:rPr lang="cs-CZ" dirty="0" smtClean="0"/>
              <a:t> </a:t>
            </a:r>
            <a:r>
              <a:rPr lang="en-US" dirty="0" err="1" smtClean="0"/>
              <a:t>pozvání</a:t>
            </a:r>
            <a:r>
              <a:rPr lang="en-US" dirty="0"/>
              <a:t>, </a:t>
            </a:r>
            <a:r>
              <a:rPr lang="en-US" dirty="0" err="1"/>
              <a:t>souhlas</a:t>
            </a:r>
            <a:r>
              <a:rPr lang="en-US" dirty="0"/>
              <a:t>, </a:t>
            </a:r>
            <a:r>
              <a:rPr lang="en-US" dirty="0" err="1"/>
              <a:t>apod</a:t>
            </a:r>
            <a:r>
              <a:rPr lang="en-US" dirty="0"/>
              <a:t>. 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Diskurz</a:t>
            </a:r>
            <a:r>
              <a:rPr lang="en-US" dirty="0" smtClean="0"/>
              <a:t> </a:t>
            </a:r>
            <a:r>
              <a:rPr lang="en-US" dirty="0" err="1"/>
              <a:t>má</a:t>
            </a:r>
            <a:r>
              <a:rPr lang="en-US" dirty="0"/>
              <a:t> </a:t>
            </a:r>
            <a:r>
              <a:rPr lang="en-US" dirty="0" err="1"/>
              <a:t>konstrukční</a:t>
            </a:r>
            <a:r>
              <a:rPr lang="en-US" dirty="0"/>
              <a:t> </a:t>
            </a:r>
            <a:r>
              <a:rPr lang="en-US" dirty="0" err="1"/>
              <a:t>charakter</a:t>
            </a:r>
            <a:r>
              <a:rPr lang="en-US" dirty="0"/>
              <a:t>, </a:t>
            </a:r>
            <a:r>
              <a:rPr lang="en-US" dirty="0" err="1"/>
              <a:t>tj</a:t>
            </a:r>
            <a:r>
              <a:rPr lang="en-US" dirty="0"/>
              <a:t>. </a:t>
            </a:r>
            <a:endParaRPr lang="cs-CZ" dirty="0" smtClean="0"/>
          </a:p>
          <a:p>
            <a:pPr marL="914400" lvl="1" indent="-514350">
              <a:buFont typeface="+mj-lt"/>
              <a:buAutoNum type="alphaLcParenR"/>
            </a:pPr>
            <a:r>
              <a:rPr lang="en-US" dirty="0" smtClean="0"/>
              <a:t>je </a:t>
            </a:r>
            <a:r>
              <a:rPr lang="en-US" dirty="0" err="1"/>
              <a:t>konstruován</a:t>
            </a:r>
            <a:r>
              <a:rPr lang="en-US" dirty="0"/>
              <a:t> (z </a:t>
            </a:r>
            <a:r>
              <a:rPr lang="en-US" dirty="0" err="1" smtClean="0"/>
              <a:t>určitých</a:t>
            </a:r>
            <a:r>
              <a:rPr lang="cs-CZ" dirty="0" smtClean="0"/>
              <a:t> </a:t>
            </a:r>
            <a:r>
              <a:rPr lang="en-US" dirty="0" err="1" smtClean="0"/>
              <a:t>stavebních</a:t>
            </a:r>
            <a:r>
              <a:rPr lang="en-US" dirty="0" smtClean="0"/>
              <a:t> </a:t>
            </a:r>
            <a:r>
              <a:rPr lang="en-US" dirty="0" err="1"/>
              <a:t>prvků</a:t>
            </a:r>
            <a:r>
              <a:rPr lang="en-US" dirty="0" smtClean="0"/>
              <a:t>)</a:t>
            </a:r>
            <a:endParaRPr lang="cs-CZ" dirty="0" smtClean="0"/>
          </a:p>
          <a:p>
            <a:pPr marL="914400" lvl="1" indent="-514350">
              <a:buFont typeface="+mj-lt"/>
              <a:buAutoNum type="alphaLcParenR"/>
            </a:pPr>
            <a:r>
              <a:rPr lang="en-US" dirty="0" err="1" smtClean="0"/>
              <a:t>sám</a:t>
            </a:r>
            <a:r>
              <a:rPr lang="en-US" dirty="0" smtClean="0"/>
              <a:t> </a:t>
            </a:r>
            <a:r>
              <a:rPr lang="en-US" dirty="0" err="1"/>
              <a:t>konstruuje</a:t>
            </a:r>
            <a:r>
              <a:rPr lang="en-US" dirty="0"/>
              <a:t> </a:t>
            </a:r>
            <a:r>
              <a:rPr lang="en-US" dirty="0" err="1"/>
              <a:t>verze</a:t>
            </a:r>
            <a:r>
              <a:rPr lang="en-US" dirty="0"/>
              <a:t> reality (</a:t>
            </a:r>
            <a:r>
              <a:rPr lang="en-US" dirty="0" err="1"/>
              <a:t>ať</a:t>
            </a:r>
            <a:r>
              <a:rPr lang="en-US" dirty="0"/>
              <a:t> </a:t>
            </a:r>
            <a:r>
              <a:rPr lang="en-US" dirty="0" err="1"/>
              <a:t>už</a:t>
            </a:r>
            <a:r>
              <a:rPr lang="en-US" dirty="0"/>
              <a:t> „</a:t>
            </a:r>
            <a:r>
              <a:rPr lang="en-US" dirty="0" err="1"/>
              <a:t>vnější</a:t>
            </a:r>
            <a:r>
              <a:rPr lang="en-US" dirty="0"/>
              <a:t>“ </a:t>
            </a:r>
            <a:r>
              <a:rPr lang="en-US" dirty="0" err="1"/>
              <a:t>nebo</a:t>
            </a:r>
            <a:r>
              <a:rPr lang="en-US" dirty="0"/>
              <a:t> „</a:t>
            </a:r>
            <a:r>
              <a:rPr lang="en-US" dirty="0" err="1"/>
              <a:t>vnitřní</a:t>
            </a:r>
            <a:r>
              <a:rPr lang="en-US" dirty="0" smtClean="0"/>
              <a:t>“)</a:t>
            </a:r>
            <a:endParaRPr lang="cs-CZ" dirty="0" smtClean="0"/>
          </a:p>
          <a:p>
            <a:pPr marL="914400" lvl="1" indent="-514350">
              <a:buFont typeface="+mj-lt"/>
              <a:buAutoNum type="alphaLcParenR"/>
            </a:pPr>
            <a:endParaRPr lang="cs-CZ" dirty="0"/>
          </a:p>
          <a:p>
            <a:pPr marL="0" indent="0">
              <a:buNone/>
            </a:pPr>
            <a:r>
              <a:rPr lang="cs-CZ" altLang="cs-CZ" dirty="0"/>
              <a:t>Diskurz každodenní x abstraktní</a:t>
            </a:r>
            <a:br>
              <a:rPr lang="cs-CZ" altLang="cs-CZ" dirty="0"/>
            </a:br>
            <a:r>
              <a:rPr lang="cs-CZ" altLang="cs-CZ" dirty="0"/>
              <a:t>Diskurz konstitutivní x konstituovaný</a:t>
            </a:r>
            <a:endParaRPr lang="en-US" altLang="cs-CZ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1888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Diskurzivní analýza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400" dirty="0" smtClean="0"/>
              <a:t>Diskurzivní analýza představuje </a:t>
            </a:r>
            <a:r>
              <a:rPr lang="cs-CZ" altLang="cs-CZ" sz="2400" i="1" u="sng" dirty="0" smtClean="0"/>
              <a:t>seskupení mnohdy i hodně odlišných přístupů</a:t>
            </a:r>
            <a:r>
              <a:rPr lang="cs-CZ" altLang="cs-CZ" sz="2400" dirty="0" smtClean="0"/>
              <a:t> ke studiu tvorby významu v mezilidské interakci.</a:t>
            </a:r>
          </a:p>
          <a:p>
            <a:endParaRPr lang="cs-CZ" altLang="cs-CZ" sz="2400" dirty="0" smtClean="0"/>
          </a:p>
          <a:p>
            <a:r>
              <a:rPr lang="cs-CZ" altLang="cs-CZ" sz="2400" dirty="0" smtClean="0"/>
              <a:t>Z metodologického hlediska nabízí systematické postupy </a:t>
            </a:r>
            <a:r>
              <a:rPr lang="cs-CZ" altLang="cs-CZ" sz="2400" dirty="0" smtClean="0"/>
              <a:t>tvorby, </a:t>
            </a:r>
            <a:r>
              <a:rPr lang="cs-CZ" altLang="cs-CZ" sz="2400" dirty="0" smtClean="0"/>
              <a:t>transkripce a analýzy kvalitativních dat, a to především verbální komunikace a psaných textů.</a:t>
            </a:r>
          </a:p>
          <a:p>
            <a:endParaRPr lang="cs-CZ" altLang="cs-CZ" sz="2400" dirty="0" smtClean="0"/>
          </a:p>
          <a:p>
            <a:r>
              <a:rPr lang="cs-CZ" altLang="cs-CZ" sz="2400" dirty="0" smtClean="0"/>
              <a:t>Z epistomologického hlediska </a:t>
            </a:r>
            <a:r>
              <a:rPr lang="cs-CZ" altLang="cs-CZ" sz="2400" dirty="0"/>
              <a:t>má </a:t>
            </a:r>
            <a:r>
              <a:rPr lang="cs-CZ" altLang="cs-CZ" sz="2400" dirty="0" smtClean="0"/>
              <a:t>diskurzivní analýza více </a:t>
            </a:r>
            <a:r>
              <a:rPr lang="cs-CZ" altLang="cs-CZ" sz="2400" i="1" u="sng" dirty="0" err="1" smtClean="0"/>
              <a:t>interpretativní</a:t>
            </a:r>
            <a:r>
              <a:rPr lang="cs-CZ" altLang="cs-CZ" sz="2400" i="1" u="sng" dirty="0" smtClean="0"/>
              <a:t> </a:t>
            </a:r>
            <a:r>
              <a:rPr lang="cs-CZ" altLang="cs-CZ" sz="2400" dirty="0" smtClean="0"/>
              <a:t>charakter. </a:t>
            </a:r>
          </a:p>
        </p:txBody>
      </p:sp>
    </p:spTree>
    <p:extLst>
      <p:ext uri="{BB962C8B-B14F-4D97-AF65-F5344CB8AC3E}">
        <p14:creationId xmlns:p14="http://schemas.microsoft.com/office/powerpoint/2010/main" val="11677852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Diskurzivní analýza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3000" dirty="0" smtClean="0"/>
              <a:t>Výzkum </a:t>
            </a:r>
            <a:r>
              <a:rPr lang="cs-CZ" altLang="cs-CZ" sz="3000" dirty="0" smtClean="0"/>
              <a:t>začíná </a:t>
            </a:r>
            <a:r>
              <a:rPr lang="cs-CZ" altLang="cs-CZ" sz="3000" dirty="0" smtClean="0"/>
              <a:t>výzkumnou </a:t>
            </a:r>
            <a:r>
              <a:rPr lang="cs-CZ" altLang="cs-CZ" sz="3000" dirty="0" smtClean="0"/>
              <a:t>otázkou, </a:t>
            </a:r>
            <a:r>
              <a:rPr lang="cs-CZ" altLang="cs-CZ" sz="3000" dirty="0" smtClean="0"/>
              <a:t>nikoli hypotézou. </a:t>
            </a:r>
          </a:p>
          <a:p>
            <a:r>
              <a:rPr lang="cs-CZ" altLang="cs-CZ" sz="3000" dirty="0" smtClean="0"/>
              <a:t>Specifičnost diskurzivní analýzy textu spočívá v tom, že </a:t>
            </a:r>
            <a:r>
              <a:rPr lang="cs-CZ" altLang="cs-CZ" sz="3000" b="1" dirty="0" smtClean="0"/>
              <a:t>její cílem </a:t>
            </a:r>
            <a:r>
              <a:rPr lang="cs-CZ" altLang="cs-CZ" sz="3000" b="1" u="sng" dirty="0" smtClean="0"/>
              <a:t>není</a:t>
            </a:r>
            <a:r>
              <a:rPr lang="cs-CZ" altLang="cs-CZ" sz="3000" b="1" dirty="0" smtClean="0"/>
              <a:t> výzkum „pravdivosti</a:t>
            </a:r>
            <a:r>
              <a:rPr lang="ja-JP" altLang="cs-CZ" sz="3000" b="1" dirty="0" smtClean="0"/>
              <a:t>“</a:t>
            </a:r>
            <a:r>
              <a:rPr lang="cs-CZ" altLang="ja-JP" sz="3000" b="1" dirty="0" smtClean="0"/>
              <a:t> dokumentu a zjištění „faktů o </a:t>
            </a:r>
            <a:r>
              <a:rPr lang="cs-CZ" altLang="ja-JP" sz="3000" b="1" dirty="0" err="1" smtClean="0"/>
              <a:t>mimotextovém</a:t>
            </a:r>
            <a:r>
              <a:rPr lang="cs-CZ" altLang="ja-JP" sz="3000" b="1" dirty="0" smtClean="0"/>
              <a:t> světě</a:t>
            </a:r>
            <a:r>
              <a:rPr lang="ja-JP" altLang="cs-CZ" sz="3000" b="1" dirty="0" smtClean="0"/>
              <a:t>“</a:t>
            </a:r>
            <a:r>
              <a:rPr lang="cs-CZ" altLang="ja-JP" sz="3000" dirty="0" smtClean="0"/>
              <a:t>. </a:t>
            </a:r>
          </a:p>
          <a:p>
            <a:r>
              <a:rPr lang="cs-CZ" altLang="cs-CZ" sz="3000" dirty="0" smtClean="0"/>
              <a:t>Diskurzivní analýza klade za </a:t>
            </a:r>
            <a:r>
              <a:rPr lang="cs-CZ" altLang="cs-CZ" sz="3000" dirty="0" smtClean="0"/>
              <a:t>cíl, </a:t>
            </a:r>
            <a:r>
              <a:rPr lang="cs-CZ" altLang="cs-CZ" sz="3000" dirty="0" smtClean="0"/>
              <a:t>jakým způsobem lidé skrze text čí soubor textů konstruují smysl a význam objektů a aktivit sociálního světa. </a:t>
            </a:r>
          </a:p>
          <a:p>
            <a:endParaRPr lang="cs-CZ" altLang="cs-CZ" sz="3000" dirty="0" smtClean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38449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Typy výzkumných tradic dle </a:t>
            </a:r>
            <a:br>
              <a:rPr lang="cs-CZ" dirty="0" smtClean="0"/>
            </a:br>
            <a:r>
              <a:rPr lang="cs-CZ" sz="3600" i="1" dirty="0" err="1" smtClean="0"/>
              <a:t>Discourse</a:t>
            </a:r>
            <a:r>
              <a:rPr lang="cs-CZ" sz="3600" i="1" dirty="0" smtClean="0"/>
              <a:t> </a:t>
            </a:r>
            <a:r>
              <a:rPr lang="cs-CZ" sz="3600" i="1" dirty="0" err="1" smtClean="0"/>
              <a:t>Theory</a:t>
            </a:r>
            <a:r>
              <a:rPr lang="cs-CZ" sz="3600" i="1" dirty="0" smtClean="0"/>
              <a:t> and </a:t>
            </a:r>
            <a:r>
              <a:rPr lang="cs-CZ" sz="3600" i="1" dirty="0" err="1" smtClean="0"/>
              <a:t>Practice</a:t>
            </a:r>
            <a:r>
              <a:rPr lang="cs-CZ" sz="3600" i="1" dirty="0" smtClean="0"/>
              <a:t>. A </a:t>
            </a:r>
            <a:r>
              <a:rPr lang="cs-CZ" sz="3600" i="1" dirty="0" err="1" smtClean="0"/>
              <a:t>Reader</a:t>
            </a:r>
            <a:r>
              <a:rPr lang="cs-CZ" sz="3600" i="1" dirty="0" smtClean="0"/>
              <a:t> </a:t>
            </a:r>
            <a:r>
              <a:rPr lang="cs-CZ" sz="3600" dirty="0" smtClean="0"/>
              <a:t>(2001)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konverzační</a:t>
            </a:r>
            <a:r>
              <a:rPr lang="en-US" dirty="0" smtClean="0"/>
              <a:t> </a:t>
            </a:r>
            <a:r>
              <a:rPr lang="en-US" dirty="0" err="1"/>
              <a:t>analýza</a:t>
            </a:r>
            <a:r>
              <a:rPr lang="en-US" dirty="0"/>
              <a:t> a </a:t>
            </a:r>
            <a:r>
              <a:rPr lang="en-US" dirty="0" err="1" smtClean="0"/>
              <a:t>etnometodologie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interakční</a:t>
            </a:r>
            <a:r>
              <a:rPr lang="en-US" dirty="0" smtClean="0"/>
              <a:t> </a:t>
            </a:r>
            <a:r>
              <a:rPr lang="en-US" dirty="0" err="1" smtClean="0"/>
              <a:t>sociolingvistika</a:t>
            </a:r>
            <a:r>
              <a:rPr lang="cs-CZ" dirty="0"/>
              <a:t> </a:t>
            </a:r>
            <a:r>
              <a:rPr lang="en-US" dirty="0" smtClean="0"/>
              <a:t>a </a:t>
            </a:r>
            <a:r>
              <a:rPr lang="en-US" dirty="0" err="1"/>
              <a:t>etnografie</a:t>
            </a:r>
            <a:r>
              <a:rPr lang="en-US" dirty="0"/>
              <a:t> </a:t>
            </a:r>
            <a:r>
              <a:rPr lang="en-US" dirty="0" err="1" smtClean="0"/>
              <a:t>komunikace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diskurzní</a:t>
            </a:r>
            <a:r>
              <a:rPr lang="en-US" dirty="0" smtClean="0"/>
              <a:t> </a:t>
            </a:r>
            <a:r>
              <a:rPr lang="en-US" dirty="0" err="1" smtClean="0"/>
              <a:t>psychologie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kritická</a:t>
            </a:r>
            <a:r>
              <a:rPr lang="en-US" dirty="0" smtClean="0"/>
              <a:t> </a:t>
            </a:r>
            <a:r>
              <a:rPr lang="en-US" dirty="0" err="1"/>
              <a:t>analýza</a:t>
            </a:r>
            <a:r>
              <a:rPr lang="en-US" dirty="0"/>
              <a:t> </a:t>
            </a:r>
            <a:r>
              <a:rPr lang="en-US" dirty="0" err="1" smtClean="0"/>
              <a:t>diskurzu</a:t>
            </a:r>
            <a:r>
              <a:rPr lang="cs-CZ" dirty="0"/>
              <a:t> </a:t>
            </a:r>
            <a:r>
              <a:rPr lang="en-US" dirty="0" smtClean="0"/>
              <a:t>a </a:t>
            </a:r>
            <a:r>
              <a:rPr lang="en-US" dirty="0" err="1"/>
              <a:t>kritická</a:t>
            </a:r>
            <a:r>
              <a:rPr lang="en-US" dirty="0"/>
              <a:t> </a:t>
            </a:r>
            <a:r>
              <a:rPr lang="en-US" dirty="0" err="1" smtClean="0"/>
              <a:t>lingvistika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bachtinovský</a:t>
            </a:r>
            <a:r>
              <a:rPr lang="en-US" dirty="0" smtClean="0"/>
              <a:t> </a:t>
            </a:r>
            <a:r>
              <a:rPr lang="en-US" dirty="0" err="1" smtClean="0"/>
              <a:t>výzkum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foucaultovský</a:t>
            </a:r>
            <a:r>
              <a:rPr lang="en-US" dirty="0" smtClean="0"/>
              <a:t> </a:t>
            </a:r>
            <a:r>
              <a:rPr lang="en-US" dirty="0" err="1" smtClean="0"/>
              <a:t>výzkum</a:t>
            </a:r>
            <a:r>
              <a:rPr lang="cs-CZ" dirty="0" smtClean="0"/>
              <a:t> </a:t>
            </a:r>
            <a:r>
              <a:rPr lang="en-US" altLang="cs-CZ" dirty="0"/>
              <a:t>(</a:t>
            </a:r>
            <a:r>
              <a:rPr lang="en-US" altLang="cs-CZ" dirty="0" err="1"/>
              <a:t>historická</a:t>
            </a:r>
            <a:r>
              <a:rPr lang="en-US" altLang="cs-CZ" dirty="0"/>
              <a:t> </a:t>
            </a:r>
            <a:r>
              <a:rPr lang="en-US" altLang="cs-CZ" dirty="0" err="1" smtClean="0"/>
              <a:t>diskurzivní</a:t>
            </a:r>
            <a:r>
              <a:rPr lang="en-US" altLang="cs-CZ" dirty="0" smtClean="0"/>
              <a:t> </a:t>
            </a:r>
            <a:r>
              <a:rPr lang="en-US" altLang="cs-CZ" dirty="0" err="1"/>
              <a:t>analýza</a:t>
            </a:r>
            <a:r>
              <a:rPr lang="en-US" altLang="cs-CZ" dirty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9829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smtClean="0"/>
              <a:t>Aspekty sdílené různými přístupy DA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Kritický přístup k běžně rozšířenému vědění</a:t>
            </a:r>
          </a:p>
          <a:p>
            <a:r>
              <a:rPr lang="cs-CZ" altLang="cs-CZ" smtClean="0"/>
              <a:t>Historická a kulturní specifičnost našich pohledů a chápání světa</a:t>
            </a:r>
          </a:p>
          <a:p>
            <a:r>
              <a:rPr lang="cs-CZ" altLang="cs-CZ" smtClean="0"/>
              <a:t>Vztah vědění a sociálních procesů</a:t>
            </a:r>
          </a:p>
          <a:p>
            <a:r>
              <a:rPr lang="cs-CZ" altLang="cs-CZ" smtClean="0"/>
              <a:t>Vztah mezi jednáním a sociálním jednáním</a:t>
            </a:r>
          </a:p>
        </p:txBody>
      </p:sp>
    </p:spTree>
    <p:extLst>
      <p:ext uri="{BB962C8B-B14F-4D97-AF65-F5344CB8AC3E}">
        <p14:creationId xmlns:p14="http://schemas.microsoft.com/office/powerpoint/2010/main" val="16053768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Intertextualita</a:t>
            </a:r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4857750"/>
          </a:xfrm>
        </p:spPr>
        <p:txBody>
          <a:bodyPr/>
          <a:lstStyle/>
          <a:p>
            <a:r>
              <a:rPr lang="cs-CZ" dirty="0"/>
              <a:t>Jednotlivé výpovědi/texty na sebe navzájem odkazují, využívají argumenty jiných, jejich autoritu </a:t>
            </a:r>
          </a:p>
          <a:p>
            <a:r>
              <a:rPr lang="en-US" dirty="0"/>
              <a:t>„</a:t>
            </a:r>
            <a:r>
              <a:rPr lang="en-US" dirty="0" err="1"/>
              <a:t>každý</a:t>
            </a:r>
            <a:r>
              <a:rPr lang="en-US" dirty="0"/>
              <a:t> </a:t>
            </a:r>
            <a:r>
              <a:rPr lang="en-US" dirty="0" err="1"/>
              <a:t>slovesný</a:t>
            </a:r>
            <a:r>
              <a:rPr lang="en-US" dirty="0"/>
              <a:t> text se </a:t>
            </a:r>
            <a:r>
              <a:rPr lang="en-US" dirty="0" err="1"/>
              <a:t>nachází</a:t>
            </a:r>
            <a:r>
              <a:rPr lang="en-US" dirty="0"/>
              <a:t> </a:t>
            </a:r>
            <a:r>
              <a:rPr lang="en-US" dirty="0" err="1"/>
              <a:t>zapojen</a:t>
            </a:r>
            <a:r>
              <a:rPr lang="en-US" dirty="0"/>
              <a:t> do </a:t>
            </a:r>
            <a:r>
              <a:rPr lang="en-US" dirty="0" err="1"/>
              <a:t>sítě</a:t>
            </a:r>
            <a:r>
              <a:rPr lang="cs-CZ" dirty="0"/>
              <a:t> </a:t>
            </a:r>
            <a:r>
              <a:rPr lang="en-US" dirty="0" err="1"/>
              <a:t>jiných</a:t>
            </a:r>
            <a:r>
              <a:rPr lang="en-US" dirty="0"/>
              <a:t> </a:t>
            </a:r>
            <a:r>
              <a:rPr lang="en-US" dirty="0" err="1"/>
              <a:t>textů</a:t>
            </a:r>
            <a:r>
              <a:rPr lang="en-US" dirty="0"/>
              <a:t>, </a:t>
            </a:r>
            <a:r>
              <a:rPr lang="en-US" dirty="0" err="1"/>
              <a:t>které</a:t>
            </a:r>
            <a:r>
              <a:rPr lang="en-US" dirty="0"/>
              <a:t> </a:t>
            </a:r>
            <a:r>
              <a:rPr lang="en-US" dirty="0" err="1"/>
              <a:t>následuje</a:t>
            </a:r>
            <a:r>
              <a:rPr lang="en-US" dirty="0"/>
              <a:t>, </a:t>
            </a:r>
            <a:r>
              <a:rPr lang="en-US" dirty="0" err="1"/>
              <a:t>prodlužuje</a:t>
            </a:r>
            <a:r>
              <a:rPr lang="en-US" dirty="0"/>
              <a:t>, </a:t>
            </a:r>
            <a:r>
              <a:rPr lang="en-US" dirty="0" err="1"/>
              <a:t>zkracuje</a:t>
            </a:r>
            <a:r>
              <a:rPr lang="en-US" dirty="0"/>
              <a:t>, </a:t>
            </a:r>
            <a:r>
              <a:rPr lang="en-US" dirty="0" err="1"/>
              <a:t>přetváří</a:t>
            </a:r>
            <a:r>
              <a:rPr lang="en-US" dirty="0"/>
              <a:t>, </a:t>
            </a:r>
            <a:r>
              <a:rPr lang="en-US" dirty="0" err="1"/>
              <a:t>přijímá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odmítá</a:t>
            </a:r>
            <a:r>
              <a:rPr lang="en-US" dirty="0" smtClean="0"/>
              <a:t>“„…</a:t>
            </a:r>
            <a:r>
              <a:rPr lang="en-US" dirty="0" err="1"/>
              <a:t>každý</a:t>
            </a:r>
            <a:r>
              <a:rPr lang="cs-CZ" dirty="0"/>
              <a:t> </a:t>
            </a:r>
            <a:r>
              <a:rPr lang="en-US" dirty="0"/>
              <a:t>text je </a:t>
            </a:r>
            <a:r>
              <a:rPr lang="en-US" dirty="0" err="1"/>
              <a:t>vystavěn</a:t>
            </a:r>
            <a:r>
              <a:rPr lang="en-US" dirty="0"/>
              <a:t> z </a:t>
            </a:r>
            <a:r>
              <a:rPr lang="en-US" dirty="0" err="1"/>
              <a:t>mozaiky</a:t>
            </a:r>
            <a:r>
              <a:rPr lang="en-US" dirty="0"/>
              <a:t> </a:t>
            </a:r>
            <a:r>
              <a:rPr lang="en-US" dirty="0" err="1"/>
              <a:t>citátů</a:t>
            </a:r>
            <a:r>
              <a:rPr lang="en-US" dirty="0"/>
              <a:t>, </a:t>
            </a:r>
            <a:r>
              <a:rPr lang="en-US" dirty="0" err="1"/>
              <a:t>pohlcuje</a:t>
            </a:r>
            <a:r>
              <a:rPr lang="en-US" dirty="0"/>
              <a:t> a </a:t>
            </a:r>
            <a:r>
              <a:rPr lang="en-US" dirty="0" err="1"/>
              <a:t>přetváří</a:t>
            </a:r>
            <a:r>
              <a:rPr lang="en-US" dirty="0"/>
              <a:t> </a:t>
            </a:r>
            <a:r>
              <a:rPr lang="en-US" dirty="0" err="1"/>
              <a:t>jiný</a:t>
            </a:r>
            <a:r>
              <a:rPr lang="en-US" dirty="0"/>
              <a:t> text“</a:t>
            </a:r>
            <a:r>
              <a:rPr lang="cs-CZ" dirty="0"/>
              <a:t>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7190489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Interdiskurzivita</a:t>
            </a:r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jak</a:t>
            </a:r>
            <a:r>
              <a:rPr lang="en-US" dirty="0"/>
              <a:t> </a:t>
            </a:r>
            <a:r>
              <a:rPr lang="en-US" dirty="0" err="1"/>
              <a:t>jsou</a:t>
            </a:r>
            <a:r>
              <a:rPr lang="en-US" dirty="0"/>
              <a:t> v </a:t>
            </a:r>
            <a:r>
              <a:rPr lang="en-US" dirty="0" err="1"/>
              <a:t>rámci</a:t>
            </a:r>
            <a:r>
              <a:rPr lang="en-US" dirty="0"/>
              <a:t> </a:t>
            </a:r>
            <a:r>
              <a:rPr lang="en-US" dirty="0" err="1"/>
              <a:t>konkrétních</a:t>
            </a:r>
            <a:r>
              <a:rPr lang="en-US" dirty="0"/>
              <a:t> </a:t>
            </a:r>
            <a:r>
              <a:rPr lang="en-US" dirty="0" err="1"/>
              <a:t>komunikativních</a:t>
            </a:r>
            <a:r>
              <a:rPr lang="cs-CZ" dirty="0"/>
              <a:t> </a:t>
            </a:r>
            <a:r>
              <a:rPr lang="en-US" dirty="0" err="1"/>
              <a:t>událostí</a:t>
            </a:r>
            <a:r>
              <a:rPr lang="cs-CZ" dirty="0"/>
              <a:t>/témat</a:t>
            </a:r>
            <a:r>
              <a:rPr lang="en-US" dirty="0"/>
              <a:t> </a:t>
            </a:r>
            <a:r>
              <a:rPr lang="en-US" dirty="0" err="1"/>
              <a:t>různé</a:t>
            </a:r>
            <a:r>
              <a:rPr lang="en-US" dirty="0"/>
              <a:t> </a:t>
            </a:r>
            <a:r>
              <a:rPr lang="en-US" dirty="0" err="1"/>
              <a:t>diskurzy</a:t>
            </a:r>
            <a:r>
              <a:rPr lang="en-US" dirty="0"/>
              <a:t> a </a:t>
            </a:r>
            <a:r>
              <a:rPr lang="en-US" dirty="0" err="1"/>
              <a:t>žánry</a:t>
            </a:r>
            <a:r>
              <a:rPr lang="en-US" dirty="0"/>
              <a:t> </a:t>
            </a:r>
            <a:r>
              <a:rPr lang="en-US" dirty="0" err="1"/>
              <a:t>artikulovány</a:t>
            </a:r>
            <a:r>
              <a:rPr lang="en-US" dirty="0"/>
              <a:t> </a:t>
            </a:r>
            <a:r>
              <a:rPr lang="en-US" dirty="0" err="1"/>
              <a:t>dohromady</a:t>
            </a:r>
            <a:endParaRPr lang="cs-CZ" dirty="0"/>
          </a:p>
          <a:p>
            <a:r>
              <a:rPr lang="cs-CZ" dirty="0"/>
              <a:t> </a:t>
            </a:r>
            <a:r>
              <a:rPr lang="cs-CZ" dirty="0" smtClean="0"/>
              <a:t>čím </a:t>
            </a:r>
            <a:r>
              <a:rPr lang="cs-CZ" dirty="0"/>
              <a:t>silnější je </a:t>
            </a:r>
            <a:r>
              <a:rPr lang="cs-CZ" dirty="0" err="1"/>
              <a:t>interdiskurzivita</a:t>
            </a:r>
            <a:r>
              <a:rPr lang="cs-CZ" dirty="0"/>
              <a:t> (více různých žánrů, soupeřící diskurzy, „hybridizace</a:t>
            </a:r>
            <a:r>
              <a:rPr lang="cs-CZ" dirty="0" smtClean="0"/>
              <a:t>“), </a:t>
            </a:r>
            <a:r>
              <a:rPr lang="cs-CZ" dirty="0"/>
              <a:t>tím je nestabilnější sociální/mocenská situace a tím je také pravděpodobnější sociální změna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76774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Kritičnost/reflexivita</a:t>
            </a:r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Autoři v rámci CDA většinou adjektivum kritická prezentují jako otevřené zaujetí stanoviska („co je na světě špatného a jak to změnit“)</a:t>
            </a:r>
          </a:p>
          <a:p>
            <a:r>
              <a:rPr lang="cs-CZ"/>
              <a:t>Kritičnost musí být podle nich spojena s reflexivitou – vnímáním vlastní výzkumné i společenské pozice, promýšlením dopadů výzkumu atd.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3043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Kritická diskurzivní analýza (CDA)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sz="2400" dirty="0"/>
              <a:t>Jazyk i zde hraje aktivní, konstruktivní roli – ve srovnání s </a:t>
            </a:r>
            <a:r>
              <a:rPr lang="cs-CZ" sz="2400" dirty="0" err="1"/>
              <a:t>Foucaultem</a:t>
            </a:r>
            <a:r>
              <a:rPr lang="cs-CZ" sz="2400" dirty="0"/>
              <a:t> (zejména s jeho archeologickým obdobím) ovšem mají mnohem větší roli nediskurzivní fenomény</a:t>
            </a:r>
          </a:p>
          <a:p>
            <a:pPr>
              <a:lnSpc>
                <a:spcPct val="90000"/>
              </a:lnSpc>
            </a:pPr>
            <a:r>
              <a:rPr lang="cs-CZ" sz="2400" dirty="0"/>
              <a:t>Mezi nimi se analýza se soustřeďuje zejména na</a:t>
            </a:r>
            <a:r>
              <a:rPr lang="en-GB" sz="2400" dirty="0"/>
              <a:t>:</a:t>
            </a:r>
          </a:p>
          <a:p>
            <a:pPr lvl="1">
              <a:lnSpc>
                <a:spcPct val="90000"/>
              </a:lnSpc>
            </a:pPr>
            <a:r>
              <a:rPr lang="cs-CZ" sz="2000" dirty="0"/>
              <a:t>Moc, kulturní hegemonie (kdo má ve společnosti moc – politickou, </a:t>
            </a:r>
            <a:r>
              <a:rPr lang="cs-CZ" sz="2000" dirty="0" smtClean="0"/>
              <a:t>ekonomickou… </a:t>
            </a:r>
            <a:r>
              <a:rPr lang="cs-CZ" sz="2000" dirty="0"/>
              <a:t>a jak ji vykonává) </a:t>
            </a:r>
            <a:endParaRPr lang="en-GB" sz="2000" dirty="0"/>
          </a:p>
          <a:p>
            <a:pPr lvl="1">
              <a:lnSpc>
                <a:spcPct val="90000"/>
              </a:lnSpc>
            </a:pPr>
            <a:r>
              <a:rPr lang="cs-CZ" sz="2000" dirty="0"/>
              <a:t>Kontext výpovědí (v jakých institucích výpovědi vznikají, v jakém historickém kontextu atp.)</a:t>
            </a:r>
            <a:endParaRPr lang="en-GB" sz="2000" dirty="0"/>
          </a:p>
          <a:p>
            <a:pPr lvl="1">
              <a:lnSpc>
                <a:spcPct val="90000"/>
              </a:lnSpc>
            </a:pPr>
            <a:r>
              <a:rPr lang="cs-CZ" sz="2000" dirty="0" smtClean="0"/>
              <a:t>Aktéři </a:t>
            </a:r>
            <a:r>
              <a:rPr lang="cs-CZ" sz="2000" dirty="0"/>
              <a:t>a jejich strategie</a:t>
            </a:r>
            <a:endParaRPr lang="en-GB" sz="2000" dirty="0"/>
          </a:p>
          <a:p>
            <a:pPr>
              <a:lnSpc>
                <a:spcPct val="90000"/>
              </a:lnSpc>
            </a:pPr>
            <a:endParaRPr lang="en-GB" sz="2400" dirty="0"/>
          </a:p>
          <a:p>
            <a:pPr>
              <a:lnSpc>
                <a:spcPct val="90000"/>
              </a:lnSpc>
            </a:pPr>
            <a:r>
              <a:rPr lang="cs-CZ" sz="2400" dirty="0"/>
              <a:t>Jednotkou analýzy jsou jazykové projevy (texty) popřípadě diskurzy jako celek, ne individua nebo skupiny jako </a:t>
            </a:r>
            <a:r>
              <a:rPr lang="cs-CZ" sz="2400" dirty="0" smtClean="0"/>
              <a:t>takové</a:t>
            </a:r>
          </a:p>
          <a:p>
            <a:pPr>
              <a:lnSpc>
                <a:spcPct val="90000"/>
              </a:lnSpc>
            </a:pPr>
            <a:r>
              <a:rPr lang="cs-CZ" altLang="cs-CZ" sz="2400" dirty="0"/>
              <a:t>Zaměřuje se na kategorie užívané v rámci diskurzu</a:t>
            </a:r>
          </a:p>
          <a:p>
            <a:pPr>
              <a:lnSpc>
                <a:spcPct val="90000"/>
              </a:lnSpc>
            </a:pPr>
            <a:r>
              <a:rPr lang="cs-CZ" altLang="cs-CZ" sz="2400" dirty="0"/>
              <a:t>Důraz na teorie (ještě před samotnou analýzou dat)</a:t>
            </a:r>
          </a:p>
          <a:p>
            <a:pPr>
              <a:lnSpc>
                <a:spcPct val="9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74987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návaznost na předchozí přednášky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narativ</a:t>
            </a:r>
            <a:r>
              <a:rPr lang="cs-CZ" dirty="0" smtClean="0"/>
              <a:t> </a:t>
            </a:r>
            <a:r>
              <a:rPr lang="cs-CZ" dirty="0" smtClean="0">
                <a:latin typeface="Calibri"/>
                <a:cs typeface="Calibri"/>
              </a:rPr>
              <a:t>→ konstrukce reality ve vyprávění</a:t>
            </a:r>
          </a:p>
          <a:p>
            <a:r>
              <a:rPr lang="cs-CZ" dirty="0" smtClean="0">
                <a:latin typeface="Calibri"/>
                <a:cs typeface="Calibri"/>
              </a:rPr>
              <a:t>etnografie </a:t>
            </a:r>
            <a:r>
              <a:rPr lang="cs-CZ" dirty="0" smtClean="0">
                <a:cs typeface="Calibri"/>
              </a:rPr>
              <a:t>→ </a:t>
            </a:r>
            <a:r>
              <a:rPr lang="cs-CZ" dirty="0" smtClean="0"/>
              <a:t>determinace a situovanost vědění historickými, politickými a kulturními či sociálními podmínkami </a:t>
            </a:r>
          </a:p>
          <a:p>
            <a:endParaRPr lang="cs-CZ" dirty="0"/>
          </a:p>
          <a:p>
            <a:r>
              <a:rPr lang="cs-CZ" dirty="0" smtClean="0">
                <a:latin typeface="Calibri"/>
                <a:cs typeface="Calibri"/>
              </a:rPr>
              <a:t>→ analýzy </a:t>
            </a:r>
            <a:r>
              <a:rPr lang="cs-CZ" dirty="0" smtClean="0">
                <a:latin typeface="Calibri"/>
                <a:cs typeface="Calibri"/>
              </a:rPr>
              <a:t>konverzací a diskurzů </a:t>
            </a:r>
            <a:endParaRPr lang="cs-CZ" dirty="0" smtClean="0">
              <a:latin typeface="Calibri"/>
              <a:cs typeface="Calibri"/>
            </a:endParaRPr>
          </a:p>
          <a:p>
            <a:endParaRPr lang="cs-CZ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384620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Tři úrovně analýzy CDA </a:t>
            </a:r>
            <a:endParaRPr lang="en-US" dirty="0"/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1" y="1844824"/>
            <a:ext cx="4104456" cy="2257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611560" y="1364763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text vždy analyzován v kontextu v kterém </a:t>
            </a:r>
            <a:r>
              <a:rPr lang="cs-CZ" dirty="0" smtClean="0"/>
              <a:t>vzniká:</a:t>
            </a:r>
            <a:endParaRPr lang="cs-CZ" dirty="0"/>
          </a:p>
          <a:p>
            <a:endParaRPr lang="en-US" dirty="0"/>
          </a:p>
        </p:txBody>
      </p:sp>
      <p:sp>
        <p:nvSpPr>
          <p:cNvPr id="6" name="TextovéPole 5"/>
          <p:cNvSpPr txBox="1"/>
          <p:nvPr/>
        </p:nvSpPr>
        <p:spPr>
          <a:xfrm>
            <a:off x="611560" y="4653136"/>
            <a:ext cx="712879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Nalezení sociálních konstrukcí, které mají ve společnosti efekt (tento efekt by měl být nějak dokumentován, stejně jako mocenské struktury, které za těmito konstrukcemi stojí)</a:t>
            </a:r>
            <a:endParaRPr lang="en-GB" dirty="0"/>
          </a:p>
          <a:p>
            <a:pPr marL="285750" indent="-285750">
              <a:buFont typeface="Arial" pitchFamily="34" charset="0"/>
              <a:buChar char="•"/>
            </a:pPr>
            <a:r>
              <a:rPr lang="en-GB" dirty="0"/>
              <a:t> </a:t>
            </a:r>
            <a:r>
              <a:rPr lang="cs-CZ" dirty="0"/>
              <a:t>V nich jsou pak hledány jevy – lingvistické i nelingvistické, které těmto konstrukcím dávají koherenci (jde tedy o jejich „</a:t>
            </a:r>
            <a:r>
              <a:rPr lang="cs-CZ" b="1" dirty="0"/>
              <a:t>dekonstrukci</a:t>
            </a:r>
            <a:r>
              <a:rPr lang="cs-CZ" dirty="0"/>
              <a:t>“)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4716017" y="1844824"/>
            <a:ext cx="382676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dirty="0" smtClean="0"/>
              <a:t>Dimenze:</a:t>
            </a:r>
          </a:p>
          <a:p>
            <a:r>
              <a:rPr lang="cs-CZ" altLang="cs-CZ" dirty="0" smtClean="0"/>
              <a:t>1</a:t>
            </a:r>
            <a:r>
              <a:rPr lang="cs-CZ" altLang="cs-CZ" dirty="0"/>
              <a:t>. </a:t>
            </a:r>
            <a:r>
              <a:rPr lang="cs-CZ" altLang="cs-CZ" b="1" dirty="0"/>
              <a:t>lingvistická</a:t>
            </a:r>
            <a:r>
              <a:rPr lang="cs-CZ" altLang="cs-CZ" dirty="0"/>
              <a:t> - jsou zkoumání vnitřní vztahy (struktura) textu.</a:t>
            </a:r>
          </a:p>
          <a:p>
            <a:r>
              <a:rPr lang="cs-CZ" altLang="cs-CZ" dirty="0"/>
              <a:t>2. </a:t>
            </a:r>
            <a:r>
              <a:rPr lang="cs-CZ" altLang="cs-CZ" b="1" dirty="0"/>
              <a:t>diskursivní neboli významotvorná </a:t>
            </a:r>
            <a:r>
              <a:rPr lang="cs-CZ" altLang="cs-CZ" dirty="0"/>
              <a:t>- zkoumání širšího společenského a historického kontextu.</a:t>
            </a:r>
          </a:p>
          <a:p>
            <a:r>
              <a:rPr lang="cs-CZ" altLang="cs-CZ" dirty="0"/>
              <a:t>3. </a:t>
            </a:r>
            <a:r>
              <a:rPr lang="cs-CZ" altLang="cs-CZ" b="1" dirty="0"/>
              <a:t>ideologie a moc </a:t>
            </a:r>
            <a:r>
              <a:rPr lang="cs-CZ" altLang="cs-CZ" dirty="0"/>
              <a:t>- pravidla diskurzu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80177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85000" lnSpcReduction="10000"/>
          </a:bodyPr>
          <a:lstStyle/>
          <a:p>
            <a:r>
              <a:rPr lang="en-US" dirty="0" err="1"/>
              <a:t>Texty</a:t>
            </a:r>
            <a:r>
              <a:rPr lang="en-US" dirty="0"/>
              <a:t>, </a:t>
            </a:r>
            <a:r>
              <a:rPr lang="en-US" dirty="0" err="1"/>
              <a:t>tj</a:t>
            </a:r>
            <a:r>
              <a:rPr lang="en-US" dirty="0"/>
              <a:t>. </a:t>
            </a:r>
            <a:r>
              <a:rPr lang="en-US" dirty="0" err="1"/>
              <a:t>promluva</a:t>
            </a:r>
            <a:r>
              <a:rPr lang="en-US" dirty="0"/>
              <a:t>, </a:t>
            </a:r>
            <a:r>
              <a:rPr lang="en-US" dirty="0" err="1"/>
              <a:t>psaný</a:t>
            </a:r>
            <a:r>
              <a:rPr lang="en-US" dirty="0"/>
              <a:t> text, </a:t>
            </a:r>
            <a:r>
              <a:rPr lang="en-US" dirty="0" err="1"/>
              <a:t>vizuální</a:t>
            </a:r>
            <a:r>
              <a:rPr lang="en-US" dirty="0"/>
              <a:t> </a:t>
            </a:r>
            <a:r>
              <a:rPr lang="en-US" dirty="0" err="1"/>
              <a:t>obraz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nějaká</a:t>
            </a:r>
            <a:r>
              <a:rPr lang="en-US" dirty="0"/>
              <a:t> </a:t>
            </a:r>
            <a:r>
              <a:rPr lang="en-US" dirty="0" err="1" smtClean="0"/>
              <a:t>jejich</a:t>
            </a:r>
            <a:r>
              <a:rPr lang="cs-CZ" dirty="0" smtClean="0"/>
              <a:t> </a:t>
            </a:r>
            <a:r>
              <a:rPr lang="en-US" dirty="0" err="1" smtClean="0"/>
              <a:t>vzájemná</a:t>
            </a:r>
            <a:r>
              <a:rPr lang="en-US" dirty="0" smtClean="0"/>
              <a:t> </a:t>
            </a:r>
            <a:r>
              <a:rPr lang="en-US" dirty="0" err="1"/>
              <a:t>kombinace</a:t>
            </a:r>
            <a:r>
              <a:rPr lang="en-US" dirty="0"/>
              <a:t>, </a:t>
            </a:r>
            <a:r>
              <a:rPr lang="en-US" dirty="0" err="1"/>
              <a:t>jsou</a:t>
            </a:r>
            <a:r>
              <a:rPr lang="en-US" dirty="0"/>
              <a:t> </a:t>
            </a:r>
            <a:r>
              <a:rPr lang="en-US" dirty="0" err="1"/>
              <a:t>produkovány</a:t>
            </a:r>
            <a:r>
              <a:rPr lang="en-US" dirty="0"/>
              <a:t> a </a:t>
            </a:r>
            <a:r>
              <a:rPr lang="en-US" dirty="0" err="1"/>
              <a:t>konzumovány</a:t>
            </a:r>
            <a:r>
              <a:rPr lang="en-US" dirty="0"/>
              <a:t> v </a:t>
            </a:r>
            <a:r>
              <a:rPr lang="en-US" dirty="0" err="1"/>
              <a:t>rámci</a:t>
            </a:r>
            <a:r>
              <a:rPr lang="en-US" dirty="0"/>
              <a:t> </a:t>
            </a:r>
            <a:r>
              <a:rPr lang="en-US" dirty="0" err="1" smtClean="0"/>
              <a:t>specifické</a:t>
            </a:r>
            <a:r>
              <a:rPr lang="cs-CZ" dirty="0" smtClean="0"/>
              <a:t> </a:t>
            </a:r>
            <a:r>
              <a:rPr lang="en-US" i="1" dirty="0" err="1" smtClean="0"/>
              <a:t>diskurzivní</a:t>
            </a:r>
            <a:r>
              <a:rPr lang="en-US" i="1" dirty="0" smtClean="0"/>
              <a:t> </a:t>
            </a:r>
            <a:r>
              <a:rPr lang="en-US" i="1" dirty="0" err="1"/>
              <a:t>praxe</a:t>
            </a:r>
            <a:r>
              <a:rPr lang="en-US" dirty="0" smtClean="0"/>
              <a:t>.</a:t>
            </a:r>
            <a:endParaRPr lang="cs-CZ" dirty="0" smtClean="0"/>
          </a:p>
          <a:p>
            <a:pPr lvl="1"/>
            <a:r>
              <a:rPr lang="cs-CZ" dirty="0" smtClean="0"/>
              <a:t>sociální situace</a:t>
            </a:r>
          </a:p>
          <a:p>
            <a:pPr lvl="1"/>
            <a:r>
              <a:rPr lang="cs-CZ" dirty="0" smtClean="0"/>
              <a:t>sociální instituce</a:t>
            </a:r>
          </a:p>
          <a:p>
            <a:pPr lvl="1"/>
            <a:r>
              <a:rPr lang="cs-CZ" dirty="0" smtClean="0"/>
              <a:t>společnost jako celek</a:t>
            </a:r>
          </a:p>
          <a:p>
            <a:r>
              <a:rPr lang="cs-CZ" dirty="0"/>
              <a:t>komunikativní události</a:t>
            </a:r>
          </a:p>
          <a:p>
            <a:pPr lvl="1"/>
            <a:r>
              <a:rPr lang="en-US" dirty="0" err="1"/>
              <a:t>trojdimenzionální</a:t>
            </a:r>
            <a:r>
              <a:rPr lang="en-US" dirty="0"/>
              <a:t> </a:t>
            </a:r>
            <a:r>
              <a:rPr lang="en-US" dirty="0" err="1"/>
              <a:t>pojetí</a:t>
            </a:r>
            <a:r>
              <a:rPr lang="en-US" dirty="0"/>
              <a:t> </a:t>
            </a:r>
            <a:r>
              <a:rPr lang="en-US" dirty="0" err="1"/>
              <a:t>diskurzu</a:t>
            </a:r>
            <a:r>
              <a:rPr lang="en-US" dirty="0"/>
              <a:t> a </a:t>
            </a:r>
            <a:r>
              <a:rPr lang="en-US" dirty="0" err="1"/>
              <a:t>analýza</a:t>
            </a:r>
            <a:r>
              <a:rPr lang="en-US" dirty="0"/>
              <a:t> v </a:t>
            </a:r>
            <a:r>
              <a:rPr lang="en-US" dirty="0" err="1"/>
              <a:t>této</a:t>
            </a:r>
            <a:r>
              <a:rPr lang="en-US" dirty="0"/>
              <a:t> </a:t>
            </a:r>
            <a:r>
              <a:rPr lang="en-US" dirty="0" err="1"/>
              <a:t>perspektivě</a:t>
            </a:r>
            <a:r>
              <a:rPr lang="en-US" dirty="0"/>
              <a:t> se </a:t>
            </a:r>
            <a:r>
              <a:rPr lang="en-US" dirty="0" err="1"/>
              <a:t>zaměřuje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cs-CZ" dirty="0"/>
              <a:t> </a:t>
            </a:r>
            <a:r>
              <a:rPr lang="en-US" dirty="0" err="1"/>
              <a:t>vzájemný</a:t>
            </a:r>
            <a:r>
              <a:rPr lang="en-US" dirty="0"/>
              <a:t> </a:t>
            </a:r>
            <a:r>
              <a:rPr lang="en-US" dirty="0" err="1"/>
              <a:t>vztah</a:t>
            </a:r>
            <a:r>
              <a:rPr lang="en-US" dirty="0"/>
              <a:t> </a:t>
            </a:r>
            <a:r>
              <a:rPr lang="en-US" dirty="0" err="1"/>
              <a:t>všech</a:t>
            </a:r>
            <a:r>
              <a:rPr lang="en-US" dirty="0"/>
              <a:t> </a:t>
            </a:r>
            <a:r>
              <a:rPr lang="en-US" dirty="0" err="1"/>
              <a:t>tří</a:t>
            </a:r>
            <a:r>
              <a:rPr lang="en-US" dirty="0"/>
              <a:t> </a:t>
            </a:r>
            <a:r>
              <a:rPr lang="en-US" dirty="0" err="1"/>
              <a:t>domén</a:t>
            </a:r>
            <a:r>
              <a:rPr lang="en-US" dirty="0"/>
              <a:t>, </a:t>
            </a:r>
            <a:r>
              <a:rPr lang="en-US" dirty="0" err="1"/>
              <a:t>tedy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proces</a:t>
            </a:r>
            <a:r>
              <a:rPr lang="en-US" dirty="0"/>
              <a:t> </a:t>
            </a:r>
            <a:r>
              <a:rPr lang="en-US" dirty="0" err="1"/>
              <a:t>produkce</a:t>
            </a:r>
            <a:r>
              <a:rPr lang="en-US" dirty="0"/>
              <a:t> a </a:t>
            </a:r>
            <a:r>
              <a:rPr lang="en-US" dirty="0" err="1"/>
              <a:t>interpretace</a:t>
            </a:r>
            <a:r>
              <a:rPr lang="en-US" dirty="0"/>
              <a:t> </a:t>
            </a:r>
            <a:r>
              <a:rPr lang="en-US" dirty="0" err="1"/>
              <a:t>textu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cs-CZ" dirty="0"/>
              <a:t> </a:t>
            </a:r>
            <a:r>
              <a:rPr lang="en-US" dirty="0" err="1"/>
              <a:t>vztahu</a:t>
            </a:r>
            <a:r>
              <a:rPr lang="en-US" dirty="0"/>
              <a:t> k </a:t>
            </a:r>
            <a:r>
              <a:rPr lang="en-US" dirty="0" err="1"/>
              <a:t>sociálním</a:t>
            </a:r>
            <a:r>
              <a:rPr lang="en-US" dirty="0"/>
              <a:t> </a:t>
            </a:r>
            <a:r>
              <a:rPr lang="en-US" dirty="0" err="1"/>
              <a:t>podmínkám</a:t>
            </a:r>
            <a:r>
              <a:rPr lang="en-US" dirty="0"/>
              <a:t>.</a:t>
            </a:r>
            <a:endParaRPr lang="cs-CZ" dirty="0"/>
          </a:p>
          <a:p>
            <a:r>
              <a:rPr lang="cs-CZ" dirty="0"/>
              <a:t>pravidla diskurzu</a:t>
            </a:r>
          </a:p>
          <a:p>
            <a:pPr lvl="1"/>
            <a:r>
              <a:rPr lang="en-US" dirty="0" err="1"/>
              <a:t>analýzu</a:t>
            </a:r>
            <a:r>
              <a:rPr lang="en-US" dirty="0"/>
              <a:t> </a:t>
            </a:r>
            <a:r>
              <a:rPr lang="en-US" dirty="0" err="1"/>
              <a:t>vztahů</a:t>
            </a:r>
            <a:r>
              <a:rPr lang="en-US" dirty="0"/>
              <a:t> </a:t>
            </a:r>
            <a:r>
              <a:rPr lang="en-US" dirty="0" err="1"/>
              <a:t>pravidel</a:t>
            </a:r>
            <a:r>
              <a:rPr lang="en-US" dirty="0"/>
              <a:t> </a:t>
            </a:r>
            <a:r>
              <a:rPr lang="en-US" dirty="0" err="1"/>
              <a:t>diskurzu</a:t>
            </a:r>
            <a:r>
              <a:rPr lang="en-US" dirty="0"/>
              <a:t> s </a:t>
            </a:r>
            <a:r>
              <a:rPr lang="en-US" dirty="0" err="1"/>
              <a:t>jinými</a:t>
            </a:r>
            <a:r>
              <a:rPr lang="en-US" dirty="0"/>
              <a:t> </a:t>
            </a:r>
            <a:r>
              <a:rPr lang="en-US" dirty="0" err="1"/>
              <a:t>pravidly</a:t>
            </a:r>
            <a:r>
              <a:rPr lang="en-US" dirty="0"/>
              <a:t> a </a:t>
            </a:r>
            <a:r>
              <a:rPr lang="en-US" dirty="0" err="1"/>
              <a:t>jejich</a:t>
            </a:r>
            <a:r>
              <a:rPr lang="en-US" dirty="0"/>
              <a:t> </a:t>
            </a:r>
            <a:r>
              <a:rPr lang="en-US" dirty="0" err="1"/>
              <a:t>celkový</a:t>
            </a:r>
            <a:r>
              <a:rPr lang="en-US" dirty="0"/>
              <a:t> </a:t>
            </a:r>
            <a:r>
              <a:rPr lang="en-US" dirty="0" err="1"/>
              <a:t>vztah</a:t>
            </a:r>
            <a:r>
              <a:rPr lang="en-US" dirty="0"/>
              <a:t> k </a:t>
            </a:r>
            <a:r>
              <a:rPr lang="en-US" dirty="0" err="1"/>
              <a:t>sociálním</a:t>
            </a:r>
            <a:r>
              <a:rPr lang="cs-CZ" dirty="0"/>
              <a:t> </a:t>
            </a:r>
            <a:r>
              <a:rPr lang="en-US" dirty="0" err="1"/>
              <a:t>podmínkám</a:t>
            </a:r>
            <a:r>
              <a:rPr lang="en-US" dirty="0"/>
              <a:t> a </a:t>
            </a:r>
            <a:r>
              <a:rPr lang="en-US" dirty="0" err="1"/>
              <a:t>společnosti</a:t>
            </a:r>
            <a:r>
              <a:rPr lang="en-US" dirty="0"/>
              <a:t> </a:t>
            </a:r>
            <a:r>
              <a:rPr lang="en-US" dirty="0" err="1"/>
              <a:t>obecně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99132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 smtClean="0"/>
              <a:t>Kritická diskurzivní analýza: postupy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cs-CZ" altLang="cs-CZ" smtClean="0"/>
              <a:t>Tři samostatné, ale prostupné části realizace:</a:t>
            </a:r>
          </a:p>
          <a:p>
            <a:pPr marL="0" indent="0"/>
            <a:r>
              <a:rPr lang="cs-CZ" altLang="cs-CZ" smtClean="0"/>
              <a:t>Deskripce</a:t>
            </a:r>
          </a:p>
          <a:p>
            <a:pPr marL="0" indent="0"/>
            <a:r>
              <a:rPr lang="cs-CZ" altLang="cs-CZ" smtClean="0"/>
              <a:t>Interpretace</a:t>
            </a:r>
          </a:p>
          <a:p>
            <a:pPr marL="0" indent="0"/>
            <a:r>
              <a:rPr lang="cs-CZ" altLang="cs-CZ" smtClean="0"/>
              <a:t>Explanace</a:t>
            </a:r>
          </a:p>
          <a:p>
            <a:pPr marL="0" indent="0"/>
            <a:endParaRPr lang="cs-CZ" altLang="cs-CZ" smtClean="0"/>
          </a:p>
          <a:p>
            <a:pPr marL="0" indent="0"/>
            <a:r>
              <a:rPr lang="cs-CZ" altLang="cs-CZ" smtClean="0"/>
              <a:t>Pozn.: vychází z trojdimenzionálního pojetí diskurzu</a:t>
            </a:r>
          </a:p>
          <a:p>
            <a:pPr marL="0" indent="0"/>
            <a:endParaRPr lang="cs-CZ" altLang="cs-CZ" smtClean="0"/>
          </a:p>
          <a:p>
            <a:pPr marL="0" indent="0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7869001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CDA I: deskripce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= </a:t>
            </a:r>
            <a:r>
              <a:rPr lang="en-US" dirty="0" err="1"/>
              <a:t>formální</a:t>
            </a:r>
            <a:r>
              <a:rPr lang="en-US" dirty="0"/>
              <a:t> </a:t>
            </a:r>
            <a:r>
              <a:rPr lang="en-US" dirty="0" err="1" smtClean="0"/>
              <a:t>stránk</a:t>
            </a:r>
            <a:r>
              <a:rPr lang="cs-CZ" dirty="0" smtClean="0"/>
              <a:t>a</a:t>
            </a:r>
            <a:r>
              <a:rPr lang="en-US" dirty="0" smtClean="0"/>
              <a:t> </a:t>
            </a:r>
            <a:r>
              <a:rPr lang="en-US" dirty="0" err="1" smtClean="0"/>
              <a:t>textu</a:t>
            </a:r>
            <a:r>
              <a:rPr lang="cs-CZ" dirty="0" smtClean="0"/>
              <a:t> (</a:t>
            </a:r>
            <a:r>
              <a:rPr lang="en-US" dirty="0" err="1" smtClean="0"/>
              <a:t>tradiční</a:t>
            </a:r>
            <a:r>
              <a:rPr lang="en-US" dirty="0" smtClean="0"/>
              <a:t> </a:t>
            </a:r>
            <a:r>
              <a:rPr lang="en-US" dirty="0" err="1" smtClean="0"/>
              <a:t>lingvistick</a:t>
            </a:r>
            <a:r>
              <a:rPr lang="cs-CZ" dirty="0" smtClean="0"/>
              <a:t>á</a:t>
            </a:r>
            <a:r>
              <a:rPr lang="en-US" dirty="0" smtClean="0"/>
              <a:t> </a:t>
            </a:r>
            <a:r>
              <a:rPr lang="en-US" dirty="0" err="1" smtClean="0"/>
              <a:t>analýz</a:t>
            </a:r>
            <a:r>
              <a:rPr lang="cs-CZ" dirty="0" smtClean="0"/>
              <a:t>a</a:t>
            </a:r>
            <a:r>
              <a:rPr lang="en-US" dirty="0" smtClean="0"/>
              <a:t>, </a:t>
            </a:r>
            <a:r>
              <a:rPr lang="en-US" dirty="0" err="1"/>
              <a:t>která</a:t>
            </a:r>
            <a:r>
              <a:rPr lang="en-US" dirty="0"/>
              <a:t> </a:t>
            </a:r>
            <a:r>
              <a:rPr lang="en-US" dirty="0" err="1"/>
              <a:t>zkoumá</a:t>
            </a:r>
            <a:r>
              <a:rPr lang="en-US" dirty="0"/>
              <a:t> </a:t>
            </a:r>
            <a:r>
              <a:rPr lang="en-US" dirty="0" err="1"/>
              <a:t>klasické</a:t>
            </a:r>
            <a:r>
              <a:rPr lang="en-US" dirty="0"/>
              <a:t> </a:t>
            </a:r>
            <a:r>
              <a:rPr lang="en-US" dirty="0" err="1"/>
              <a:t>lingvistické</a:t>
            </a:r>
            <a:r>
              <a:rPr lang="en-US" dirty="0"/>
              <a:t> </a:t>
            </a:r>
            <a:r>
              <a:rPr lang="en-US" dirty="0" err="1"/>
              <a:t>znaky</a:t>
            </a:r>
            <a:r>
              <a:rPr lang="en-US" dirty="0"/>
              <a:t>, </a:t>
            </a:r>
            <a:r>
              <a:rPr lang="en-US" dirty="0" err="1"/>
              <a:t>jako</a:t>
            </a:r>
            <a:r>
              <a:rPr lang="en-US" dirty="0"/>
              <a:t> </a:t>
            </a:r>
            <a:r>
              <a:rPr lang="en-US" dirty="0" err="1"/>
              <a:t>jsou</a:t>
            </a:r>
            <a:r>
              <a:rPr lang="en-US" dirty="0"/>
              <a:t> </a:t>
            </a:r>
            <a:r>
              <a:rPr lang="en-US" dirty="0" err="1"/>
              <a:t>slovní</a:t>
            </a:r>
            <a:r>
              <a:rPr lang="en-US" dirty="0"/>
              <a:t> </a:t>
            </a:r>
            <a:r>
              <a:rPr lang="en-US" dirty="0" err="1"/>
              <a:t>zásoba</a:t>
            </a:r>
            <a:r>
              <a:rPr lang="en-US" dirty="0"/>
              <a:t>, </a:t>
            </a:r>
            <a:r>
              <a:rPr lang="en-US" dirty="0" err="1"/>
              <a:t>gramatika</a:t>
            </a:r>
            <a:r>
              <a:rPr lang="en-US" dirty="0"/>
              <a:t>, </a:t>
            </a:r>
            <a:r>
              <a:rPr lang="en-US" dirty="0" err="1"/>
              <a:t>tón</a:t>
            </a:r>
            <a:r>
              <a:rPr lang="en-US" dirty="0"/>
              <a:t> a </a:t>
            </a:r>
            <a:r>
              <a:rPr lang="en-US" dirty="0" err="1"/>
              <a:t>direktivita</a:t>
            </a:r>
            <a:r>
              <a:rPr lang="en-US" dirty="0"/>
              <a:t> </a:t>
            </a:r>
            <a:r>
              <a:rPr lang="en-US" dirty="0" err="1"/>
              <a:t>řeči</a:t>
            </a:r>
            <a:r>
              <a:rPr lang="en-US" dirty="0"/>
              <a:t> </a:t>
            </a:r>
            <a:r>
              <a:rPr lang="en-US" dirty="0" err="1"/>
              <a:t>apod</a:t>
            </a:r>
            <a:r>
              <a:rPr lang="en-US" dirty="0" smtClean="0"/>
              <a:t>.</a:t>
            </a:r>
            <a:r>
              <a:rPr lang="cs-CZ" dirty="0" smtClean="0"/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i="1" dirty="0" err="1"/>
              <a:t>slovní</a:t>
            </a:r>
            <a:r>
              <a:rPr lang="en-US" i="1" dirty="0"/>
              <a:t> </a:t>
            </a:r>
            <a:r>
              <a:rPr lang="en-US" i="1" dirty="0" err="1" smtClean="0"/>
              <a:t>zásob</a:t>
            </a:r>
            <a:r>
              <a:rPr lang="cs-CZ" i="1" dirty="0" smtClean="0"/>
              <a:t>a</a:t>
            </a:r>
            <a:r>
              <a:rPr lang="en-US" dirty="0" smtClean="0"/>
              <a:t> </a:t>
            </a:r>
            <a:r>
              <a:rPr lang="en-US" dirty="0"/>
              <a:t>, </a:t>
            </a:r>
            <a:r>
              <a:rPr lang="en-US" i="1" dirty="0" err="1" smtClean="0"/>
              <a:t>gramatik</a:t>
            </a:r>
            <a:r>
              <a:rPr lang="cs-CZ" i="1" dirty="0" smtClean="0"/>
              <a:t>a</a:t>
            </a:r>
            <a:r>
              <a:rPr lang="en-US" dirty="0" smtClean="0"/>
              <a:t> </a:t>
            </a:r>
            <a:r>
              <a:rPr lang="en-US" dirty="0"/>
              <a:t>a </a:t>
            </a:r>
            <a:r>
              <a:rPr lang="en-US" i="1" dirty="0" err="1" smtClean="0"/>
              <a:t>struktur</a:t>
            </a:r>
            <a:r>
              <a:rPr lang="cs-CZ" i="1" dirty="0" smtClean="0"/>
              <a:t>a</a:t>
            </a:r>
            <a:r>
              <a:rPr lang="en-US" i="1" dirty="0" smtClean="0"/>
              <a:t> </a:t>
            </a:r>
            <a:r>
              <a:rPr lang="en-US" i="1" dirty="0" err="1"/>
              <a:t>textu</a:t>
            </a:r>
            <a:r>
              <a:rPr lang="en-US" dirty="0"/>
              <a:t> </a:t>
            </a:r>
            <a:endParaRPr lang="cs-CZ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err="1" smtClean="0"/>
              <a:t>zkušenostní</a:t>
            </a:r>
            <a:r>
              <a:rPr lang="en-US" dirty="0" smtClean="0"/>
              <a:t> </a:t>
            </a:r>
            <a:r>
              <a:rPr lang="en-US" dirty="0" err="1"/>
              <a:t>hodnoty</a:t>
            </a:r>
            <a:r>
              <a:rPr lang="en-US" dirty="0"/>
              <a:t> </a:t>
            </a:r>
            <a:r>
              <a:rPr lang="en-US" dirty="0" err="1"/>
              <a:t>slov</a:t>
            </a:r>
            <a:r>
              <a:rPr lang="en-US" dirty="0"/>
              <a:t>, </a:t>
            </a:r>
            <a:r>
              <a:rPr lang="en-US" dirty="0" err="1"/>
              <a:t>relační</a:t>
            </a:r>
            <a:r>
              <a:rPr lang="en-US" dirty="0"/>
              <a:t> </a:t>
            </a:r>
            <a:r>
              <a:rPr lang="en-US" dirty="0" err="1"/>
              <a:t>hodnoty</a:t>
            </a:r>
            <a:r>
              <a:rPr lang="en-US" dirty="0"/>
              <a:t> </a:t>
            </a:r>
            <a:r>
              <a:rPr lang="en-US" dirty="0" err="1"/>
              <a:t>slov</a:t>
            </a:r>
            <a:r>
              <a:rPr lang="en-US" dirty="0"/>
              <a:t>, </a:t>
            </a:r>
            <a:r>
              <a:rPr lang="en-US" dirty="0" err="1"/>
              <a:t>expresivní</a:t>
            </a:r>
            <a:r>
              <a:rPr lang="en-US" dirty="0"/>
              <a:t> </a:t>
            </a:r>
            <a:r>
              <a:rPr lang="en-US" dirty="0" err="1"/>
              <a:t>hodnoty</a:t>
            </a:r>
            <a:r>
              <a:rPr lang="en-US" dirty="0"/>
              <a:t> </a:t>
            </a:r>
            <a:r>
              <a:rPr lang="en-US" dirty="0" err="1"/>
              <a:t>slov</a:t>
            </a:r>
            <a:r>
              <a:rPr lang="en-US" dirty="0"/>
              <a:t> a </a:t>
            </a:r>
            <a:r>
              <a:rPr lang="en-US" dirty="0" err="1"/>
              <a:t>použité</a:t>
            </a:r>
            <a:r>
              <a:rPr lang="en-US" dirty="0"/>
              <a:t> </a:t>
            </a:r>
            <a:r>
              <a:rPr lang="en-US" dirty="0" err="1"/>
              <a:t>metafory</a:t>
            </a:r>
            <a:r>
              <a:rPr lang="en-US" dirty="0"/>
              <a:t>; </a:t>
            </a:r>
            <a:endParaRPr lang="cs-CZ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err="1" smtClean="0"/>
              <a:t>zkušenostní</a:t>
            </a:r>
            <a:r>
              <a:rPr lang="en-US" dirty="0" smtClean="0"/>
              <a:t> </a:t>
            </a:r>
            <a:r>
              <a:rPr lang="en-US" dirty="0" err="1" smtClean="0"/>
              <a:t>hodnot</a:t>
            </a:r>
            <a:r>
              <a:rPr lang="cs-CZ" dirty="0"/>
              <a:t>y</a:t>
            </a:r>
            <a:r>
              <a:rPr lang="en-US" dirty="0" smtClean="0"/>
              <a:t> </a:t>
            </a:r>
            <a:r>
              <a:rPr lang="en-US" dirty="0" err="1"/>
              <a:t>gramatiky</a:t>
            </a:r>
            <a:r>
              <a:rPr lang="en-US" dirty="0"/>
              <a:t>, </a:t>
            </a:r>
            <a:r>
              <a:rPr lang="en-US" dirty="0" err="1"/>
              <a:t>relační</a:t>
            </a:r>
            <a:r>
              <a:rPr lang="en-US" dirty="0"/>
              <a:t> </a:t>
            </a:r>
            <a:r>
              <a:rPr lang="en-US" dirty="0" err="1"/>
              <a:t>hodnoty</a:t>
            </a:r>
            <a:r>
              <a:rPr lang="en-US" dirty="0"/>
              <a:t> </a:t>
            </a:r>
            <a:r>
              <a:rPr lang="en-US" dirty="0" err="1"/>
              <a:t>gramatiky</a:t>
            </a:r>
            <a:r>
              <a:rPr lang="en-US" dirty="0"/>
              <a:t>, </a:t>
            </a:r>
            <a:r>
              <a:rPr lang="en-US" dirty="0" err="1"/>
              <a:t>expresivní</a:t>
            </a:r>
            <a:r>
              <a:rPr lang="en-US" dirty="0"/>
              <a:t> </a:t>
            </a:r>
            <a:r>
              <a:rPr lang="en-US" dirty="0" err="1"/>
              <a:t>hodnoty</a:t>
            </a:r>
            <a:r>
              <a:rPr lang="en-US" dirty="0"/>
              <a:t> </a:t>
            </a:r>
            <a:r>
              <a:rPr lang="en-US" dirty="0" err="1"/>
              <a:t>gramatiky</a:t>
            </a:r>
            <a:r>
              <a:rPr lang="en-US" dirty="0"/>
              <a:t> a </a:t>
            </a:r>
            <a:r>
              <a:rPr lang="en-US" dirty="0" err="1"/>
              <a:t>spojení</a:t>
            </a:r>
            <a:r>
              <a:rPr lang="en-US" dirty="0"/>
              <a:t> </a:t>
            </a:r>
            <a:r>
              <a:rPr lang="en-US" dirty="0" err="1"/>
              <a:t>vět</a:t>
            </a:r>
            <a:r>
              <a:rPr lang="en-US" dirty="0" smtClean="0"/>
              <a:t>;</a:t>
            </a:r>
            <a:endParaRPr lang="cs-CZ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err="1" smtClean="0"/>
              <a:t>interakční</a:t>
            </a:r>
            <a:r>
              <a:rPr lang="en-US" dirty="0" smtClean="0"/>
              <a:t> </a:t>
            </a:r>
            <a:r>
              <a:rPr lang="en-US" dirty="0" err="1"/>
              <a:t>konvence</a:t>
            </a:r>
            <a:r>
              <a:rPr lang="en-US" dirty="0"/>
              <a:t> a </a:t>
            </a:r>
            <a:r>
              <a:rPr lang="en-US" dirty="0" err="1"/>
              <a:t>struktura</a:t>
            </a:r>
            <a:r>
              <a:rPr lang="en-US" dirty="0"/>
              <a:t> </a:t>
            </a:r>
            <a:r>
              <a:rPr lang="en-US" dirty="0" err="1"/>
              <a:t>textu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0397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CDA II: interpretace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/>
              <a:t>= </a:t>
            </a:r>
            <a:r>
              <a:rPr lang="en-US" dirty="0" err="1" smtClean="0"/>
              <a:t>produkc</a:t>
            </a:r>
            <a:r>
              <a:rPr lang="cs-CZ" dirty="0" smtClean="0"/>
              <a:t>e</a:t>
            </a:r>
            <a:r>
              <a:rPr lang="en-US" dirty="0" smtClean="0"/>
              <a:t> </a:t>
            </a:r>
            <a:r>
              <a:rPr lang="en-US" dirty="0"/>
              <a:t>a </a:t>
            </a:r>
            <a:r>
              <a:rPr lang="en-US" dirty="0" err="1" smtClean="0"/>
              <a:t>interpretac</a:t>
            </a:r>
            <a:r>
              <a:rPr lang="cs-CZ" dirty="0" smtClean="0"/>
              <a:t>e</a:t>
            </a:r>
            <a:r>
              <a:rPr lang="en-US" dirty="0" smtClean="0"/>
              <a:t> </a:t>
            </a:r>
            <a:r>
              <a:rPr lang="en-US" dirty="0" err="1"/>
              <a:t>samotného</a:t>
            </a:r>
            <a:r>
              <a:rPr lang="en-US" dirty="0"/>
              <a:t> </a:t>
            </a:r>
            <a:r>
              <a:rPr lang="en-US" dirty="0" err="1"/>
              <a:t>textu</a:t>
            </a:r>
            <a:r>
              <a:rPr lang="en-US" dirty="0"/>
              <a:t>, </a:t>
            </a:r>
            <a:r>
              <a:rPr lang="en-US" dirty="0" err="1"/>
              <a:t>tzn</a:t>
            </a:r>
            <a:r>
              <a:rPr lang="en-US" dirty="0"/>
              <a:t>. co a </a:t>
            </a:r>
            <a:r>
              <a:rPr lang="en-US" dirty="0" err="1"/>
              <a:t>jak</a:t>
            </a:r>
            <a:r>
              <a:rPr lang="en-US" dirty="0"/>
              <a:t> je </a:t>
            </a:r>
            <a:r>
              <a:rPr lang="en-US" dirty="0" err="1"/>
              <a:t>skrze</a:t>
            </a:r>
            <a:r>
              <a:rPr lang="en-US" dirty="0"/>
              <a:t> </a:t>
            </a:r>
            <a:r>
              <a:rPr lang="en-US" dirty="0" err="1"/>
              <a:t>texty</a:t>
            </a:r>
            <a:r>
              <a:rPr lang="en-US" dirty="0"/>
              <a:t> </a:t>
            </a:r>
            <a:r>
              <a:rPr lang="en-US" dirty="0" err="1"/>
              <a:t>produkováno</a:t>
            </a:r>
            <a:r>
              <a:rPr lang="en-US" dirty="0"/>
              <a:t> a co a </a:t>
            </a:r>
            <a:r>
              <a:rPr lang="en-US" dirty="0" err="1"/>
              <a:t>jak</a:t>
            </a:r>
            <a:r>
              <a:rPr lang="en-US" dirty="0"/>
              <a:t> je (</a:t>
            </a:r>
            <a:r>
              <a:rPr lang="en-US" dirty="0" err="1"/>
              <a:t>toto</a:t>
            </a:r>
            <a:r>
              <a:rPr lang="en-US" dirty="0"/>
              <a:t>) v </a:t>
            </a:r>
            <a:r>
              <a:rPr lang="en-US" dirty="0" err="1"/>
              <a:t>textech</a:t>
            </a:r>
            <a:r>
              <a:rPr lang="en-US" dirty="0"/>
              <a:t> </a:t>
            </a:r>
            <a:r>
              <a:rPr lang="en-US" dirty="0" err="1" smtClean="0"/>
              <a:t>nacházeno</a:t>
            </a:r>
            <a:r>
              <a:rPr lang="cs-CZ" dirty="0" smtClean="0"/>
              <a:t> = samotná diskurzivní praxe</a:t>
            </a:r>
            <a:endParaRPr lang="en-US" dirty="0"/>
          </a:p>
          <a:p>
            <a:r>
              <a:rPr lang="en-US" dirty="0"/>
              <a:t>„</a:t>
            </a:r>
            <a:r>
              <a:rPr lang="en-US" dirty="0" err="1"/>
              <a:t>Intertextuální</a:t>
            </a:r>
            <a:r>
              <a:rPr lang="en-US" dirty="0"/>
              <a:t> </a:t>
            </a:r>
            <a:r>
              <a:rPr lang="en-US" dirty="0" err="1"/>
              <a:t>charakteristiky</a:t>
            </a:r>
            <a:r>
              <a:rPr lang="en-US" dirty="0"/>
              <a:t> </a:t>
            </a:r>
            <a:r>
              <a:rPr lang="en-US" dirty="0" err="1"/>
              <a:t>textu</a:t>
            </a:r>
            <a:r>
              <a:rPr lang="en-US" dirty="0"/>
              <a:t> </a:t>
            </a:r>
            <a:r>
              <a:rPr lang="en-US" dirty="0" err="1"/>
              <a:t>jsou</a:t>
            </a:r>
            <a:r>
              <a:rPr lang="en-US" dirty="0"/>
              <a:t> </a:t>
            </a:r>
            <a:r>
              <a:rPr lang="en-US" dirty="0" err="1"/>
              <a:t>uskutečňovány</a:t>
            </a:r>
            <a:r>
              <a:rPr lang="en-US" dirty="0"/>
              <a:t> v </a:t>
            </a:r>
            <a:r>
              <a:rPr lang="en-US" dirty="0" err="1"/>
              <a:t>jeho</a:t>
            </a:r>
            <a:r>
              <a:rPr lang="en-US" dirty="0"/>
              <a:t> </a:t>
            </a:r>
            <a:r>
              <a:rPr lang="en-US" dirty="0" err="1"/>
              <a:t>charakteristikách</a:t>
            </a:r>
            <a:r>
              <a:rPr lang="en-US" dirty="0"/>
              <a:t> </a:t>
            </a:r>
            <a:r>
              <a:rPr lang="en-US" dirty="0" err="1"/>
              <a:t>lingvistických</a:t>
            </a:r>
            <a:r>
              <a:rPr lang="en-US" dirty="0"/>
              <a:t>.“ (</a:t>
            </a:r>
            <a:r>
              <a:rPr lang="en-US" dirty="0" err="1"/>
              <a:t>Fairclough</a:t>
            </a:r>
            <a:r>
              <a:rPr lang="en-US" dirty="0"/>
              <a:t> 1992:195</a:t>
            </a:r>
            <a:r>
              <a:rPr lang="en-US" dirty="0" smtClean="0"/>
              <a:t>)</a:t>
            </a:r>
            <a:endParaRPr lang="cs-CZ" dirty="0" smtClean="0"/>
          </a:p>
          <a:p>
            <a:r>
              <a:rPr lang="en-US" dirty="0" err="1" smtClean="0"/>
              <a:t>snažíme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identifikovat</a:t>
            </a:r>
            <a:r>
              <a:rPr lang="en-US" dirty="0"/>
              <a:t> a </a:t>
            </a:r>
            <a:r>
              <a:rPr lang="en-US" dirty="0" err="1"/>
              <a:t>interpretovat</a:t>
            </a:r>
            <a:r>
              <a:rPr lang="en-US" dirty="0"/>
              <a:t> </a:t>
            </a:r>
            <a:r>
              <a:rPr lang="en-US" dirty="0" err="1"/>
              <a:t>různé</a:t>
            </a:r>
            <a:r>
              <a:rPr lang="en-US" dirty="0"/>
              <a:t> </a:t>
            </a:r>
            <a:r>
              <a:rPr lang="en-US" dirty="0" err="1"/>
              <a:t>diskurzivní</a:t>
            </a:r>
            <a:r>
              <a:rPr lang="en-US" dirty="0"/>
              <a:t> </a:t>
            </a:r>
            <a:r>
              <a:rPr lang="en-US" dirty="0" err="1"/>
              <a:t>typy</a:t>
            </a:r>
            <a:r>
              <a:rPr lang="en-US" dirty="0"/>
              <a:t> (</a:t>
            </a:r>
            <a:r>
              <a:rPr lang="en-US" dirty="0" err="1"/>
              <a:t>diskurzy</a:t>
            </a:r>
            <a:r>
              <a:rPr lang="en-US" dirty="0"/>
              <a:t> a </a:t>
            </a:r>
            <a:r>
              <a:rPr lang="en-US" dirty="0" err="1"/>
              <a:t>žánry</a:t>
            </a:r>
            <a:r>
              <a:rPr lang="en-US" dirty="0"/>
              <a:t>), </a:t>
            </a:r>
            <a:r>
              <a:rPr lang="en-US" dirty="0" err="1"/>
              <a:t>spojené</a:t>
            </a:r>
            <a:r>
              <a:rPr lang="en-US" dirty="0"/>
              <a:t> s </a:t>
            </a:r>
            <a:r>
              <a:rPr lang="en-US" dirty="0" err="1"/>
              <a:t>určitými</a:t>
            </a:r>
            <a:r>
              <a:rPr lang="en-US" dirty="0"/>
              <a:t> </a:t>
            </a:r>
            <a:r>
              <a:rPr lang="en-US" dirty="0" err="1"/>
              <a:t>typy</a:t>
            </a:r>
            <a:r>
              <a:rPr lang="en-US" dirty="0"/>
              <a:t> </a:t>
            </a:r>
            <a:r>
              <a:rPr lang="en-US" dirty="0" err="1"/>
              <a:t>situací</a:t>
            </a:r>
            <a:r>
              <a:rPr lang="en-US" dirty="0"/>
              <a:t>, a </a:t>
            </a:r>
            <a:r>
              <a:rPr lang="en-US" dirty="0" err="1"/>
              <a:t>způsob</a:t>
            </a:r>
            <a:r>
              <a:rPr lang="en-US" dirty="0"/>
              <a:t>, </a:t>
            </a:r>
            <a:r>
              <a:rPr lang="en-US" dirty="0" err="1"/>
              <a:t>jakým</a:t>
            </a:r>
            <a:r>
              <a:rPr lang="en-US" dirty="0"/>
              <a:t> </a:t>
            </a:r>
            <a:r>
              <a:rPr lang="en-US" dirty="0" err="1"/>
              <a:t>ovlivňují</a:t>
            </a:r>
            <a:r>
              <a:rPr lang="en-US" dirty="0"/>
              <a:t> </a:t>
            </a:r>
            <a:r>
              <a:rPr lang="en-US" dirty="0" err="1"/>
              <a:t>ideje</a:t>
            </a:r>
            <a:r>
              <a:rPr lang="en-US" dirty="0"/>
              <a:t> (</a:t>
            </a:r>
            <a:r>
              <a:rPr lang="en-US" dirty="0" err="1"/>
              <a:t>reprezentace</a:t>
            </a:r>
            <a:r>
              <a:rPr lang="en-US" dirty="0"/>
              <a:t>), </a:t>
            </a:r>
            <a:r>
              <a:rPr lang="en-US" dirty="0" err="1"/>
              <a:t>subjekty</a:t>
            </a:r>
            <a:r>
              <a:rPr lang="en-US" dirty="0"/>
              <a:t> a </a:t>
            </a:r>
            <a:r>
              <a:rPr lang="en-US" dirty="0" err="1"/>
              <a:t>vzájemné</a:t>
            </a:r>
            <a:r>
              <a:rPr lang="en-US" dirty="0"/>
              <a:t> </a:t>
            </a:r>
            <a:r>
              <a:rPr lang="en-US" dirty="0" err="1" smtClean="0"/>
              <a:t>vztahy</a:t>
            </a:r>
            <a:r>
              <a:rPr lang="en-US" dirty="0" smtClean="0"/>
              <a:t> </a:t>
            </a:r>
            <a:endParaRPr lang="cs-CZ" dirty="0" smtClean="0"/>
          </a:p>
          <a:p>
            <a:pPr lvl="1"/>
            <a:r>
              <a:rPr lang="en-US" dirty="0" smtClean="0"/>
              <a:t>1</a:t>
            </a:r>
            <a:r>
              <a:rPr lang="en-US" dirty="0"/>
              <a:t>) „o co </a:t>
            </a:r>
            <a:r>
              <a:rPr lang="en-US" dirty="0" err="1"/>
              <a:t>jde</a:t>
            </a:r>
            <a:r>
              <a:rPr lang="en-US" dirty="0"/>
              <a:t>“ (</a:t>
            </a:r>
            <a:r>
              <a:rPr lang="en-US" i="1" dirty="0"/>
              <a:t>„what´s going on“</a:t>
            </a:r>
            <a:r>
              <a:rPr lang="en-US" dirty="0"/>
              <a:t> </a:t>
            </a:r>
            <a:r>
              <a:rPr lang="en-US" dirty="0" smtClean="0"/>
              <a:t>)</a:t>
            </a:r>
            <a:endParaRPr lang="cs-CZ" dirty="0" smtClean="0"/>
          </a:p>
          <a:p>
            <a:pPr lvl="1"/>
            <a:r>
              <a:rPr lang="en-US" dirty="0" smtClean="0"/>
              <a:t>2</a:t>
            </a:r>
            <a:r>
              <a:rPr lang="en-US" dirty="0"/>
              <a:t>) o </a:t>
            </a:r>
            <a:r>
              <a:rPr lang="en-US" dirty="0" err="1"/>
              <a:t>koho</a:t>
            </a:r>
            <a:r>
              <a:rPr lang="en-US" dirty="0"/>
              <a:t> </a:t>
            </a:r>
            <a:r>
              <a:rPr lang="en-US" dirty="0" err="1"/>
              <a:t>jde</a:t>
            </a:r>
            <a:r>
              <a:rPr lang="en-US" dirty="0"/>
              <a:t> (</a:t>
            </a:r>
            <a:r>
              <a:rPr lang="en-US" i="1" dirty="0"/>
              <a:t>„who´s involved“</a:t>
            </a:r>
            <a:r>
              <a:rPr lang="en-US" dirty="0"/>
              <a:t> </a:t>
            </a:r>
            <a:r>
              <a:rPr lang="en-US" dirty="0" smtClean="0"/>
              <a:t>)</a:t>
            </a:r>
            <a:endParaRPr lang="cs-CZ" dirty="0" smtClean="0"/>
          </a:p>
          <a:p>
            <a:pPr lvl="1"/>
            <a:r>
              <a:rPr lang="en-US" dirty="0" smtClean="0"/>
              <a:t>3</a:t>
            </a:r>
            <a:r>
              <a:rPr lang="en-US" dirty="0"/>
              <a:t>) </a:t>
            </a:r>
            <a:r>
              <a:rPr lang="en-US" dirty="0" err="1"/>
              <a:t>vztahy</a:t>
            </a:r>
            <a:r>
              <a:rPr lang="en-US" dirty="0"/>
              <a:t> </a:t>
            </a:r>
            <a:r>
              <a:rPr lang="en-US" dirty="0" err="1"/>
              <a:t>mezi</a:t>
            </a:r>
            <a:r>
              <a:rPr lang="en-US" dirty="0"/>
              <a:t> </a:t>
            </a:r>
            <a:r>
              <a:rPr lang="en-US" dirty="0" err="1"/>
              <a:t>subjekty</a:t>
            </a:r>
            <a:r>
              <a:rPr lang="en-US" dirty="0"/>
              <a:t> (</a:t>
            </a:r>
            <a:r>
              <a:rPr lang="en-US" i="1" dirty="0"/>
              <a:t>„relationships between </a:t>
            </a:r>
            <a:r>
              <a:rPr lang="en-US" i="1" dirty="0" err="1"/>
              <a:t>subjets</a:t>
            </a:r>
            <a:r>
              <a:rPr lang="en-US" i="1" dirty="0"/>
              <a:t>“</a:t>
            </a:r>
            <a:r>
              <a:rPr lang="en-US" dirty="0"/>
              <a:t> ) a </a:t>
            </a:r>
            <a:r>
              <a:rPr lang="en-US" dirty="0" err="1"/>
              <a:t>spojení</a:t>
            </a:r>
            <a:r>
              <a:rPr lang="en-US" dirty="0"/>
              <a:t> (</a:t>
            </a:r>
            <a:r>
              <a:rPr lang="en-US" i="1" dirty="0"/>
              <a:t>„role language in what´s going on“</a:t>
            </a:r>
            <a:r>
              <a:rPr lang="en-US" dirty="0"/>
              <a:t> </a:t>
            </a:r>
            <a:r>
              <a:rPr lang="en-US" dirty="0" smtClean="0"/>
              <a:t>)</a:t>
            </a:r>
            <a:endParaRPr lang="cs-CZ" dirty="0" smtClean="0"/>
          </a:p>
          <a:p>
            <a:r>
              <a:rPr lang="en-US" dirty="0" err="1" smtClean="0"/>
              <a:t>tak</a:t>
            </a:r>
            <a:r>
              <a:rPr lang="en-US" dirty="0"/>
              <a:t>, </a:t>
            </a:r>
            <a:r>
              <a:rPr lang="en-US" dirty="0" err="1"/>
              <a:t>abychom</a:t>
            </a:r>
            <a:r>
              <a:rPr lang="en-US" dirty="0"/>
              <a:t> </a:t>
            </a:r>
            <a:r>
              <a:rPr lang="en-US" dirty="0" err="1"/>
              <a:t>byli</a:t>
            </a:r>
            <a:r>
              <a:rPr lang="en-US" dirty="0"/>
              <a:t> </a:t>
            </a:r>
            <a:r>
              <a:rPr lang="en-US" dirty="0" err="1"/>
              <a:t>schopni</a:t>
            </a:r>
            <a:r>
              <a:rPr lang="en-US" dirty="0"/>
              <a:t> </a:t>
            </a:r>
            <a:r>
              <a:rPr lang="en-US" dirty="0" err="1"/>
              <a:t>vypovídat</a:t>
            </a:r>
            <a:r>
              <a:rPr lang="en-US" dirty="0"/>
              <a:t> o </a:t>
            </a:r>
            <a:endParaRPr lang="cs-CZ" dirty="0" smtClean="0"/>
          </a:p>
          <a:p>
            <a:pPr lvl="1"/>
            <a:r>
              <a:rPr lang="en-US" i="1" dirty="0" err="1" smtClean="0"/>
              <a:t>kontextu</a:t>
            </a:r>
            <a:r>
              <a:rPr lang="en-US" dirty="0" smtClean="0"/>
              <a:t> </a:t>
            </a:r>
            <a:r>
              <a:rPr lang="en-US" dirty="0"/>
              <a:t>, </a:t>
            </a:r>
            <a:r>
              <a:rPr lang="en-US" dirty="0" err="1"/>
              <a:t>tj</a:t>
            </a:r>
            <a:r>
              <a:rPr lang="en-US" dirty="0"/>
              <a:t>. o </a:t>
            </a:r>
            <a:r>
              <a:rPr lang="en-US" dirty="0" err="1"/>
              <a:t>interpretacích</a:t>
            </a:r>
            <a:r>
              <a:rPr lang="en-US" dirty="0"/>
              <a:t>, </a:t>
            </a:r>
            <a:r>
              <a:rPr lang="en-US" dirty="0" err="1"/>
              <a:t>které</a:t>
            </a:r>
            <a:r>
              <a:rPr lang="en-US" dirty="0"/>
              <a:t> </a:t>
            </a:r>
            <a:r>
              <a:rPr lang="en-US" dirty="0" err="1"/>
              <a:t>aktéři</a:t>
            </a:r>
            <a:r>
              <a:rPr lang="en-US" dirty="0"/>
              <a:t> </a:t>
            </a:r>
            <a:r>
              <a:rPr lang="en-US" dirty="0" err="1"/>
              <a:t>vztahují</a:t>
            </a:r>
            <a:r>
              <a:rPr lang="en-US" dirty="0"/>
              <a:t> k </a:t>
            </a:r>
            <a:r>
              <a:rPr lang="en-US" dirty="0" err="1"/>
              <a:t>danému</a:t>
            </a:r>
            <a:r>
              <a:rPr lang="en-US" dirty="0"/>
              <a:t> </a:t>
            </a:r>
            <a:r>
              <a:rPr lang="en-US" dirty="0" err="1"/>
              <a:t>situačnímu</a:t>
            </a:r>
            <a:r>
              <a:rPr lang="en-US" dirty="0"/>
              <a:t> a </a:t>
            </a:r>
            <a:r>
              <a:rPr lang="en-US" dirty="0" err="1"/>
              <a:t>intertextuálnímu</a:t>
            </a:r>
            <a:r>
              <a:rPr lang="en-US" dirty="0"/>
              <a:t> </a:t>
            </a:r>
            <a:r>
              <a:rPr lang="en-US" dirty="0" err="1"/>
              <a:t>kontextu</a:t>
            </a:r>
            <a:r>
              <a:rPr lang="en-US" dirty="0"/>
              <a:t>, </a:t>
            </a:r>
            <a:endParaRPr lang="cs-CZ" dirty="0"/>
          </a:p>
          <a:p>
            <a:pPr lvl="1"/>
            <a:r>
              <a:rPr lang="en-US" i="1" dirty="0" err="1" smtClean="0"/>
              <a:t>diskurzivnímu</a:t>
            </a:r>
            <a:r>
              <a:rPr lang="en-US" i="1" dirty="0" smtClean="0"/>
              <a:t> </a:t>
            </a:r>
            <a:r>
              <a:rPr lang="en-US" i="1" dirty="0" err="1"/>
              <a:t>typu</a:t>
            </a:r>
            <a:r>
              <a:rPr lang="en-US" i="1" dirty="0"/>
              <a:t> (</a:t>
            </a:r>
            <a:r>
              <a:rPr lang="en-US" i="1" dirty="0" err="1"/>
              <a:t>či</a:t>
            </a:r>
            <a:r>
              <a:rPr lang="en-US" i="1" dirty="0"/>
              <a:t> </a:t>
            </a:r>
            <a:r>
              <a:rPr lang="en-US" i="1" dirty="0" err="1"/>
              <a:t>typům</a:t>
            </a:r>
            <a:r>
              <a:rPr lang="en-US" i="1" dirty="0"/>
              <a:t>)</a:t>
            </a:r>
            <a:r>
              <a:rPr lang="en-US" dirty="0"/>
              <a:t> , </a:t>
            </a:r>
            <a:r>
              <a:rPr lang="en-US" dirty="0" err="1"/>
              <a:t>tedy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kterým</a:t>
            </a:r>
            <a:r>
              <a:rPr lang="en-US" dirty="0"/>
              <a:t> </a:t>
            </a:r>
            <a:r>
              <a:rPr lang="en-US" dirty="0" err="1"/>
              <a:t>diskurzivním</a:t>
            </a:r>
            <a:r>
              <a:rPr lang="en-US" dirty="0"/>
              <a:t>/u </a:t>
            </a:r>
            <a:r>
              <a:rPr lang="en-US" dirty="0" err="1"/>
              <a:t>typu</a:t>
            </a:r>
            <a:r>
              <a:rPr lang="en-US" dirty="0"/>
              <a:t>/</a:t>
            </a:r>
            <a:r>
              <a:rPr lang="en-US" dirty="0" err="1"/>
              <a:t>ům</a:t>
            </a:r>
            <a:r>
              <a:rPr lang="en-US" dirty="0"/>
              <a:t> text/y </a:t>
            </a:r>
            <a:r>
              <a:rPr lang="en-US" dirty="0" err="1"/>
              <a:t>odkazuje</a:t>
            </a:r>
            <a:r>
              <a:rPr lang="en-US" dirty="0"/>
              <a:t>/í, a </a:t>
            </a:r>
            <a:r>
              <a:rPr lang="en-US" i="1" dirty="0" err="1"/>
              <a:t>diferencích</a:t>
            </a:r>
            <a:r>
              <a:rPr lang="en-US" dirty="0"/>
              <a:t> </a:t>
            </a:r>
            <a:endParaRPr lang="cs-CZ" dirty="0"/>
          </a:p>
          <a:p>
            <a:pPr lvl="1"/>
            <a:r>
              <a:rPr lang="en-US" i="1" dirty="0" err="1" smtClean="0"/>
              <a:t>změnách</a:t>
            </a:r>
            <a:r>
              <a:rPr lang="en-US" dirty="0" smtClean="0"/>
              <a:t> </a:t>
            </a:r>
            <a:r>
              <a:rPr lang="en-US" dirty="0"/>
              <a:t>, </a:t>
            </a:r>
            <a:r>
              <a:rPr lang="en-US" dirty="0" err="1"/>
              <a:t>tj</a:t>
            </a:r>
            <a:r>
              <a:rPr lang="en-US" dirty="0"/>
              <a:t>. </a:t>
            </a:r>
            <a:r>
              <a:rPr lang="en-US" dirty="0" err="1"/>
              <a:t>liší</a:t>
            </a:r>
            <a:r>
              <a:rPr lang="en-US" dirty="0"/>
              <a:t>-li se </a:t>
            </a:r>
            <a:r>
              <a:rPr lang="en-US" dirty="0" err="1"/>
              <a:t>ony</a:t>
            </a:r>
            <a:r>
              <a:rPr lang="en-US" dirty="0"/>
              <a:t>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výše</a:t>
            </a:r>
            <a:r>
              <a:rPr lang="en-US" dirty="0"/>
              <a:t> </a:t>
            </a:r>
            <a:r>
              <a:rPr lang="en-US" dirty="0" err="1"/>
              <a:t>zmíněné</a:t>
            </a:r>
            <a:r>
              <a:rPr lang="en-US" dirty="0"/>
              <a:t> </a:t>
            </a:r>
            <a:r>
              <a:rPr lang="en-US" dirty="0" err="1"/>
              <a:t>okruhy</a:t>
            </a:r>
            <a:r>
              <a:rPr lang="en-US" dirty="0"/>
              <a:t> v </a:t>
            </a:r>
            <a:r>
              <a:rPr lang="en-US" dirty="0" err="1"/>
              <a:t>závislosti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různém</a:t>
            </a:r>
            <a:r>
              <a:rPr lang="en-US" dirty="0"/>
              <a:t> </a:t>
            </a:r>
            <a:r>
              <a:rPr lang="en-US" dirty="0" err="1"/>
              <a:t>aktérovi</a:t>
            </a:r>
            <a:r>
              <a:rPr lang="en-US" dirty="0"/>
              <a:t> a </a:t>
            </a:r>
            <a:r>
              <a:rPr lang="en-US" dirty="0" err="1"/>
              <a:t>dochází</a:t>
            </a:r>
            <a:r>
              <a:rPr lang="en-US" dirty="0"/>
              <a:t>-li </a:t>
            </a:r>
            <a:r>
              <a:rPr lang="en-US" dirty="0" err="1"/>
              <a:t>pak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změnám</a:t>
            </a:r>
            <a:r>
              <a:rPr lang="en-US" dirty="0"/>
              <a:t> v </a:t>
            </a:r>
            <a:r>
              <a:rPr lang="en-US" dirty="0" err="1"/>
              <a:t>průběhu</a:t>
            </a:r>
            <a:r>
              <a:rPr lang="en-US" dirty="0"/>
              <a:t> </a:t>
            </a:r>
            <a:r>
              <a:rPr lang="en-US" dirty="0" err="1"/>
              <a:t>dané</a:t>
            </a:r>
            <a:r>
              <a:rPr lang="en-US" dirty="0"/>
              <a:t> </a:t>
            </a:r>
            <a:r>
              <a:rPr lang="en-US" dirty="0" err="1"/>
              <a:t>interakce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945206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CDA III: explanace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b="1" i="1" dirty="0" err="1" smtClean="0"/>
              <a:t>explanace</a:t>
            </a:r>
            <a:r>
              <a:rPr lang="en-US" dirty="0" smtClean="0"/>
              <a:t> se </a:t>
            </a:r>
            <a:r>
              <a:rPr lang="en-US" dirty="0" err="1" smtClean="0"/>
              <a:t>zabývá</a:t>
            </a:r>
            <a:r>
              <a:rPr lang="en-US" dirty="0" smtClean="0"/>
              <a:t> </a:t>
            </a:r>
            <a:r>
              <a:rPr lang="en-US" dirty="0" err="1"/>
              <a:t>sociální</a:t>
            </a:r>
            <a:r>
              <a:rPr lang="en-US" dirty="0"/>
              <a:t> </a:t>
            </a:r>
            <a:r>
              <a:rPr lang="en-US" dirty="0" err="1"/>
              <a:t>determinací</a:t>
            </a:r>
            <a:r>
              <a:rPr lang="en-US" dirty="0"/>
              <a:t> </a:t>
            </a:r>
            <a:r>
              <a:rPr lang="en-US" dirty="0" err="1"/>
              <a:t>procesu</a:t>
            </a:r>
            <a:r>
              <a:rPr lang="en-US" dirty="0"/>
              <a:t> </a:t>
            </a:r>
            <a:r>
              <a:rPr lang="en-US" dirty="0" err="1"/>
              <a:t>produkce</a:t>
            </a:r>
            <a:r>
              <a:rPr lang="en-US" dirty="0"/>
              <a:t> a </a:t>
            </a:r>
            <a:r>
              <a:rPr lang="en-US" dirty="0" err="1"/>
              <a:t>interpretace</a:t>
            </a:r>
            <a:r>
              <a:rPr lang="en-US" dirty="0"/>
              <a:t> a </a:t>
            </a:r>
            <a:r>
              <a:rPr lang="en-US" dirty="0" err="1"/>
              <a:t>jeho</a:t>
            </a:r>
            <a:r>
              <a:rPr lang="en-US" dirty="0"/>
              <a:t> </a:t>
            </a:r>
            <a:r>
              <a:rPr lang="en-US" dirty="0" err="1"/>
              <a:t>sociálními</a:t>
            </a:r>
            <a:r>
              <a:rPr lang="en-US" dirty="0"/>
              <a:t> </a:t>
            </a:r>
            <a:r>
              <a:rPr lang="en-US" dirty="0" err="1" smtClean="0"/>
              <a:t>efekty</a:t>
            </a:r>
            <a:endParaRPr lang="cs-CZ" dirty="0" smtClean="0"/>
          </a:p>
          <a:p>
            <a:r>
              <a:rPr lang="en-US" dirty="0" smtClean="0"/>
              <a:t>„</a:t>
            </a:r>
            <a:r>
              <a:rPr lang="en-US" dirty="0" err="1" smtClean="0"/>
              <a:t>Explanace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způsob</a:t>
            </a:r>
            <a:r>
              <a:rPr lang="en-US" dirty="0"/>
              <a:t>, </a:t>
            </a:r>
            <a:r>
              <a:rPr lang="en-US" dirty="0" err="1"/>
              <a:t>jak</a:t>
            </a:r>
            <a:r>
              <a:rPr lang="en-US" dirty="0"/>
              <a:t> </a:t>
            </a:r>
            <a:r>
              <a:rPr lang="en-US" dirty="0" err="1"/>
              <a:t>nahlédnout</a:t>
            </a:r>
            <a:r>
              <a:rPr lang="en-US" dirty="0"/>
              <a:t> </a:t>
            </a:r>
            <a:r>
              <a:rPr lang="en-US" dirty="0" err="1"/>
              <a:t>diskurz</a:t>
            </a:r>
            <a:r>
              <a:rPr lang="en-US" dirty="0"/>
              <a:t> </a:t>
            </a:r>
            <a:r>
              <a:rPr lang="en-US" dirty="0" err="1"/>
              <a:t>jako</a:t>
            </a:r>
            <a:r>
              <a:rPr lang="en-US" dirty="0"/>
              <a:t> </a:t>
            </a:r>
            <a:r>
              <a:rPr lang="en-US" dirty="0" err="1"/>
              <a:t>součást</a:t>
            </a:r>
            <a:r>
              <a:rPr lang="en-US" dirty="0"/>
              <a:t> </a:t>
            </a:r>
            <a:r>
              <a:rPr lang="en-US" dirty="0" err="1"/>
              <a:t>procesu</a:t>
            </a:r>
            <a:r>
              <a:rPr lang="en-US" dirty="0"/>
              <a:t> </a:t>
            </a:r>
            <a:r>
              <a:rPr lang="en-US" dirty="0" err="1"/>
              <a:t>sociálních</a:t>
            </a:r>
            <a:r>
              <a:rPr lang="en-US" dirty="0"/>
              <a:t> </a:t>
            </a:r>
            <a:r>
              <a:rPr lang="en-US" dirty="0" err="1"/>
              <a:t>bojů</a:t>
            </a:r>
            <a:r>
              <a:rPr lang="en-US" dirty="0"/>
              <a:t> v </a:t>
            </a:r>
            <a:r>
              <a:rPr lang="en-US" dirty="0" err="1"/>
              <a:t>rámci</a:t>
            </a:r>
            <a:r>
              <a:rPr lang="en-US" dirty="0"/>
              <a:t> </a:t>
            </a:r>
            <a:r>
              <a:rPr lang="en-US" dirty="0" err="1"/>
              <a:t>mocenských</a:t>
            </a:r>
            <a:r>
              <a:rPr lang="en-US" dirty="0"/>
              <a:t> </a:t>
            </a:r>
            <a:r>
              <a:rPr lang="en-US" dirty="0" err="1"/>
              <a:t>vztahů</a:t>
            </a:r>
            <a:r>
              <a:rPr lang="en-US" dirty="0"/>
              <a:t>.“ </a:t>
            </a:r>
            <a:endParaRPr lang="cs-CZ" dirty="0" smtClean="0"/>
          </a:p>
          <a:p>
            <a:endParaRPr lang="cs-CZ" dirty="0" smtClean="0"/>
          </a:p>
          <a:p>
            <a:r>
              <a:rPr lang="en-US" dirty="0" smtClean="0"/>
              <a:t>1</a:t>
            </a:r>
            <a:r>
              <a:rPr lang="en-US" dirty="0"/>
              <a:t>) </a:t>
            </a:r>
            <a:r>
              <a:rPr lang="en-US" i="1" dirty="0" err="1"/>
              <a:t>sociální</a:t>
            </a:r>
            <a:r>
              <a:rPr lang="en-US" i="1" dirty="0"/>
              <a:t> </a:t>
            </a:r>
            <a:r>
              <a:rPr lang="en-US" i="1" dirty="0" err="1"/>
              <a:t>determinanty</a:t>
            </a:r>
            <a:r>
              <a:rPr lang="en-US" dirty="0"/>
              <a:t> , </a:t>
            </a:r>
            <a:r>
              <a:rPr lang="en-US" dirty="0" err="1"/>
              <a:t>které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úrovni</a:t>
            </a:r>
            <a:r>
              <a:rPr lang="en-US" dirty="0"/>
              <a:t> </a:t>
            </a:r>
            <a:r>
              <a:rPr lang="en-US" dirty="0" err="1"/>
              <a:t>situační</a:t>
            </a:r>
            <a:r>
              <a:rPr lang="en-US" dirty="0"/>
              <a:t>, </a:t>
            </a:r>
            <a:r>
              <a:rPr lang="en-US" dirty="0" err="1"/>
              <a:t>institucionální</a:t>
            </a:r>
            <a:r>
              <a:rPr lang="en-US" dirty="0"/>
              <a:t> a </a:t>
            </a:r>
            <a:r>
              <a:rPr lang="en-US" dirty="0" err="1"/>
              <a:t>societální</a:t>
            </a:r>
            <a:r>
              <a:rPr lang="en-US" dirty="0"/>
              <a:t> </a:t>
            </a:r>
            <a:r>
              <a:rPr lang="en-US" dirty="0" err="1"/>
              <a:t>tvarují</a:t>
            </a:r>
            <a:r>
              <a:rPr lang="en-US" dirty="0"/>
              <a:t> </a:t>
            </a:r>
            <a:r>
              <a:rPr lang="en-US" dirty="0" err="1" smtClean="0"/>
              <a:t>diskurz</a:t>
            </a:r>
            <a:endParaRPr lang="cs-CZ" dirty="0" smtClean="0"/>
          </a:p>
          <a:p>
            <a:r>
              <a:rPr lang="en-US" dirty="0" smtClean="0"/>
              <a:t>2</a:t>
            </a:r>
            <a:r>
              <a:rPr lang="en-US" dirty="0"/>
              <a:t>) </a:t>
            </a:r>
            <a:r>
              <a:rPr lang="en-US" i="1" dirty="0" err="1"/>
              <a:t>ideologie</a:t>
            </a:r>
            <a:r>
              <a:rPr lang="en-US" dirty="0"/>
              <a:t> , </a:t>
            </a:r>
            <a:r>
              <a:rPr lang="en-US" dirty="0" err="1"/>
              <a:t>tzn</a:t>
            </a:r>
            <a:r>
              <a:rPr lang="en-US" dirty="0"/>
              <a:t>. </a:t>
            </a:r>
            <a:r>
              <a:rPr lang="en-US" dirty="0" err="1"/>
              <a:t>části</a:t>
            </a:r>
            <a:r>
              <a:rPr lang="en-US" dirty="0"/>
              <a:t> </a:t>
            </a:r>
            <a:r>
              <a:rPr lang="en-US" dirty="0" err="1"/>
              <a:t>interpretací</a:t>
            </a:r>
            <a:r>
              <a:rPr lang="en-US" dirty="0"/>
              <a:t>, </a:t>
            </a:r>
            <a:r>
              <a:rPr lang="en-US" dirty="0" err="1"/>
              <a:t>které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základě</a:t>
            </a:r>
            <a:r>
              <a:rPr lang="en-US" dirty="0"/>
              <a:t> MR </a:t>
            </a:r>
            <a:r>
              <a:rPr lang="en-US" dirty="0" err="1"/>
              <a:t>mají</a:t>
            </a:r>
            <a:r>
              <a:rPr lang="en-US" dirty="0"/>
              <a:t> </a:t>
            </a:r>
            <a:r>
              <a:rPr lang="en-US" dirty="0" err="1"/>
              <a:t>ideologický</a:t>
            </a:r>
            <a:r>
              <a:rPr lang="en-US" dirty="0"/>
              <a:t> </a:t>
            </a:r>
            <a:r>
              <a:rPr lang="en-US" dirty="0" err="1" smtClean="0"/>
              <a:t>charakter</a:t>
            </a:r>
            <a:endParaRPr lang="cs-CZ" dirty="0" smtClean="0"/>
          </a:p>
          <a:p>
            <a:r>
              <a:rPr lang="en-US" dirty="0" smtClean="0"/>
              <a:t>3</a:t>
            </a:r>
            <a:r>
              <a:rPr lang="en-US" dirty="0"/>
              <a:t>) </a:t>
            </a:r>
            <a:r>
              <a:rPr lang="en-US" i="1" dirty="0" err="1"/>
              <a:t>efekty</a:t>
            </a:r>
            <a:r>
              <a:rPr lang="en-US" dirty="0"/>
              <a:t> , </a:t>
            </a:r>
            <a:r>
              <a:rPr lang="en-US" dirty="0" err="1"/>
              <a:t>tzn</a:t>
            </a:r>
            <a:r>
              <a:rPr lang="en-US" dirty="0"/>
              <a:t>. </a:t>
            </a:r>
            <a:r>
              <a:rPr lang="en-US" dirty="0" err="1"/>
              <a:t>zda</a:t>
            </a:r>
            <a:r>
              <a:rPr lang="en-US" dirty="0"/>
              <a:t> </a:t>
            </a:r>
            <a:r>
              <a:rPr lang="en-US" dirty="0" err="1"/>
              <a:t>diskurz</a:t>
            </a:r>
            <a:r>
              <a:rPr lang="en-US" dirty="0"/>
              <a:t> </a:t>
            </a:r>
            <a:r>
              <a:rPr lang="en-US" dirty="0" err="1"/>
              <a:t>udržuje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transformuje</a:t>
            </a:r>
            <a:r>
              <a:rPr lang="en-US" dirty="0"/>
              <a:t> </a:t>
            </a:r>
            <a:r>
              <a:rPr lang="en-US" dirty="0" err="1"/>
              <a:t>mocenské</a:t>
            </a:r>
            <a:r>
              <a:rPr lang="en-US" dirty="0"/>
              <a:t> </a:t>
            </a:r>
            <a:r>
              <a:rPr lang="en-US" dirty="0" err="1"/>
              <a:t>vztahy</a:t>
            </a:r>
            <a:r>
              <a:rPr lang="en-US" dirty="0"/>
              <a:t>. (</a:t>
            </a:r>
            <a:r>
              <a:rPr lang="en-US" dirty="0" err="1"/>
              <a:t>Fairclough</a:t>
            </a:r>
            <a:r>
              <a:rPr lang="en-US" dirty="0"/>
              <a:t> 1989:166) </a:t>
            </a:r>
            <a:endParaRPr lang="cs-CZ" dirty="0" smtClean="0"/>
          </a:p>
          <a:p>
            <a:endParaRPr lang="cs-CZ" dirty="0" smtClean="0"/>
          </a:p>
          <a:p>
            <a:r>
              <a:rPr lang="en-US" dirty="0" err="1" smtClean="0"/>
              <a:t>Podle</a:t>
            </a:r>
            <a:r>
              <a:rPr lang="en-US" dirty="0" smtClean="0"/>
              <a:t> </a:t>
            </a:r>
            <a:r>
              <a:rPr lang="en-US" dirty="0" err="1"/>
              <a:t>Fairclougha</a:t>
            </a:r>
            <a:r>
              <a:rPr lang="en-US" dirty="0"/>
              <a:t> (1989:163) </a:t>
            </a:r>
            <a:r>
              <a:rPr lang="en-US" dirty="0" err="1"/>
              <a:t>analytik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ostatní</a:t>
            </a:r>
            <a:r>
              <a:rPr lang="en-US" dirty="0"/>
              <a:t> </a:t>
            </a:r>
            <a:r>
              <a:rPr lang="en-US" dirty="0" err="1"/>
              <a:t>aktéři</a:t>
            </a:r>
            <a:r>
              <a:rPr lang="en-US" dirty="0"/>
              <a:t> </a:t>
            </a:r>
            <a:r>
              <a:rPr lang="en-US" dirty="0" err="1"/>
              <a:t>interpretují</a:t>
            </a:r>
            <a:r>
              <a:rPr lang="en-US" dirty="0"/>
              <a:t> </a:t>
            </a:r>
            <a:r>
              <a:rPr lang="en-US" dirty="0" err="1"/>
              <a:t>stejně</a:t>
            </a:r>
            <a:r>
              <a:rPr lang="en-US" dirty="0"/>
              <a:t>, </a:t>
            </a:r>
            <a:r>
              <a:rPr lang="en-US" dirty="0" err="1"/>
              <a:t>nicméně</a:t>
            </a:r>
            <a:r>
              <a:rPr lang="en-US" dirty="0"/>
              <a:t> pro (</a:t>
            </a:r>
            <a:r>
              <a:rPr lang="en-US" dirty="0" err="1"/>
              <a:t>kritického</a:t>
            </a:r>
            <a:r>
              <a:rPr lang="en-US" dirty="0"/>
              <a:t>) </a:t>
            </a:r>
            <a:r>
              <a:rPr lang="en-US" dirty="0" err="1"/>
              <a:t>analytika</a:t>
            </a:r>
            <a:r>
              <a:rPr lang="en-US" dirty="0"/>
              <a:t> je </a:t>
            </a:r>
            <a:r>
              <a:rPr lang="en-US" dirty="0" err="1"/>
              <a:t>důležité</a:t>
            </a:r>
            <a:r>
              <a:rPr lang="en-US" dirty="0"/>
              <a:t> </a:t>
            </a:r>
            <a:r>
              <a:rPr lang="en-US" dirty="0" err="1"/>
              <a:t>nabourat</a:t>
            </a:r>
            <a:r>
              <a:rPr lang="en-US" dirty="0"/>
              <a:t> </a:t>
            </a:r>
            <a:r>
              <a:rPr lang="en-US" dirty="0" err="1"/>
              <a:t>ony</a:t>
            </a:r>
            <a:r>
              <a:rPr lang="en-US" dirty="0"/>
              <a:t> </a:t>
            </a:r>
            <a:r>
              <a:rPr lang="en-US" dirty="0" err="1" smtClean="0"/>
              <a:t>zakořeněné</a:t>
            </a:r>
            <a:r>
              <a:rPr lang="en-US" dirty="0" smtClean="0"/>
              <a:t> </a:t>
            </a:r>
            <a:r>
              <a:rPr lang="en-US" dirty="0"/>
              <a:t>„</a:t>
            </a:r>
            <a:r>
              <a:rPr lang="en-US" dirty="0" err="1"/>
              <a:t>přirozené</a:t>
            </a:r>
            <a:r>
              <a:rPr lang="en-US" dirty="0"/>
              <a:t>“ </a:t>
            </a:r>
            <a:r>
              <a:rPr lang="en-US" dirty="0" err="1"/>
              <a:t>předpoklady</a:t>
            </a:r>
            <a:r>
              <a:rPr lang="en-US" dirty="0"/>
              <a:t> </a:t>
            </a:r>
            <a:r>
              <a:rPr lang="en-US" i="1" dirty="0"/>
              <a:t>„common-sense“</a:t>
            </a:r>
            <a:r>
              <a:rPr lang="en-US" dirty="0"/>
              <a:t> 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5663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C</a:t>
            </a:r>
            <a:r>
              <a:rPr lang="cs-CZ" altLang="cs-CZ" dirty="0" smtClean="0"/>
              <a:t>DA</a:t>
            </a:r>
            <a:r>
              <a:rPr lang="cs-CZ" altLang="cs-CZ" dirty="0" smtClean="0"/>
              <a:t>: pravidla realizace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Princip spolehlivosti: analýza postavena na základě více textů</a:t>
            </a:r>
          </a:p>
          <a:p>
            <a:r>
              <a:rPr lang="cs-CZ" altLang="cs-CZ" smtClean="0"/>
              <a:t>Komplexnost analýzy: propojení lingvistických znaků s intertextuálními</a:t>
            </a:r>
          </a:p>
          <a:p>
            <a:r>
              <a:rPr lang="cs-CZ" altLang="cs-CZ" smtClean="0"/>
              <a:t>Transparentnost: výsledky by měly být dokládány skrze různé úryvky z textu</a:t>
            </a:r>
          </a:p>
          <a:p>
            <a:pPr algn="r">
              <a:buFont typeface="Arial" panose="020B0604020202020204" pitchFamily="34" charset="0"/>
              <a:buNone/>
            </a:pPr>
            <a:r>
              <a:rPr lang="cs-CZ" altLang="cs-CZ" smtClean="0"/>
              <a:t>Phillips, Jorgensenová (2002)</a:t>
            </a:r>
          </a:p>
        </p:txBody>
      </p:sp>
    </p:spTree>
    <p:extLst>
      <p:ext uri="{BB962C8B-B14F-4D97-AF65-F5344CB8AC3E}">
        <p14:creationId xmlns:p14="http://schemas.microsoft.com/office/powerpoint/2010/main" val="41163455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C</a:t>
            </a:r>
            <a:r>
              <a:rPr lang="cs-CZ" altLang="cs-CZ" dirty="0" smtClean="0"/>
              <a:t>DA</a:t>
            </a:r>
            <a:r>
              <a:rPr lang="cs-CZ" altLang="cs-CZ" dirty="0" smtClean="0"/>
              <a:t>: příklad z výzkumu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smtClean="0"/>
              <a:t>Předmět analýzy: debaty, které proběhly k článkům publikovaným na internetovém </a:t>
            </a:r>
            <a:r>
              <a:rPr lang="cs-CZ" altLang="cs-CZ" dirty="0" smtClean="0"/>
              <a:t>portálu </a:t>
            </a:r>
            <a:r>
              <a:rPr lang="cs-CZ" altLang="cs-CZ" dirty="0" smtClean="0"/>
              <a:t>deníku SME</a:t>
            </a:r>
          </a:p>
          <a:p>
            <a:r>
              <a:rPr lang="cs-CZ" altLang="cs-CZ" dirty="0" smtClean="0"/>
              <a:t>Téma: </a:t>
            </a:r>
            <a:r>
              <a:rPr lang="cs-CZ" altLang="cs-CZ" dirty="0" smtClean="0"/>
              <a:t>zemědělské </a:t>
            </a:r>
            <a:r>
              <a:rPr lang="cs-CZ" altLang="cs-CZ" dirty="0" smtClean="0"/>
              <a:t>dotace (příklad sporné, diskutované otázka)</a:t>
            </a:r>
          </a:p>
          <a:p>
            <a:r>
              <a:rPr lang="cs-CZ" altLang="cs-CZ" dirty="0" smtClean="0"/>
              <a:t>Data: počítačem zprostředkovaná diskuse: online diskusní </a:t>
            </a:r>
            <a:r>
              <a:rPr lang="cs-CZ" altLang="cs-CZ" dirty="0" smtClean="0"/>
              <a:t>fórum</a:t>
            </a:r>
            <a:endParaRPr lang="cs-CZ" altLang="cs-CZ" dirty="0" smtClean="0"/>
          </a:p>
          <a:p>
            <a:pPr lvl="1"/>
            <a:r>
              <a:rPr lang="cs-CZ" altLang="cs-CZ" dirty="0" smtClean="0"/>
              <a:t>Přirozeně existující situace, přirozeně vzniklá data</a:t>
            </a:r>
          </a:p>
        </p:txBody>
      </p:sp>
    </p:spTree>
    <p:extLst>
      <p:ext uri="{BB962C8B-B14F-4D97-AF65-F5344CB8AC3E}">
        <p14:creationId xmlns:p14="http://schemas.microsoft.com/office/powerpoint/2010/main" val="14254272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C</a:t>
            </a:r>
            <a:r>
              <a:rPr lang="cs-CZ" altLang="cs-CZ" dirty="0" smtClean="0"/>
              <a:t>DA</a:t>
            </a:r>
            <a:r>
              <a:rPr lang="cs-CZ" altLang="cs-CZ" dirty="0" smtClean="0"/>
              <a:t>: příklad z výzkumu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cs-CZ" altLang="cs-CZ" sz="2400" smtClean="0"/>
              <a:t>Téma: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2400" smtClean="0"/>
              <a:t>Osvětlení mechanismů překonávání a udržování fragmentace a dominace diskurzu (př. On-line diskuse)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2400" smtClean="0"/>
              <a:t>- Debata jako pole mocenského zápasu  o prosazení určité interpretace věcí a událostí a o získání/udržení dominantní pozice: diskurzní způsob uskutečňování dominace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2400" smtClean="0"/>
              <a:t>Cíl: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2400" smtClean="0"/>
              <a:t>- Sledování interakční cesty upevňování pozice prosazovaného diskurzu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2400" smtClean="0"/>
              <a:t>- Sledování mezidiskurzivního sporu: strategie prezentování většinového a menšinového názoru</a:t>
            </a:r>
          </a:p>
        </p:txBody>
      </p:sp>
    </p:spTree>
    <p:extLst>
      <p:ext uri="{BB962C8B-B14F-4D97-AF65-F5344CB8AC3E}">
        <p14:creationId xmlns:p14="http://schemas.microsoft.com/office/powerpoint/2010/main" val="25908622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Doporučená literatura</a:t>
            </a:r>
          </a:p>
        </p:txBody>
      </p:sp>
      <p:sp>
        <p:nvSpPr>
          <p:cNvPr id="28675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Font typeface="Arial" panose="020B0604020202020204" pitchFamily="34" charset="0"/>
              <a:buNone/>
            </a:pPr>
            <a:r>
              <a:rPr lang="cs-CZ" altLang="cs-CZ" sz="2000" dirty="0" smtClean="0"/>
              <a:t>česká: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2000" dirty="0" smtClean="0"/>
              <a:t>HÁJEK, M. 2014. </a:t>
            </a:r>
            <a:r>
              <a:rPr lang="cs-CZ" altLang="cs-CZ" sz="2000" i="1" dirty="0" smtClean="0"/>
              <a:t>Čtenář a stroj. Vybrané metody </a:t>
            </a:r>
            <a:r>
              <a:rPr lang="cs-CZ" altLang="cs-CZ" sz="2000" i="1" dirty="0" err="1" smtClean="0"/>
              <a:t>sociálněvědní</a:t>
            </a:r>
            <a:r>
              <a:rPr lang="cs-CZ" altLang="cs-CZ" sz="2000" i="1" dirty="0" smtClean="0"/>
              <a:t> analýzy textů</a:t>
            </a:r>
            <a:r>
              <a:rPr lang="cs-CZ" altLang="cs-CZ" sz="2000" dirty="0" smtClean="0"/>
              <a:t>. Praha: SLON.</a:t>
            </a:r>
            <a:endParaRPr lang="cs-CZ" altLang="cs-CZ" sz="20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2000" dirty="0" smtClean="0"/>
              <a:t>VÁVRA</a:t>
            </a:r>
            <a:r>
              <a:rPr lang="cs-CZ" altLang="cs-CZ" sz="2000" dirty="0" smtClean="0"/>
              <a:t>, M. 2008. Diskurz a diskurzivní analýza v sociologii, in </a:t>
            </a:r>
            <a:r>
              <a:rPr lang="cs-CZ" altLang="cs-CZ" sz="2000" i="1" dirty="0" smtClean="0"/>
              <a:t>Soudobá sociologie II (Teorie sociálního jednání a sociální struktury)</a:t>
            </a:r>
            <a:r>
              <a:rPr lang="cs-CZ" altLang="cs-CZ" sz="2000" dirty="0" smtClean="0"/>
              <a:t>, Ed. J. Šubrt, str. 204-221. Praha: Karolinum.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2000" dirty="0" err="1" smtClean="0"/>
              <a:t>Vašát,P</a:t>
            </a:r>
            <a:r>
              <a:rPr lang="cs-CZ" altLang="cs-CZ" sz="2000" dirty="0" smtClean="0"/>
              <a:t>. 2008: </a:t>
            </a:r>
            <a:r>
              <a:rPr lang="cs-CZ" altLang="cs-CZ" sz="2000" dirty="0" smtClean="0"/>
              <a:t>Kritická diskursivní analýza: sociální konstruktivismus v praxi.  </a:t>
            </a:r>
            <a:r>
              <a:rPr lang="cs-CZ" altLang="cs-CZ" sz="2000" dirty="0" err="1" smtClean="0"/>
              <a:t>AntropoWEBZIN</a:t>
            </a:r>
            <a:r>
              <a:rPr lang="cs-CZ" altLang="cs-CZ" sz="2000" dirty="0" smtClean="0"/>
              <a:t> </a:t>
            </a:r>
            <a:r>
              <a:rPr lang="cs-CZ" altLang="cs-CZ" sz="2000" dirty="0" smtClean="0"/>
              <a:t>2-3/2008 </a:t>
            </a:r>
            <a:r>
              <a:rPr lang="cs-CZ" altLang="cs-CZ" sz="1100" dirty="0" smtClean="0"/>
              <a:t>http</a:t>
            </a:r>
            <a:r>
              <a:rPr lang="cs-CZ" altLang="cs-CZ" sz="1100" dirty="0" smtClean="0"/>
              <a:t>://antropologie.zcu.cz/kriticka-diskursivni-analyza-socialni-konstruktivismus-v-praxi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2000" dirty="0" smtClean="0"/>
              <a:t>zahraniční: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cs-CZ" sz="2000" dirty="0" smtClean="0"/>
              <a:t>FAIRCLOUGH, N. 2003. </a:t>
            </a:r>
            <a:r>
              <a:rPr lang="en-US" altLang="cs-CZ" sz="2000" dirty="0" err="1" smtClean="0"/>
              <a:t>Analysing</a:t>
            </a:r>
            <a:r>
              <a:rPr lang="en-US" altLang="cs-CZ" sz="2000" dirty="0" smtClean="0"/>
              <a:t> discourse: Textual </a:t>
            </a:r>
            <a:r>
              <a:rPr lang="en-US" altLang="cs-CZ" sz="2000" dirty="0" err="1" smtClean="0"/>
              <a:t>Analysing</a:t>
            </a:r>
            <a:r>
              <a:rPr lang="en-US" altLang="cs-CZ" sz="2000" dirty="0" smtClean="0"/>
              <a:t> for Social Research. London: Routledge</a:t>
            </a:r>
            <a:endParaRPr lang="cs-CZ" altLang="cs-CZ" sz="20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cs-CZ" sz="2000" dirty="0" smtClean="0"/>
              <a:t>WEISS, G. AND R. WODACK. Eds. 2003. Critical Discourse Analysis. Theory and </a:t>
            </a:r>
            <a:r>
              <a:rPr lang="en-US" altLang="cs-CZ" sz="2000" dirty="0" err="1" smtClean="0"/>
              <a:t>Interdiciplinarity</a:t>
            </a:r>
            <a:r>
              <a:rPr lang="en-US" altLang="cs-CZ" sz="2000" dirty="0" smtClean="0"/>
              <a:t>. London: Palgrave Macmillan Ltd.</a:t>
            </a:r>
            <a:endParaRPr lang="cs-CZ" alt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909640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Etnometodologie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7500" lnSpcReduction="20000"/>
          </a:bodyPr>
          <a:lstStyle/>
          <a:p>
            <a:r>
              <a:rPr lang="cs-CZ" dirty="0" err="1" smtClean="0"/>
              <a:t>Garfinkel</a:t>
            </a:r>
            <a:r>
              <a:rPr lang="cs-CZ" dirty="0" smtClean="0"/>
              <a:t> (1967): „objektivní skutečnost sociálních jevů jako neustálý proces vytváření a koordinování společných každodenních činností“</a:t>
            </a:r>
          </a:p>
          <a:p>
            <a:pPr lvl="1"/>
            <a:r>
              <a:rPr lang="cs-CZ" dirty="0" smtClean="0"/>
              <a:t>lidé budují smysluplný svět v interakci s ostatními (x nechovají se pasivně, nepodrobují se svým potřebám nebo normám spol.)</a:t>
            </a:r>
          </a:p>
          <a:p>
            <a:r>
              <a:rPr lang="cs-CZ" dirty="0" smtClean="0"/>
              <a:t>pozorování a popisování procesu, jak si lidé „vzájemně rozumí a jak dělají své jednání srozumitelné ostatním“ = analýza „každodenní činnosti jako metody, pomocí nichž si členové společnosti právě tyto činnosti ukazují jako praktické, viditelné, racionální a zdůvodnitelné“ (</a:t>
            </a:r>
            <a:r>
              <a:rPr lang="cs-CZ" dirty="0" err="1" smtClean="0"/>
              <a:t>Garfinkel</a:t>
            </a:r>
            <a:r>
              <a:rPr lang="cs-CZ" dirty="0" smtClean="0"/>
              <a:t> 1969 podle </a:t>
            </a:r>
            <a:r>
              <a:rPr lang="cs-CZ" dirty="0" err="1" smtClean="0"/>
              <a:t>Hendl</a:t>
            </a:r>
            <a:r>
              <a:rPr lang="cs-CZ" dirty="0" smtClean="0"/>
              <a:t> 2005:88)</a:t>
            </a:r>
          </a:p>
          <a:p>
            <a:r>
              <a:rPr lang="cs-CZ" dirty="0" smtClean="0"/>
              <a:t>jednotlivosti každodenního jednání = produkty a procesy sociálního jednání</a:t>
            </a:r>
          </a:p>
          <a:p>
            <a:r>
              <a:rPr lang="cs-CZ" dirty="0" smtClean="0"/>
              <a:t>zúčastněné pozorování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874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konverzace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předpoklad: v každodenní interakci aktéři analyzují a interpretují</a:t>
            </a:r>
          </a:p>
          <a:p>
            <a:pPr lvl="1"/>
            <a:r>
              <a:rPr lang="cs-CZ" dirty="0" smtClean="0"/>
              <a:t>situaci a kontext jednání</a:t>
            </a:r>
          </a:p>
          <a:p>
            <a:pPr lvl="1"/>
            <a:r>
              <a:rPr lang="cs-CZ" dirty="0" smtClean="0"/>
              <a:t>jednání svého partnera</a:t>
            </a:r>
          </a:p>
          <a:p>
            <a:pPr lvl="1"/>
            <a:r>
              <a:rPr lang="cs-CZ" dirty="0" smtClean="0"/>
              <a:t>situační přiměřenost, srozumitelnost a působnost vlastních projevů</a:t>
            </a:r>
          </a:p>
          <a:p>
            <a:pPr lvl="1"/>
            <a:r>
              <a:rPr lang="cs-CZ" dirty="0" smtClean="0"/>
              <a:t>koordinují vlastní jednání s jednáním partnera</a:t>
            </a:r>
          </a:p>
          <a:p>
            <a:pPr marL="457200" lvl="1" indent="0">
              <a:buNone/>
            </a:pPr>
            <a:r>
              <a:rPr lang="cs-CZ" dirty="0" smtClean="0">
                <a:latin typeface="Calibri"/>
                <a:cs typeface="Calibri"/>
              </a:rPr>
              <a:t>→ omezená variace vzorců interakce ve vztahu k sociální situaci</a:t>
            </a:r>
          </a:p>
          <a:p>
            <a:pPr marL="457200" lvl="1" indent="0">
              <a:buNone/>
            </a:pPr>
            <a:r>
              <a:rPr lang="cs-CZ" dirty="0" smtClean="0">
                <a:latin typeface="Calibri"/>
                <a:cs typeface="Calibri"/>
              </a:rPr>
              <a:t>(</a:t>
            </a:r>
            <a:r>
              <a:rPr lang="cs-CZ" dirty="0" err="1" smtClean="0">
                <a:latin typeface="Calibri"/>
                <a:cs typeface="Calibri"/>
              </a:rPr>
              <a:t>Goffman</a:t>
            </a:r>
            <a:r>
              <a:rPr lang="cs-CZ" dirty="0" smtClean="0">
                <a:latin typeface="Calibri"/>
                <a:cs typeface="Calibri"/>
              </a:rPr>
              <a:t>: „interakční řád“ jako svébytná sociální instituce) </a:t>
            </a:r>
            <a:endParaRPr lang="cs-CZ" dirty="0" smtClean="0"/>
          </a:p>
          <a:p>
            <a:r>
              <a:rPr lang="cs-CZ" dirty="0"/>
              <a:t>data: videozáznamy „přirozených“ situací, detailní komentované </a:t>
            </a:r>
            <a:r>
              <a:rPr lang="cs-CZ" dirty="0" err="1"/>
              <a:t>transkripty</a:t>
            </a:r>
            <a:r>
              <a:rPr lang="cs-CZ" dirty="0"/>
              <a:t> </a:t>
            </a:r>
            <a:r>
              <a:rPr lang="cs-CZ" dirty="0" smtClean="0"/>
              <a:t>rozhovorů</a:t>
            </a:r>
          </a:p>
          <a:p>
            <a:r>
              <a:rPr lang="cs-CZ" dirty="0" smtClean="0"/>
              <a:t>formální analýza každodenních zkušeností: sociální typika vzorců interakce</a:t>
            </a:r>
          </a:p>
          <a:p>
            <a:pPr lvl="1"/>
            <a:r>
              <a:rPr lang="cs-CZ" dirty="0" smtClean="0"/>
              <a:t>formální principy organizace jazykových / nejazykových interakcí (nikoli jejich obsah)</a:t>
            </a:r>
          </a:p>
          <a:p>
            <a:pPr lvl="2"/>
            <a:r>
              <a:rPr lang="cs-CZ" dirty="0" smtClean="0"/>
              <a:t>posloupnost jednotlivých příspěvků k interakční sekvenci</a:t>
            </a:r>
          </a:p>
          <a:p>
            <a:pPr lvl="2"/>
            <a:r>
              <a:rPr lang="cs-CZ" dirty="0" smtClean="0"/>
              <a:t>mechanismy, které interakce navzájem propojují </a:t>
            </a:r>
          </a:p>
        </p:txBody>
      </p:sp>
    </p:spTree>
    <p:extLst>
      <p:ext uri="{BB962C8B-B14F-4D97-AF65-F5344CB8AC3E}">
        <p14:creationId xmlns:p14="http://schemas.microsoft.com/office/powerpoint/2010/main" val="10491768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konverzace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analýza fungování mechanismu rozhovorů</a:t>
            </a:r>
          </a:p>
          <a:p>
            <a:endParaRPr lang="cs-CZ" dirty="0" smtClean="0"/>
          </a:p>
          <a:p>
            <a:r>
              <a:rPr lang="cs-CZ" dirty="0" smtClean="0"/>
              <a:t>Co dělají lidé v reálné situaci? </a:t>
            </a:r>
          </a:p>
          <a:p>
            <a:pPr marL="400050" lvl="1" indent="0">
              <a:buNone/>
            </a:pPr>
            <a:r>
              <a:rPr lang="cs-CZ" dirty="0" smtClean="0">
                <a:latin typeface="Calibri"/>
                <a:cs typeface="Calibri"/>
              </a:rPr>
              <a:t>→ JAK je daný jev konstituován?</a:t>
            </a:r>
          </a:p>
          <a:p>
            <a:pPr marL="400050" lvl="1" indent="0">
              <a:buNone/>
            </a:pPr>
            <a:r>
              <a:rPr lang="cs-CZ" dirty="0" smtClean="0">
                <a:latin typeface="Calibri"/>
                <a:cs typeface="Calibri"/>
              </a:rPr>
              <a:t>→ PROČ je takto konstituován?</a:t>
            </a:r>
          </a:p>
          <a:p>
            <a:endParaRPr lang="cs-CZ" dirty="0" smtClean="0"/>
          </a:p>
          <a:p>
            <a:r>
              <a:rPr lang="cs-CZ" dirty="0" smtClean="0"/>
              <a:t>přísně sekvenční postup</a:t>
            </a:r>
          </a:p>
          <a:p>
            <a:pPr lvl="1"/>
            <a:r>
              <a:rPr lang="cs-CZ" dirty="0" smtClean="0"/>
              <a:t>identifikace určitého projevu či sekvence projevů </a:t>
            </a:r>
          </a:p>
          <a:p>
            <a:pPr lvl="1"/>
            <a:r>
              <a:rPr lang="cs-CZ" dirty="0" smtClean="0"/>
              <a:t>hledání dalšího výskytu prvků s danou funkcí</a:t>
            </a:r>
          </a:p>
          <a:p>
            <a:pPr lvl="1"/>
            <a:r>
              <a:rPr lang="cs-CZ" dirty="0" smtClean="0"/>
              <a:t>analýza této funkce pro udržení organizace konverzace, co tato organizace řeší</a:t>
            </a:r>
          </a:p>
          <a:p>
            <a:pPr lvl="1"/>
            <a:r>
              <a:rPr lang="cs-CZ" dirty="0" smtClean="0"/>
              <a:t>analýza dalších metod, jimiž aktéři řeší daný problém organizace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4943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Diskurzivní analýza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cs-CZ" altLang="cs-CZ" sz="2600" dirty="0" smtClean="0"/>
              <a:t>Diskursivní analýza představuje metodologii, která je kvalitativní, </a:t>
            </a:r>
            <a:r>
              <a:rPr lang="cs-CZ" altLang="cs-CZ" sz="2600" dirty="0" err="1" smtClean="0"/>
              <a:t>interpretativní</a:t>
            </a:r>
            <a:r>
              <a:rPr lang="cs-CZ" altLang="cs-CZ" sz="2600" dirty="0" smtClean="0"/>
              <a:t> a konstruktivistická. </a:t>
            </a:r>
          </a:p>
          <a:p>
            <a:pPr>
              <a:lnSpc>
                <a:spcPct val="80000"/>
              </a:lnSpc>
            </a:pPr>
            <a:endParaRPr lang="cs-CZ" altLang="cs-CZ" sz="2600" dirty="0" smtClean="0"/>
          </a:p>
          <a:p>
            <a:pPr>
              <a:lnSpc>
                <a:spcPct val="80000"/>
              </a:lnSpc>
            </a:pPr>
            <a:r>
              <a:rPr lang="cs-CZ" altLang="cs-CZ" sz="2600" dirty="0" smtClean="0"/>
              <a:t>Cíl: </a:t>
            </a:r>
            <a:r>
              <a:rPr lang="cs-CZ" altLang="cs-CZ" sz="2600" u="sng" dirty="0" smtClean="0"/>
              <a:t>pochopit, jak </a:t>
            </a:r>
            <a:r>
              <a:rPr lang="cs-CZ" altLang="cs-CZ" sz="2600" u="sng" dirty="0"/>
              <a:t>byly </a:t>
            </a:r>
            <a:r>
              <a:rPr lang="cs-CZ" altLang="cs-CZ" sz="2600" u="sng" dirty="0" smtClean="0"/>
              <a:t>vytvořeny sociálně </a:t>
            </a:r>
            <a:r>
              <a:rPr lang="cs-CZ" altLang="cs-CZ" sz="2600" u="sng" dirty="0" smtClean="0"/>
              <a:t>konstruované </a:t>
            </a:r>
            <a:r>
              <a:rPr lang="cs-CZ" altLang="cs-CZ" sz="2600" u="sng" dirty="0" smtClean="0"/>
              <a:t>názory a objekty, které obývají svět</a:t>
            </a:r>
            <a:endParaRPr lang="cs-CZ" altLang="cs-CZ" sz="2600" u="sng" dirty="0"/>
          </a:p>
          <a:p>
            <a:pPr>
              <a:lnSpc>
                <a:spcPct val="80000"/>
              </a:lnSpc>
            </a:pPr>
            <a:endParaRPr lang="cs-CZ" altLang="cs-CZ" sz="2600" dirty="0" smtClean="0"/>
          </a:p>
          <a:p>
            <a:pPr>
              <a:lnSpc>
                <a:spcPct val="80000"/>
              </a:lnSpc>
            </a:pPr>
            <a:r>
              <a:rPr lang="cs-CZ" altLang="cs-CZ" sz="2600" dirty="0" smtClean="0"/>
              <a:t>Diskursivní analýza se odlišuje od jiných kvalitativních </a:t>
            </a:r>
            <a:r>
              <a:rPr lang="cs-CZ" altLang="cs-CZ" sz="2600" dirty="0" smtClean="0"/>
              <a:t>metodologií </a:t>
            </a:r>
            <a:r>
              <a:rPr lang="cs-CZ" altLang="cs-CZ" sz="2600" dirty="0" smtClean="0"/>
              <a:t>tím, že se snaží porozumět významu sociální reality pro jeho aktéry, </a:t>
            </a:r>
            <a:r>
              <a:rPr lang="cs-CZ" altLang="cs-CZ" sz="2600" u="sng" dirty="0" smtClean="0"/>
              <a:t>studuje procesy a způsoby, jak tato realita byla vytvořena. 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endParaRPr lang="cs-CZ" altLang="cs-CZ" sz="2600" u="sng" dirty="0" smtClean="0"/>
          </a:p>
          <a:p>
            <a:pPr lvl="1">
              <a:lnSpc>
                <a:spcPct val="80000"/>
              </a:lnSpc>
            </a:pPr>
            <a:r>
              <a:rPr lang="cs-CZ" altLang="cs-CZ" sz="2400" dirty="0" smtClean="0"/>
              <a:t>„</a:t>
            </a:r>
            <a:r>
              <a:rPr lang="cs-CZ" altLang="cs-CZ" sz="2400" b="1" dirty="0" smtClean="0"/>
              <a:t>Jedním z cílů je uchopit způsob, jakým je realita sociálně konstruovaná skrze jazyk a významotvorné praktiky</a:t>
            </a:r>
            <a:r>
              <a:rPr lang="cs-CZ" altLang="cs-CZ" sz="2400" dirty="0" smtClean="0"/>
              <a:t>.</a:t>
            </a:r>
            <a:r>
              <a:rPr lang="ja-JP" altLang="cs-CZ" sz="2400" dirty="0" smtClean="0"/>
              <a:t>“</a:t>
            </a:r>
            <a:r>
              <a:rPr lang="cs-CZ" altLang="ja-JP" sz="2400" dirty="0" smtClean="0"/>
              <a:t> </a:t>
            </a:r>
          </a:p>
          <a:p>
            <a:pPr>
              <a:lnSpc>
                <a:spcPct val="80000"/>
              </a:lnSpc>
            </a:pPr>
            <a:endParaRPr lang="cs-CZ" altLang="cs-CZ" sz="2600" u="sng" dirty="0" smtClean="0"/>
          </a:p>
        </p:txBody>
      </p:sp>
    </p:spTree>
    <p:extLst>
      <p:ext uri="{BB962C8B-B14F-4D97-AF65-F5344CB8AC3E}">
        <p14:creationId xmlns:p14="http://schemas.microsoft.com/office/powerpoint/2010/main" val="31793638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diskurzu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= analýza konverzace + analýza organizování a konstrukce ZNALOSTÍ</a:t>
            </a:r>
          </a:p>
          <a:p>
            <a:pPr lvl="1"/>
            <a:r>
              <a:rPr lang="cs-CZ" dirty="0" smtClean="0"/>
              <a:t>obsahy konverzace: příslušná témata a jejich organizace</a:t>
            </a:r>
          </a:p>
          <a:p>
            <a:pPr lvl="1"/>
            <a:r>
              <a:rPr lang="cs-CZ" dirty="0" smtClean="0"/>
              <a:t>konstrukce verzí sociálního dění</a:t>
            </a:r>
          </a:p>
          <a:p>
            <a:pPr marL="457200" lvl="1" indent="0">
              <a:buNone/>
            </a:pPr>
            <a:endParaRPr lang="cs-CZ" dirty="0"/>
          </a:p>
          <a:p>
            <a:r>
              <a:rPr lang="cs-CZ" dirty="0">
                <a:cs typeface="Calibri"/>
              </a:rPr>
              <a:t>diskurz </a:t>
            </a:r>
            <a:r>
              <a:rPr lang="cs-CZ" dirty="0" smtClean="0">
                <a:cs typeface="Calibri"/>
              </a:rPr>
              <a:t>(</a:t>
            </a:r>
            <a:r>
              <a:rPr lang="cs-CZ" dirty="0"/>
              <a:t>promluva nebo </a:t>
            </a:r>
            <a:r>
              <a:rPr lang="cs-CZ" dirty="0" smtClean="0"/>
              <a:t>text) </a:t>
            </a:r>
            <a:r>
              <a:rPr lang="cs-CZ" dirty="0" smtClean="0">
                <a:cs typeface="Calibri"/>
              </a:rPr>
              <a:t>= verbalizované </a:t>
            </a:r>
            <a:r>
              <a:rPr lang="cs-CZ" dirty="0">
                <a:cs typeface="Calibri"/>
              </a:rPr>
              <a:t>sdílené vědění</a:t>
            </a:r>
            <a:endParaRPr lang="en-US" dirty="0"/>
          </a:p>
          <a:p>
            <a:pPr lvl="1"/>
            <a:endParaRPr lang="cs-CZ" dirty="0" smtClean="0"/>
          </a:p>
          <a:p>
            <a:r>
              <a:rPr lang="cs-CZ" dirty="0" smtClean="0"/>
              <a:t>data: každodenní rozmluvy, </a:t>
            </a:r>
            <a:r>
              <a:rPr lang="cs-CZ" dirty="0" err="1" smtClean="0"/>
              <a:t>transkripty</a:t>
            </a:r>
            <a:r>
              <a:rPr lang="cs-CZ" dirty="0" smtClean="0"/>
              <a:t> interview, sekundární data (např. média…)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8788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Discourse</a:t>
            </a:r>
            <a:r>
              <a:rPr lang="cs-CZ" dirty="0" smtClean="0"/>
              <a:t> </a:t>
            </a:r>
            <a:r>
              <a:rPr lang="cs-CZ" dirty="0" err="1" smtClean="0"/>
              <a:t>Analysis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lingvistika: orientace na interní vztahy konkrétní promluvy nebo textu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sociální </a:t>
            </a:r>
            <a:r>
              <a:rPr lang="cs-CZ" dirty="0" smtClean="0"/>
              <a:t>vědy: orientace na zapojení konkrétní promluvy nebo textu do </a:t>
            </a:r>
            <a:r>
              <a:rPr lang="cs-CZ" b="1" dirty="0" smtClean="0"/>
              <a:t>širších souvislostí </a:t>
            </a:r>
            <a:r>
              <a:rPr lang="cs-CZ" dirty="0" smtClean="0"/>
              <a:t>(„</a:t>
            </a:r>
            <a:r>
              <a:rPr lang="cs-CZ" dirty="0" err="1" smtClean="0"/>
              <a:t>vnětextových</a:t>
            </a:r>
            <a:r>
              <a:rPr lang="cs-CZ" dirty="0" smtClean="0"/>
              <a:t>“)</a:t>
            </a:r>
          </a:p>
          <a:p>
            <a:pPr lvl="1"/>
            <a:r>
              <a:rPr lang="cs-CZ" dirty="0" smtClean="0"/>
              <a:t>analýza </a:t>
            </a:r>
            <a:r>
              <a:rPr lang="cs-CZ" b="1" dirty="0" smtClean="0"/>
              <a:t>užívání </a:t>
            </a:r>
            <a:r>
              <a:rPr lang="cs-CZ" dirty="0" smtClean="0"/>
              <a:t>jazyka a toho, co se tímto užíváním uskutečňuje (v různě širokých sociálních kontextech) a toho, jaké sociální faktory konkrétní užití jazyka vůbec umožňují </a:t>
            </a:r>
          </a:p>
        </p:txBody>
      </p:sp>
    </p:spTree>
    <p:extLst>
      <p:ext uri="{BB962C8B-B14F-4D97-AF65-F5344CB8AC3E}">
        <p14:creationId xmlns:p14="http://schemas.microsoft.com/office/powerpoint/2010/main" val="40302228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Diskurzivní analýza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500" dirty="0" err="1" smtClean="0"/>
              <a:t>Garfinkel</a:t>
            </a:r>
            <a:r>
              <a:rPr lang="cs-CZ" altLang="cs-CZ" sz="2500" dirty="0" smtClean="0"/>
              <a:t> (1967): to co bylo v konkrétní situace řečeno, není redukováno na to, o čem bylo mluveno</a:t>
            </a:r>
          </a:p>
          <a:p>
            <a:pPr lvl="1">
              <a:lnSpc>
                <a:spcPct val="80000"/>
              </a:lnSpc>
            </a:pPr>
            <a:r>
              <a:rPr lang="cs-CZ" altLang="cs-CZ" sz="2500" dirty="0" smtClean="0"/>
              <a:t>ke slovům je přistupováno jako k sociálnímu jednání: zajímá nás, čeho lidé v interakci dosáhli, když pověděli, co si myslí právě tímto způsobem 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endParaRPr lang="cs-CZ" altLang="cs-CZ" sz="2500" dirty="0" smtClean="0"/>
          </a:p>
          <a:p>
            <a:pPr>
              <a:lnSpc>
                <a:spcPct val="80000"/>
              </a:lnSpc>
            </a:pPr>
            <a:r>
              <a:rPr lang="cs-CZ" altLang="cs-CZ" sz="2500" dirty="0" smtClean="0"/>
              <a:t>Cíl výzkumu: </a:t>
            </a:r>
          </a:p>
          <a:p>
            <a:pPr>
              <a:lnSpc>
                <a:spcPct val="80000"/>
              </a:lnSpc>
              <a:buFont typeface="Georgia" panose="02040502050405020303" pitchFamily="18" charset="0"/>
              <a:buNone/>
            </a:pPr>
            <a:r>
              <a:rPr lang="cs-CZ" altLang="cs-CZ" sz="2500" dirty="0" smtClean="0"/>
              <a:t> 1.  pochopení mocenských vztahů,</a:t>
            </a:r>
          </a:p>
          <a:p>
            <a:pPr>
              <a:lnSpc>
                <a:spcPct val="80000"/>
              </a:lnSpc>
              <a:buFont typeface="Georgia" panose="02040502050405020303" pitchFamily="18" charset="0"/>
              <a:buNone/>
            </a:pPr>
            <a:r>
              <a:rPr lang="cs-CZ" altLang="cs-CZ" sz="2500" dirty="0" smtClean="0"/>
              <a:t> 2.  jak se takové mocenské vztahy projevují ve společnosti, jak konstruují identity,</a:t>
            </a:r>
          </a:p>
          <a:p>
            <a:pPr>
              <a:lnSpc>
                <a:spcPct val="80000"/>
              </a:lnSpc>
              <a:buFont typeface="Georgia" panose="02040502050405020303" pitchFamily="18" charset="0"/>
              <a:buNone/>
            </a:pPr>
            <a:r>
              <a:rPr lang="cs-CZ" altLang="cs-CZ" sz="2500" dirty="0" smtClean="0"/>
              <a:t> 3.  zkoumání běžného používaného jazyka v sociálním kontextu. </a:t>
            </a:r>
          </a:p>
          <a:p>
            <a:pPr>
              <a:lnSpc>
                <a:spcPct val="80000"/>
              </a:lnSpc>
              <a:buFont typeface="Georgia" panose="02040502050405020303" pitchFamily="18" charset="0"/>
              <a:buNone/>
            </a:pPr>
            <a:endParaRPr lang="cs-CZ" altLang="cs-CZ" sz="2500" dirty="0" smtClean="0"/>
          </a:p>
          <a:p>
            <a:pPr>
              <a:lnSpc>
                <a:spcPct val="80000"/>
              </a:lnSpc>
            </a:pPr>
            <a:endParaRPr lang="cs-CZ" altLang="cs-CZ" sz="2500" dirty="0" smtClean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927560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</TotalTime>
  <Words>1993</Words>
  <Application>Microsoft Office PowerPoint</Application>
  <PresentationFormat>Předvádění na obrazovce (4:3)</PresentationFormat>
  <Paragraphs>202</Paragraphs>
  <Slides>29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5" baseType="lpstr">
      <vt:lpstr>ＭＳ Ｐゴシック</vt:lpstr>
      <vt:lpstr>Arial</vt:lpstr>
      <vt:lpstr>Calibri</vt:lpstr>
      <vt:lpstr>Georgia</vt:lpstr>
      <vt:lpstr>Wingdings</vt:lpstr>
      <vt:lpstr>Motiv systému Office</vt:lpstr>
      <vt:lpstr>Konverzační a diskurzivní analýza</vt:lpstr>
      <vt:lpstr>návaznost na předchozí přednášky</vt:lpstr>
      <vt:lpstr>Etnometodologie</vt:lpstr>
      <vt:lpstr>Analýza konverzace</vt:lpstr>
      <vt:lpstr>Analýza konverzace </vt:lpstr>
      <vt:lpstr>Diskurzivní analýza</vt:lpstr>
      <vt:lpstr>Analýza diskurzu</vt:lpstr>
      <vt:lpstr>Discourse Analysis</vt:lpstr>
      <vt:lpstr>Diskurzivní analýza</vt:lpstr>
      <vt:lpstr>Diskurz Foucault (1994, 2002) v interpretaci Fairclough (1992)</vt:lpstr>
      <vt:lpstr>Diskurz (Edwards a Potter podle McHoul, Rapley 2001)</vt:lpstr>
      <vt:lpstr>Diskurzivní analýza</vt:lpstr>
      <vt:lpstr>Diskurzivní analýza</vt:lpstr>
      <vt:lpstr>Typy výzkumných tradic dle  Discourse Theory and Practice. A Reader (2001)</vt:lpstr>
      <vt:lpstr>Aspekty sdílené různými přístupy DA</vt:lpstr>
      <vt:lpstr>Intertextualita</vt:lpstr>
      <vt:lpstr>Interdiskurzivita</vt:lpstr>
      <vt:lpstr>Kritičnost/reflexivita</vt:lpstr>
      <vt:lpstr>Kritická diskurzivní analýza (CDA)</vt:lpstr>
      <vt:lpstr>Tři úrovně analýzy CDA </vt:lpstr>
      <vt:lpstr>Prezentace aplikace PowerPoint</vt:lpstr>
      <vt:lpstr>Kritická diskurzivní analýza: postupy</vt:lpstr>
      <vt:lpstr>CDA I: deskripce </vt:lpstr>
      <vt:lpstr>CDA II: interpretace</vt:lpstr>
      <vt:lpstr>CDA III: explanace</vt:lpstr>
      <vt:lpstr>CDA: pravidla realizace</vt:lpstr>
      <vt:lpstr>CDA: příklad z výzkumu</vt:lpstr>
      <vt:lpstr>CDA: příklad z výzkumu</vt:lpstr>
      <vt:lpstr>Doporučená literatura</vt:lpstr>
    </vt:vector>
  </TitlesOfParts>
  <Company>UK FHS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Analýza diskurzů</dc:title>
  <dc:creator>Hedvika Novotná</dc:creator>
  <cp:lastModifiedBy>Hedvika Novotná</cp:lastModifiedBy>
  <cp:revision>26</cp:revision>
  <dcterms:created xsi:type="dcterms:W3CDTF">2013-04-10T18:05:28Z</dcterms:created>
  <dcterms:modified xsi:type="dcterms:W3CDTF">2017-05-03T08:56:18Z</dcterms:modified>
</cp:coreProperties>
</file>