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pus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15168-EDD9-45D0-8EBD-BDA980846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2404534"/>
            <a:ext cx="9395791" cy="1646302"/>
          </a:xfrm>
        </p:spPr>
        <p:txBody>
          <a:bodyPr/>
          <a:lstStyle/>
          <a:p>
            <a:r>
              <a:rPr lang="cs-CZ" dirty="0"/>
              <a:t>„Líbit se – mít rád –chutnat“</a:t>
            </a:r>
            <a:br>
              <a:rPr lang="cs-CZ" dirty="0"/>
            </a:br>
            <a:r>
              <a:rPr lang="cs-CZ" sz="3600" dirty="0"/>
              <a:t>v češtině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B1F224-3A4B-47EA-BA27-C5B051D1EA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Šárka Bukovská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17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16F40-EC20-494E-AA09-28790D98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9BF961-9928-4761-BDFE-9DC208BF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Ověřit platnost mých závěrů. (experimentem?)</a:t>
            </a:r>
          </a:p>
          <a:p>
            <a:r>
              <a:rPr lang="cs-CZ" dirty="0"/>
              <a:t>Najít chyby cizinců </a:t>
            </a:r>
            <a:r>
              <a:rPr lang="cs-CZ" dirty="0">
                <a:sym typeface="Wingdings" panose="05000000000000000000" pitchFamily="2" charset="2"/>
              </a:rPr>
              <a:t> zjistit zda se jedná o výjimky nebo o špatné pravidlo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				  zjistit, zda jsou chyby specifické pro jisté mluvčí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	 na tomto základě vytvořit vhodné cvičení k osvojení tohoto jevu 			(dané fráze?)</a:t>
            </a:r>
          </a:p>
          <a:p>
            <a:r>
              <a:rPr lang="cs-CZ" dirty="0">
                <a:sym typeface="Wingdings" panose="05000000000000000000" pitchFamily="2" charset="2"/>
              </a:rPr>
              <a:t>Najít v korpusech, co Češi mají nejčastěji rádi nebo co se jim líbí a co chutná - pokud lze?, popř. vymyslet vlastní příklady a na nich vytvořit cvičení</a:t>
            </a:r>
          </a:p>
          <a:p>
            <a:r>
              <a:rPr lang="cs-CZ" dirty="0">
                <a:sym typeface="Wingdings" panose="05000000000000000000" pitchFamily="2" charset="2"/>
              </a:rPr>
              <a:t>Obohatit pravidla užívání o fakt „dlouhotrvající zkušenosti a zájmu“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551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0E698-C79D-4F5B-A405-4E0D89B9E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326" y="2955235"/>
            <a:ext cx="8596668" cy="1320800"/>
          </a:xfrm>
        </p:spPr>
        <p:txBody>
          <a:bodyPr/>
          <a:lstStyle/>
          <a:p>
            <a:r>
              <a:rPr lang="cs-CZ" dirty="0"/>
              <a:t>Vaše náměty? Nápady? Připomínky?</a:t>
            </a:r>
          </a:p>
        </p:txBody>
      </p:sp>
    </p:spTree>
    <p:extLst>
      <p:ext uri="{BB962C8B-B14F-4D97-AF65-F5344CB8AC3E}">
        <p14:creationId xmlns:p14="http://schemas.microsoft.com/office/powerpoint/2010/main" val="463697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E4E0E-686A-4FC5-8022-FAA08C7A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318" y="4696368"/>
            <a:ext cx="8596668" cy="1320800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78084C-1F82-4C92-8978-2A2F8D1DC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927" y="1220441"/>
            <a:ext cx="3556988" cy="238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9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2F3D8-F02E-4984-BC50-369BD617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325B2-2FAC-4AF3-B69A-DE8B680CE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Zjistit, jak se tyto výrazy užívají podle korpusů</a:t>
            </a:r>
          </a:p>
          <a:p>
            <a:r>
              <a:rPr lang="cs-CZ" dirty="0"/>
              <a:t>Zjistit užívání na základě rodilých mluvčích</a:t>
            </a:r>
          </a:p>
          <a:p>
            <a:r>
              <a:rPr lang="cs-CZ" dirty="0"/>
              <a:t>Ověřit definice v učebnicích pro cizince</a:t>
            </a:r>
          </a:p>
          <a:p>
            <a:r>
              <a:rPr lang="cs-CZ" dirty="0"/>
              <a:t>Zjistit, jak a kde často chybují cizinci</a:t>
            </a:r>
          </a:p>
          <a:p>
            <a:r>
              <a:rPr lang="cs-CZ" dirty="0"/>
              <a:t>Redefinovat užívání?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0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430BD-B66C-466D-A3A8-E9111F60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zjistit, jak výrazy užíváme?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43AA98-B327-4F78-AAC3-893BD7906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629533"/>
          </a:xfrm>
        </p:spPr>
        <p:txBody>
          <a:bodyPr/>
          <a:lstStyle/>
          <a:p>
            <a:r>
              <a:rPr lang="cs-CZ" dirty="0"/>
              <a:t>A) zeptat se rodilých mluvčích</a:t>
            </a:r>
          </a:p>
          <a:p>
            <a:r>
              <a:rPr lang="cs-CZ" dirty="0"/>
              <a:t>B) podívat se do korpusů</a:t>
            </a:r>
          </a:p>
          <a:p>
            <a:r>
              <a:rPr lang="cs-CZ" dirty="0"/>
              <a:t>C) podívat se do učebnic pro cizince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8A0745B-6FCB-4E29-A124-5F100BDB7134}"/>
              </a:ext>
            </a:extLst>
          </p:cNvPr>
          <p:cNvSpPr txBox="1">
            <a:spLocks/>
          </p:cNvSpPr>
          <p:nvPr/>
        </p:nvSpPr>
        <p:spPr>
          <a:xfrm>
            <a:off x="677334" y="4020311"/>
            <a:ext cx="8596668" cy="1629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Co myslíte vy? Kdy užíváme:</a:t>
            </a:r>
          </a:p>
          <a:p>
            <a:pPr lvl="1"/>
            <a:r>
              <a:rPr lang="cs-CZ" dirty="0"/>
              <a:t>líbit se</a:t>
            </a:r>
          </a:p>
          <a:p>
            <a:pPr lvl="1"/>
            <a:r>
              <a:rPr lang="cs-CZ" dirty="0"/>
              <a:t>mít rád</a:t>
            </a:r>
          </a:p>
          <a:p>
            <a:pPr lvl="1"/>
            <a:r>
              <a:rPr lang="cs-CZ" dirty="0"/>
              <a:t>chutnat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6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06D76-3AC9-4EFE-80E2-16B2CDAA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podle L. Holé</a:t>
            </a:r>
            <a:br>
              <a:rPr lang="cs-CZ" dirty="0"/>
            </a:br>
            <a:r>
              <a:rPr lang="cs-CZ" dirty="0"/>
              <a:t>(Step by Step, lekce 16)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7DBE54-4372-47C4-9E39-BB7218B1A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Mít rád + akuzativ</a:t>
            </a:r>
          </a:p>
          <a:p>
            <a:pPr marL="0" indent="0">
              <a:buNone/>
            </a:pPr>
            <a:r>
              <a:rPr lang="cs-CZ" dirty="0"/>
              <a:t>	Pokud někoho nebo něco máte rádi či milujete a tato náklonnost je trvalejšího 	charakteru, řekněte mám rád/a, například Mám rád/a kávu. Nezapomeňte, že 	sloveso mít rád se používá s předmětem v akuzativu.</a:t>
            </a:r>
          </a:p>
          <a:p>
            <a:pPr marL="0" lvl="0" indent="0">
              <a:buNone/>
            </a:pPr>
            <a:r>
              <a:rPr lang="cs-CZ" dirty="0"/>
              <a:t>	Pokud mluvíte o tom, co rádi děláte, řekněte rád/ráda, například Rád/a plavu.</a:t>
            </a:r>
            <a:br>
              <a:rPr lang="cs-CZ" dirty="0"/>
            </a:br>
            <a:r>
              <a:rPr lang="cs-CZ" dirty="0"/>
              <a:t>	Pozor na chybné tvary </a:t>
            </a:r>
            <a:r>
              <a:rPr lang="cs-CZ" strike="sngStrike" dirty="0"/>
              <a:t>Mám rád plavat.</a:t>
            </a:r>
            <a:r>
              <a:rPr lang="cs-CZ" dirty="0"/>
              <a:t> nebo </a:t>
            </a:r>
            <a:r>
              <a:rPr lang="cs-CZ" strike="sngStrike" dirty="0"/>
              <a:t>Mám rád plavu.</a:t>
            </a:r>
            <a:endParaRPr lang="cs-CZ" dirty="0"/>
          </a:p>
          <a:p>
            <a:pPr lvl="0"/>
            <a:r>
              <a:rPr lang="cs-CZ" b="1" dirty="0"/>
              <a:t>Líbit se + dativ a nominativ</a:t>
            </a:r>
          </a:p>
          <a:p>
            <a:pPr marL="0" indent="0">
              <a:buNone/>
            </a:pPr>
            <a:r>
              <a:rPr lang="cs-CZ" dirty="0"/>
              <a:t>	Pokud něco pozitivně </a:t>
            </a:r>
            <a:r>
              <a:rPr lang="cs-CZ" b="1" dirty="0">
                <a:solidFill>
                  <a:srgbClr val="FF0000"/>
                </a:solidFill>
              </a:rPr>
              <a:t>působí přímo na vaše smysly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(s výjimkou chuti), 	řekněte líbí se mi, například Líbí se mi tenhle dům. nebo Líbí se mi ten muž/ta 	žena.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Chutnat + dativ a nominativ </a:t>
            </a:r>
          </a:p>
          <a:p>
            <a:pPr marL="0" indent="0">
              <a:buNone/>
            </a:pPr>
            <a:r>
              <a:rPr lang="cs-CZ" dirty="0"/>
              <a:t>	Pokud vám nějaké jídlo nebo pití </a:t>
            </a:r>
            <a:r>
              <a:rPr lang="cs-CZ" u="sng" dirty="0"/>
              <a:t>chutná</a:t>
            </a:r>
            <a:r>
              <a:rPr lang="cs-CZ" dirty="0"/>
              <a:t>, řekněte chutná mi, například Chutná mi 	pivo. Chutnají mi knedlíky.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A6CD6-3D2F-43BB-9BFD-3897EF8D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z učebnice Step by Step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DF8A473-61CF-457D-920F-A5A087F9BE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743514"/>
            <a:ext cx="8596312" cy="3496384"/>
          </a:xfrm>
        </p:spPr>
      </p:pic>
    </p:spTree>
    <p:extLst>
      <p:ext uri="{BB962C8B-B14F-4D97-AF65-F5344CB8AC3E}">
        <p14:creationId xmlns:p14="http://schemas.microsoft.com/office/powerpoint/2010/main" val="269480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3FE56-4D88-452D-A76D-E0D0511A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korpusy (</a:t>
            </a:r>
            <a:r>
              <a:rPr lang="cs-CZ" dirty="0" err="1"/>
              <a:t>KonText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0140D6-AD23-412A-A534-DFD588E21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www.korpus.cz</a:t>
            </a:r>
            <a:endParaRPr lang="cs-CZ" dirty="0"/>
          </a:p>
          <a:p>
            <a:r>
              <a:rPr lang="cs-CZ" dirty="0"/>
              <a:t>SYN 2015 – korpus rodilých mluvčích</a:t>
            </a:r>
          </a:p>
          <a:p>
            <a:r>
              <a:rPr lang="cs-CZ" dirty="0" err="1"/>
              <a:t>Czesl-sgt</a:t>
            </a:r>
            <a:r>
              <a:rPr lang="cs-CZ" dirty="0"/>
              <a:t> – akviziční korpus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26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2718-FB70-43F5-998B-A401DE36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cizinců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513A0738-1D3B-46FD-A6AC-533C255DF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694" y="1270000"/>
            <a:ext cx="12118849" cy="5327748"/>
          </a:xfrm>
        </p:spPr>
      </p:pic>
    </p:spTree>
    <p:extLst>
      <p:ext uri="{BB962C8B-B14F-4D97-AF65-F5344CB8AC3E}">
        <p14:creationId xmlns:p14="http://schemas.microsoft.com/office/powerpoint/2010/main" val="23445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D426F-E466-4E77-B982-C14B0CB9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6591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Příkladové věty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1A3752-DD30-4132-A600-6AEEEDA8F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975"/>
            <a:ext cx="8596668" cy="46763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Líbí se mi Praha. – Mám ráda Prahu.</a:t>
            </a:r>
          </a:p>
          <a:p>
            <a:r>
              <a:rPr lang="cs-CZ" dirty="0"/>
              <a:t>Líbí se mi české holky. – Mám rád české holky.</a:t>
            </a:r>
          </a:p>
          <a:p>
            <a:r>
              <a:rPr lang="cs-CZ" dirty="0"/>
              <a:t>V dětství se mi líbilo hrát </a:t>
            </a:r>
            <a:r>
              <a:rPr lang="cs-CZ" dirty="0" err="1"/>
              <a:t>schovku</a:t>
            </a:r>
            <a:r>
              <a:rPr lang="cs-CZ" dirty="0"/>
              <a:t>. – V dětství jsem rád hrál </a:t>
            </a:r>
            <a:r>
              <a:rPr lang="cs-CZ" dirty="0" err="1"/>
              <a:t>schovku</a:t>
            </a:r>
            <a:r>
              <a:rPr lang="cs-CZ" dirty="0"/>
              <a:t>.</a:t>
            </a:r>
          </a:p>
          <a:p>
            <a:r>
              <a:rPr lang="cs-CZ" dirty="0"/>
              <a:t>Líbí se mi potápění. – Mám rád potápění.</a:t>
            </a:r>
          </a:p>
          <a:p>
            <a:r>
              <a:rPr lang="cs-CZ" dirty="0"/>
              <a:t>Líbí se mi Mozartova hudba. – Mám ráda Mozartovu hudbu.</a:t>
            </a:r>
          </a:p>
          <a:p>
            <a:r>
              <a:rPr lang="cs-CZ" dirty="0"/>
              <a:t>Líbí se mi moje rodina. – Mám ráda svou rodinu.</a:t>
            </a:r>
          </a:p>
          <a:p>
            <a:r>
              <a:rPr lang="cs-CZ" dirty="0"/>
              <a:t>Líbí se mi tvoji přátelé. – Mám rád tvé přátele. </a:t>
            </a:r>
          </a:p>
          <a:p>
            <a:r>
              <a:rPr lang="cs-CZ" dirty="0"/>
              <a:t>Líbí se mi balit dárky. – Rád balím dárky.</a:t>
            </a:r>
          </a:p>
          <a:p>
            <a:r>
              <a:rPr lang="cs-CZ" dirty="0"/>
              <a:t>Líbí se mi poslouchat Mozarta. – Ráda poslouchám Mozarta.</a:t>
            </a:r>
          </a:p>
          <a:p>
            <a:r>
              <a:rPr lang="cs-CZ" dirty="0"/>
              <a:t>Líbí se mi nakupovat online. – Rád nakupuji online.</a:t>
            </a:r>
          </a:p>
          <a:p>
            <a:r>
              <a:rPr lang="cs-CZ" dirty="0"/>
              <a:t>Líbí se mi organizovat party. – Ráda organizuju party.</a:t>
            </a:r>
          </a:p>
          <a:p>
            <a:r>
              <a:rPr lang="cs-CZ" dirty="0"/>
              <a:t>Chutnají mi povidlové buchty. – Mám ráda povidlové buchty.</a:t>
            </a:r>
          </a:p>
        </p:txBody>
      </p:sp>
    </p:spTree>
    <p:extLst>
      <p:ext uri="{BB962C8B-B14F-4D97-AF65-F5344CB8AC3E}">
        <p14:creationId xmlns:p14="http://schemas.microsoft.com/office/powerpoint/2010/main" val="262956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6A1F4-D096-4353-BE04-A9BAEB8C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E4221B-100B-4FF7-A038-8B978212C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731"/>
            <a:ext cx="8596668" cy="4636632"/>
          </a:xfrm>
        </p:spPr>
        <p:txBody>
          <a:bodyPr/>
          <a:lstStyle/>
          <a:p>
            <a:r>
              <a:rPr lang="cs-CZ" dirty="0"/>
              <a:t>Líbit se – mít rád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intenzita projevených sympatií k něčemu, líbit se je více povrchní: Líbí se mi Mozart. = dá se to poslouchat X Mám ráda Mozarta. = jsem už fanynka)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líbit se užíváme pokud jde o naše smysly kromě chuti: zrak (české holky dobře vypadají; potápění vypadá jako zajímavý sport), sluch (líbí se mi ta hudba, co slyším), čich (líbí se mi ta vůně), hmat (líbí se mi dotek sametu)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mít rád ve výše uvedených příkladech neznamená hodnocení nového počitku, ale znamená náš hlubší zájem o danou věc, hlubší sympatie, jedná se o hodnocení něčeho s čím už máme delší zkušenost (Mozarta poslouchám při uklízení, chodím na koncerty,…)</a:t>
            </a:r>
          </a:p>
          <a:p>
            <a:r>
              <a:rPr lang="cs-CZ" dirty="0"/>
              <a:t>Chutnat – mít rád (podobně)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rovněž intenzita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/>
              <a:t>chutnat</a:t>
            </a:r>
            <a:r>
              <a:rPr lang="cs-CZ" dirty="0"/>
              <a:t> užíváme pokud něco přímo působí na naši chuť (Ty koláče mi chutnají.)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mít rád už znamená, že máme delší zkušenost s touto chutí, vyhledáváme 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7063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469</Words>
  <Application>Microsoft Office PowerPoint</Application>
  <PresentationFormat>Širokoúhlá obrazovka</PresentationFormat>
  <Paragraphs>63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Fazeta</vt:lpstr>
      <vt:lpstr>„Líbit se – mít rád –chutnat“ v češtině</vt:lpstr>
      <vt:lpstr>Cíle předvýzkumu</vt:lpstr>
      <vt:lpstr>Jak zjistit, jak výrazy užíváme?</vt:lpstr>
      <vt:lpstr>Definice podle L. Holé (Step by Step, lekce 16)</vt:lpstr>
      <vt:lpstr>Cvičení z učebnice Step by Step</vt:lpstr>
      <vt:lpstr>Práce s korpusy (KonText)</vt:lpstr>
      <vt:lpstr>Chyby cizinců</vt:lpstr>
      <vt:lpstr>Příkladové věty</vt:lpstr>
      <vt:lpstr>Výsledek</vt:lpstr>
      <vt:lpstr>Další výzkum</vt:lpstr>
      <vt:lpstr>Vaše náměty? Nápady? Připomínky?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„Líbit se – mít rád –chutnat“ v češtině</dc:title>
  <dc:creator>Bukovská, Šárka</dc:creator>
  <cp:lastModifiedBy>bkukrechtova@gmail.com</cp:lastModifiedBy>
  <cp:revision>4</cp:revision>
  <dcterms:created xsi:type="dcterms:W3CDTF">2018-04-25T20:20:16Z</dcterms:created>
  <dcterms:modified xsi:type="dcterms:W3CDTF">2018-05-14T07:24:35Z</dcterms:modified>
</cp:coreProperties>
</file>