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7" r:id="rId4"/>
    <p:sldId id="258" r:id="rId5"/>
    <p:sldId id="271" r:id="rId6"/>
    <p:sldId id="259" r:id="rId7"/>
    <p:sldId id="265" r:id="rId8"/>
    <p:sldId id="273" r:id="rId9"/>
    <p:sldId id="266" r:id="rId10"/>
    <p:sldId id="277" r:id="rId11"/>
    <p:sldId id="280" r:id="rId12"/>
    <p:sldId id="279" r:id="rId13"/>
    <p:sldId id="278" r:id="rId14"/>
    <p:sldId id="27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gdalena Mouralová" initials="M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0-02T09:53:35.110" idx="1">
    <p:pos x="4107" y="1867"/>
    <p:text>zvoneček, časy, ticho při vysvětlování</p:text>
  </p:cm>
  <p:cm authorId="0" dt="2015-10-02T09:54:00.258" idx="2">
    <p:pos x="1827" y="1490"/>
    <p:text>ptát, sedět vepředu, konzultovat
- dohodnout oslovován, vybídnout k cedulkám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EE83E-AE88-44F2-B239-18903D0534C7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5F919-9F2D-4E7B-9B55-763225F739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57644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71E6A-7F2B-4877-A9E7-F751FF53CC4F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5F919-9F2D-4E7B-9B55-763225F739C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00094-082B-40DD-8DD2-029DE45AF20E}" type="datetimeFigureOut">
              <a:rPr lang="cs-CZ" smtClean="0"/>
              <a:pPr/>
              <a:t>3.10.2017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152BD-5F56-45CF-9B6B-2EA4B898C4D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Úvod do akademické práce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Magdalena Mouralová</a:t>
            </a:r>
          </a:p>
          <a:p>
            <a:r>
              <a:rPr lang="cs-CZ" dirty="0" smtClean="0"/>
              <a:t>Karel </a:t>
            </a:r>
            <a:r>
              <a:rPr lang="cs-CZ" dirty="0" err="1" smtClean="0"/>
              <a:t>Höfer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Celý semestr</a:t>
            </a:r>
          </a:p>
          <a:p>
            <a:pPr lvl="1"/>
            <a:r>
              <a:rPr lang="cs-CZ" dirty="0" smtClean="0"/>
              <a:t>Několik dílčích úkolů, prezentace, semestrální práce</a:t>
            </a:r>
          </a:p>
          <a:p>
            <a:r>
              <a:rPr lang="cs-CZ" dirty="0" smtClean="0"/>
              <a:t>Skupiny o 3-4 členech</a:t>
            </a:r>
          </a:p>
          <a:p>
            <a:r>
              <a:rPr lang="cs-CZ" dirty="0" smtClean="0"/>
              <a:t>Téma – současný politický jev/problém</a:t>
            </a:r>
          </a:p>
          <a:p>
            <a:pPr lvl="1"/>
            <a:r>
              <a:rPr lang="cs-CZ" dirty="0" smtClean="0"/>
              <a:t>Např. inkluze v českých školách; financování politických stran</a:t>
            </a:r>
          </a:p>
          <a:p>
            <a:r>
              <a:rPr lang="cs-CZ" dirty="0" err="1" smtClean="0"/>
              <a:t>Desk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 (výzkum od stolu)</a:t>
            </a:r>
          </a:p>
          <a:p>
            <a:pPr lvl="1"/>
            <a:r>
              <a:rPr lang="cs-CZ" dirty="0" smtClean="0"/>
              <a:t>Popis jevu/problému a jeho vývoje</a:t>
            </a:r>
          </a:p>
          <a:p>
            <a:pPr lvl="1"/>
            <a:r>
              <a:rPr lang="cs-CZ" dirty="0" smtClean="0"/>
              <a:t>Co vše se už ví, co se zkoumalo</a:t>
            </a:r>
          </a:p>
          <a:p>
            <a:pPr lvl="1"/>
            <a:r>
              <a:rPr lang="cs-CZ" dirty="0" smtClean="0"/>
              <a:t>Co říkají, píší a dělají aktéři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program PVP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„veřejná politika“?</a:t>
            </a:r>
          </a:p>
          <a:p>
            <a:r>
              <a:rPr lang="cs-CZ" dirty="0" smtClean="0"/>
              <a:t>Co je to „politologie“?</a:t>
            </a:r>
          </a:p>
          <a:p>
            <a:endParaRPr lang="cs-CZ" dirty="0" smtClean="0"/>
          </a:p>
          <a:p>
            <a:r>
              <a:rPr lang="cs-CZ" dirty="0" smtClean="0"/>
              <a:t>Napište svá vymezení/definice.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na dnešní druhou hodinu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Cíle: </a:t>
            </a:r>
          </a:p>
          <a:p>
            <a:pPr lvl="1"/>
            <a:r>
              <a:rPr lang="cs-CZ" dirty="0" smtClean="0"/>
              <a:t>vytvořit skupiny pro práci v celém semestru;</a:t>
            </a:r>
          </a:p>
          <a:p>
            <a:pPr lvl="1"/>
            <a:r>
              <a:rPr lang="cs-CZ" dirty="0" smtClean="0"/>
              <a:t>stmelit se v rámci skupin, nastavit fungování skupiny;</a:t>
            </a:r>
          </a:p>
          <a:p>
            <a:pPr lvl="1"/>
            <a:r>
              <a:rPr lang="cs-CZ" dirty="0" smtClean="0"/>
              <a:t>poznat lépe jinonickou budovu a sžít se trochu s Jinonicemi;</a:t>
            </a:r>
          </a:p>
          <a:p>
            <a:pPr lvl="1"/>
            <a:r>
              <a:rPr lang="cs-CZ" dirty="0" smtClean="0"/>
              <a:t>rozdiskutovat téma semestrální práce.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Vytvořte skupiny o třech (čtyřech) členech.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Zvolte si „šéfa“ pro dnešní aktivitu a vyšlete ho pro zadání.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Vydejte se společně plnit úkoly. Vezměte si s sebou věci (v učebně je jiná výuka).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Až budete mít hotovo, odevzdejte vyplněné zadání </a:t>
            </a:r>
            <a:r>
              <a:rPr lang="cs-CZ" dirty="0" smtClean="0"/>
              <a:t>Karlovi (místnosti 3013</a:t>
            </a:r>
            <a:r>
              <a:rPr lang="cs-CZ" dirty="0" smtClean="0"/>
              <a:t>), nejpozději ve 12:20.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 případě problémů či nejasností neváhejte se </a:t>
            </a:r>
            <a:r>
              <a:rPr lang="cs-CZ" dirty="0" smtClean="0"/>
              <a:t>zastavit </a:t>
            </a:r>
            <a:r>
              <a:rPr lang="cs-CZ" dirty="0" smtClean="0"/>
              <a:t>a doptat se (tamtéž).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Zapsání na </a:t>
            </a:r>
            <a:r>
              <a:rPr lang="cs-CZ" dirty="0" err="1" smtClean="0"/>
              <a:t>moodle</a:t>
            </a:r>
            <a:endParaRPr lang="cs-CZ" dirty="0" smtClean="0"/>
          </a:p>
          <a:p>
            <a:r>
              <a:rPr lang="cs-CZ" dirty="0" smtClean="0"/>
              <a:t>Domácí úkol – četba a </a:t>
            </a:r>
            <a:r>
              <a:rPr lang="cs-CZ" smtClean="0"/>
              <a:t>zodpovězení otázek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Dnešní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část</a:t>
            </a:r>
          </a:p>
          <a:p>
            <a:pPr lvl="1"/>
            <a:r>
              <a:rPr lang="cs-CZ" dirty="0" smtClean="0"/>
              <a:t>Představení programu, kurzu, vyučujících</a:t>
            </a:r>
          </a:p>
          <a:p>
            <a:pPr lvl="1"/>
            <a:r>
              <a:rPr lang="cs-CZ" dirty="0" smtClean="0"/>
              <a:t>Vzájemné seznamování</a:t>
            </a:r>
          </a:p>
          <a:p>
            <a:pPr lvl="1"/>
            <a:r>
              <a:rPr lang="cs-CZ" dirty="0" smtClean="0"/>
              <a:t>Rozdělení do skupin</a:t>
            </a:r>
          </a:p>
          <a:p>
            <a:r>
              <a:rPr lang="cs-CZ" dirty="0" smtClean="0"/>
              <a:t>2. část</a:t>
            </a:r>
          </a:p>
          <a:p>
            <a:pPr lvl="1"/>
            <a:r>
              <a:rPr lang="cs-CZ" dirty="0" smtClean="0"/>
              <a:t>Skupinová práce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Smysl kurzu a jeho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 smtClean="0"/>
              <a:t>Osvojení základních akademických dovedností</a:t>
            </a:r>
          </a:p>
          <a:p>
            <a:pPr lvl="1"/>
            <a:r>
              <a:rPr lang="cs-CZ" dirty="0" smtClean="0"/>
              <a:t>vyhledávání </a:t>
            </a:r>
            <a:r>
              <a:rPr lang="cs-CZ" dirty="0"/>
              <a:t>zdrojů, citování a odkazování na zdroje</a:t>
            </a:r>
            <a:r>
              <a:rPr lang="cs-CZ" dirty="0" smtClean="0"/>
              <a:t>, </a:t>
            </a:r>
          </a:p>
          <a:p>
            <a:pPr lvl="1"/>
            <a:r>
              <a:rPr lang="cs-CZ" dirty="0"/>
              <a:t>k</a:t>
            </a:r>
            <a:r>
              <a:rPr lang="cs-CZ" dirty="0" smtClean="0"/>
              <a:t>ritické čtení a myšlení, porozumění odborným textům,</a:t>
            </a:r>
          </a:p>
          <a:p>
            <a:pPr lvl="1"/>
            <a:r>
              <a:rPr lang="cs-CZ" dirty="0"/>
              <a:t>a</a:t>
            </a:r>
            <a:r>
              <a:rPr lang="cs-CZ" dirty="0" smtClean="0"/>
              <a:t>kademické psaní, argumentace, úprava písemných dokumentů, odborný jazyk a styl, </a:t>
            </a:r>
          </a:p>
          <a:p>
            <a:pPr lvl="1"/>
            <a:r>
              <a:rPr lang="cs-CZ" dirty="0" smtClean="0"/>
              <a:t>prezentace, diskuse, zpětná vazba</a:t>
            </a:r>
          </a:p>
          <a:p>
            <a:pPr lvl="0"/>
            <a:r>
              <a:rPr lang="cs-CZ" dirty="0" smtClean="0"/>
              <a:t>Seznámení s vysokoškolským prostředím a akademická integrace</a:t>
            </a:r>
          </a:p>
          <a:p>
            <a:pPr lvl="0"/>
            <a:r>
              <a:rPr lang="cs-CZ" dirty="0" smtClean="0"/>
              <a:t>Uvedení do studijního programu a studovaných disciplín</a:t>
            </a:r>
          </a:p>
          <a:p>
            <a:pPr lvl="0"/>
            <a:r>
              <a:rPr lang="cs-CZ" dirty="0" smtClean="0"/>
              <a:t>Seznámení se spolužáky – sociální integrace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6 setkání, </a:t>
            </a:r>
          </a:p>
          <a:p>
            <a:pPr lvl="1"/>
            <a:r>
              <a:rPr lang="cs-CZ" dirty="0" smtClean="0"/>
              <a:t>čtvrtek 9:30 – 12:20, JIN 3019</a:t>
            </a:r>
          </a:p>
          <a:p>
            <a:pPr lvl="1"/>
            <a:r>
              <a:rPr lang="cs-CZ" dirty="0" smtClean="0"/>
              <a:t>5. 10., 12. 10., 19.10., 26.10., 2.11., </a:t>
            </a:r>
            <a:r>
              <a:rPr lang="cs-CZ" dirty="0" smtClean="0">
                <a:solidFill>
                  <a:srgbClr val="FF0000"/>
                </a:solidFill>
              </a:rPr>
              <a:t>7.12.</a:t>
            </a:r>
          </a:p>
          <a:p>
            <a:r>
              <a:rPr lang="cs-CZ" dirty="0" err="1" smtClean="0"/>
              <a:t>Moodle</a:t>
            </a:r>
            <a:endParaRPr lang="cs-CZ" dirty="0"/>
          </a:p>
          <a:p>
            <a:pPr lvl="1"/>
            <a:r>
              <a:rPr lang="cs-CZ" dirty="0" smtClean="0"/>
              <a:t>dl1.cuni.cz</a:t>
            </a:r>
          </a:p>
          <a:p>
            <a:pPr lvl="1"/>
            <a:r>
              <a:rPr lang="cs-CZ" dirty="0" smtClean="0"/>
              <a:t>Úvod do akademické práce, heslo: UAP</a:t>
            </a:r>
          </a:p>
          <a:p>
            <a:pPr lvl="1"/>
            <a:r>
              <a:rPr lang="cs-CZ" dirty="0" smtClean="0"/>
              <a:t>materiály, dálkové moduly (e-</a:t>
            </a:r>
            <a:r>
              <a:rPr lang="cs-CZ" dirty="0" err="1" smtClean="0"/>
              <a:t>learning</a:t>
            </a:r>
            <a:r>
              <a:rPr lang="cs-CZ" dirty="0" smtClean="0"/>
              <a:t>), domácí úkoly, fórum</a:t>
            </a:r>
          </a:p>
          <a:p>
            <a:r>
              <a:rPr lang="cs-CZ" dirty="0" smtClean="0"/>
              <a:t>Zápočet, 3 kredity, tj. zátěž 90 hodin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hodin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0004054"/>
              </p:ext>
            </p:extLst>
          </p:nvPr>
        </p:nvGraphicFramePr>
        <p:xfrm>
          <a:off x="467544" y="1268760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627504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Datum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Obsah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5. </a:t>
                      </a:r>
                      <a:r>
                        <a:rPr lang="cs-CZ" sz="2400" dirty="0" smtClean="0"/>
                        <a:t>10.2017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400" dirty="0" smtClean="0"/>
                        <a:t>Úvod, představení</a:t>
                      </a:r>
                    </a:p>
                    <a:p>
                      <a:pPr lvl="0"/>
                      <a:r>
                        <a:rPr lang="cs-CZ" sz="2400" dirty="0" smtClean="0"/>
                        <a:t>Seznámení s Jinonicemi a zahájení</a:t>
                      </a:r>
                      <a:r>
                        <a:rPr lang="cs-CZ" sz="2400" baseline="0" dirty="0" smtClean="0"/>
                        <a:t> skupinové práce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12. 10. </a:t>
                      </a:r>
                      <a:r>
                        <a:rPr lang="cs-CZ" sz="2400" dirty="0" smtClean="0"/>
                        <a:t>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400" dirty="0" smtClean="0"/>
                        <a:t>Práce s textem, čtení odborných textů, </a:t>
                      </a:r>
                      <a:r>
                        <a:rPr lang="cs-CZ" sz="2400" dirty="0" smtClean="0"/>
                        <a:t>kritické čtení; </a:t>
                      </a:r>
                      <a:r>
                        <a:rPr lang="cs-CZ" sz="2400" dirty="0" smtClean="0"/>
                        <a:t>Úvodní kurz od jinonické knihovny (od 11:00)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19. 10. </a:t>
                      </a:r>
                      <a:r>
                        <a:rPr lang="cs-CZ" sz="2400" dirty="0" smtClean="0"/>
                        <a:t>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Prameny,</a:t>
                      </a:r>
                      <a:r>
                        <a:rPr lang="cs-CZ" sz="2400" baseline="0" dirty="0" smtClean="0"/>
                        <a:t> v</a:t>
                      </a:r>
                      <a:r>
                        <a:rPr lang="cs-CZ" sz="2400" dirty="0" smtClean="0"/>
                        <a:t>yhledávání a zpracovávání zdrojů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26. 10. </a:t>
                      </a:r>
                      <a:r>
                        <a:rPr lang="cs-CZ" sz="2400" dirty="0" smtClean="0"/>
                        <a:t>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aseline="0" dirty="0" smtClean="0"/>
                        <a:t>Tvorba a úprava pí</a:t>
                      </a:r>
                      <a:r>
                        <a:rPr lang="cs-CZ" sz="2400" dirty="0" smtClean="0"/>
                        <a:t>semných výstupů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dirty="0" smtClean="0"/>
                        <a:t>na VŠ (strukturace, formální</a:t>
                      </a:r>
                      <a:r>
                        <a:rPr lang="cs-CZ" sz="2400" baseline="0" dirty="0" smtClean="0"/>
                        <a:t> náležitosti, typografie, odkazový aparát)</a:t>
                      </a:r>
                      <a:endParaRPr lang="cs-CZ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2. 11. </a:t>
                      </a:r>
                      <a:r>
                        <a:rPr lang="cs-CZ" sz="2400" dirty="0" smtClean="0"/>
                        <a:t>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Ústní žánry na VŠ, prezentace,</a:t>
                      </a:r>
                      <a:r>
                        <a:rPr lang="cs-CZ" sz="2400" baseline="0" dirty="0" smtClean="0"/>
                        <a:t> zpětná vazba</a:t>
                      </a:r>
                      <a:endParaRPr lang="cs-CZ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7. 12. </a:t>
                      </a:r>
                      <a:r>
                        <a:rPr lang="cs-CZ" sz="2400" dirty="0" smtClean="0"/>
                        <a:t>2017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Prezentace týmových prací</a:t>
                      </a:r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povinnosti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Průběžná práce na hodinách (1 povolená předem omluvená absence) i doma (četba, týmové úkoly, e-</a:t>
            </a:r>
            <a:r>
              <a:rPr lang="cs-CZ" dirty="0" err="1" smtClean="0"/>
              <a:t>learning</a:t>
            </a:r>
            <a:r>
              <a:rPr lang="cs-CZ" dirty="0" smtClean="0"/>
              <a:t>)</a:t>
            </a:r>
          </a:p>
          <a:p>
            <a:r>
              <a:rPr lang="cs-CZ" dirty="0" smtClean="0"/>
              <a:t>Skupinová semestrální práce: </a:t>
            </a:r>
            <a:r>
              <a:rPr lang="cs-CZ" dirty="0" err="1" smtClean="0"/>
              <a:t>desk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 k vybranému politickému jevu/problému</a:t>
            </a:r>
          </a:p>
          <a:p>
            <a:pPr lvl="1"/>
            <a:r>
              <a:rPr lang="cs-CZ" dirty="0" smtClean="0"/>
              <a:t>Obsah: uchopení jevu a jeho popsání (na základě existujícího stavu poznání)</a:t>
            </a:r>
          </a:p>
          <a:p>
            <a:pPr lvl="1"/>
            <a:r>
              <a:rPr lang="cs-CZ" dirty="0" smtClean="0"/>
              <a:t>Forma: prezentace na poslední hodině a odborný text (7–10 NS)</a:t>
            </a:r>
          </a:p>
          <a:p>
            <a:pPr lvl="2"/>
            <a:r>
              <a:rPr lang="cs-CZ" dirty="0" smtClean="0"/>
              <a:t>zvládnutí kultury odborné práce (prezentace, práce s prameny, strukturace práce, odborná argumentace, úprava)</a:t>
            </a:r>
          </a:p>
          <a:p>
            <a:pPr lvl="2"/>
            <a:r>
              <a:rPr lang="cs-CZ" dirty="0" smtClean="0"/>
              <a:t>četba k tématu (výzkumy, studie, postoje aktérů…)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Seznamka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Odkud </a:t>
            </a:r>
            <a:r>
              <a:rPr lang="cs-CZ" dirty="0" smtClean="0"/>
              <a:t>přicházíte? Co vás formovalo? Proč jste přišli k nám?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Co </a:t>
            </a:r>
            <a:r>
              <a:rPr lang="cs-CZ" dirty="0" smtClean="0"/>
              <a:t>vás baví</a:t>
            </a:r>
            <a:r>
              <a:rPr lang="cs-CZ" dirty="0"/>
              <a:t>, </a:t>
            </a:r>
            <a:r>
              <a:rPr lang="cs-CZ" dirty="0" smtClean="0"/>
              <a:t>co vás zajímá</a:t>
            </a:r>
            <a:r>
              <a:rPr lang="cs-CZ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Kam směřujete? Čím chcete být? Jak si představujete svou budoucnost?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407701" y="2204864"/>
            <a:ext cx="1080120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Přímá</a:t>
            </a:r>
          </a:p>
          <a:p>
            <a:r>
              <a:rPr lang="cs-CZ" dirty="0" smtClean="0"/>
              <a:t>regulace</a:t>
            </a:r>
          </a:p>
        </p:txBody>
      </p:sp>
      <p:sp>
        <p:nvSpPr>
          <p:cNvPr id="5" name="Ovál 4"/>
          <p:cNvSpPr/>
          <p:nvPr/>
        </p:nvSpPr>
        <p:spPr>
          <a:xfrm>
            <a:off x="6984776" y="692696"/>
            <a:ext cx="1994520" cy="11304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2"/>
                </a:solidFill>
              </a:rPr>
              <a:t>Vnitřní motivace</a:t>
            </a:r>
          </a:p>
        </p:txBody>
      </p:sp>
      <p:sp>
        <p:nvSpPr>
          <p:cNvPr id="6" name="Ovál 5"/>
          <p:cNvSpPr/>
          <p:nvPr/>
        </p:nvSpPr>
        <p:spPr>
          <a:xfrm>
            <a:off x="3096344" y="476672"/>
            <a:ext cx="3456384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2"/>
                </a:solidFill>
              </a:rPr>
              <a:t>Vnější motivace</a:t>
            </a:r>
          </a:p>
        </p:txBody>
      </p:sp>
      <p:sp>
        <p:nvSpPr>
          <p:cNvPr id="7" name="Ovál 6"/>
          <p:cNvSpPr/>
          <p:nvPr/>
        </p:nvSpPr>
        <p:spPr>
          <a:xfrm>
            <a:off x="288032" y="836712"/>
            <a:ext cx="2304256" cy="10584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err="1" smtClean="0">
                <a:solidFill>
                  <a:schemeClr val="tx2"/>
                </a:solidFill>
              </a:rPr>
              <a:t>Amotivace</a:t>
            </a:r>
            <a:endParaRPr lang="cs-CZ" sz="2400" b="1" dirty="0">
              <a:solidFill>
                <a:schemeClr val="tx2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487821" y="2204864"/>
            <a:ext cx="984757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Sociální</a:t>
            </a:r>
          </a:p>
          <a:p>
            <a:r>
              <a:rPr lang="cs-CZ" dirty="0" smtClean="0"/>
              <a:t>regulace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95933" y="2204864"/>
            <a:ext cx="1312026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Rozpoznaná</a:t>
            </a:r>
          </a:p>
          <a:p>
            <a:r>
              <a:rPr lang="cs-CZ" dirty="0" smtClean="0"/>
              <a:t>regulace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792077" y="2204864"/>
            <a:ext cx="1192699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Zvnitřněná</a:t>
            </a:r>
          </a:p>
          <a:p>
            <a:r>
              <a:rPr lang="cs-CZ" dirty="0" smtClean="0"/>
              <a:t>regulace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584176" y="3429000"/>
            <a:ext cx="1368153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Činnost mi přinese odměnu, uchrání mě před trestem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024336" y="3429000"/>
            <a:ext cx="1368152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Činnost mě uchrání před zahanbením nebo přinese uznání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536505" y="3501008"/>
            <a:ext cx="1296144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Činnost vede k něčemu, co považuji za důležité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5976664" y="3429000"/>
            <a:ext cx="1512168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Činnost je v souladu s mými hodnotami a cíli</a:t>
            </a:r>
          </a:p>
          <a:p>
            <a:endParaRPr lang="cs-CZ" sz="1600" dirty="0" smtClean="0"/>
          </a:p>
        </p:txBody>
      </p:sp>
      <p:sp>
        <p:nvSpPr>
          <p:cNvPr id="15" name="TextovéPole 14"/>
          <p:cNvSpPr txBox="1"/>
          <p:nvPr/>
        </p:nvSpPr>
        <p:spPr>
          <a:xfrm>
            <a:off x="7848872" y="3284984"/>
            <a:ext cx="936104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Mám radost z činnosti </a:t>
            </a:r>
          </a:p>
          <a:p>
            <a:r>
              <a:rPr lang="cs-CZ" sz="1600" dirty="0" smtClean="0"/>
              <a:t>samotné</a:t>
            </a:r>
          </a:p>
          <a:p>
            <a:endParaRPr lang="cs-CZ" sz="1600" dirty="0" smtClean="0"/>
          </a:p>
        </p:txBody>
      </p:sp>
      <p:sp>
        <p:nvSpPr>
          <p:cNvPr id="16" name="TextovéPole 15"/>
          <p:cNvSpPr txBox="1"/>
          <p:nvPr/>
        </p:nvSpPr>
        <p:spPr>
          <a:xfrm>
            <a:off x="288032" y="3429000"/>
            <a:ext cx="1152128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Nic mě nemotivuje</a:t>
            </a:r>
          </a:p>
        </p:txBody>
      </p:sp>
      <p:cxnSp>
        <p:nvCxnSpPr>
          <p:cNvPr id="22" name="Přímá spojovací čára 21"/>
          <p:cNvCxnSpPr>
            <a:stCxn id="12" idx="0"/>
            <a:endCxn id="12" idx="0"/>
          </p:cNvCxnSpPr>
          <p:nvPr/>
        </p:nvCxnSpPr>
        <p:spPr>
          <a:xfrm>
            <a:off x="3708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>
            <a:stCxn id="9" idx="2"/>
            <a:endCxn id="13" idx="0"/>
          </p:cNvCxnSpPr>
          <p:nvPr/>
        </p:nvCxnSpPr>
        <p:spPr>
          <a:xfrm>
            <a:off x="5151946" y="2851195"/>
            <a:ext cx="32631" cy="649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>
            <a:stCxn id="10" idx="2"/>
          </p:cNvCxnSpPr>
          <p:nvPr/>
        </p:nvCxnSpPr>
        <p:spPr>
          <a:xfrm>
            <a:off x="6388427" y="2851195"/>
            <a:ext cx="339754" cy="505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>
            <a:stCxn id="5" idx="4"/>
            <a:endCxn id="15" idx="0"/>
          </p:cNvCxnSpPr>
          <p:nvPr/>
        </p:nvCxnSpPr>
        <p:spPr>
          <a:xfrm>
            <a:off x="7982036" y="1823120"/>
            <a:ext cx="334888" cy="1461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>
            <a:stCxn id="8" idx="2"/>
            <a:endCxn id="12" idx="0"/>
          </p:cNvCxnSpPr>
          <p:nvPr/>
        </p:nvCxnSpPr>
        <p:spPr>
          <a:xfrm flipH="1">
            <a:off x="3708412" y="2851195"/>
            <a:ext cx="271788" cy="5778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>
            <a:stCxn id="4" idx="2"/>
            <a:endCxn id="11" idx="0"/>
          </p:cNvCxnSpPr>
          <p:nvPr/>
        </p:nvCxnSpPr>
        <p:spPr>
          <a:xfrm flipH="1">
            <a:off x="2268253" y="2851195"/>
            <a:ext cx="679508" cy="5778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>
            <a:stCxn id="7" idx="4"/>
            <a:endCxn id="16" idx="0"/>
          </p:cNvCxnSpPr>
          <p:nvPr/>
        </p:nvCxnSpPr>
        <p:spPr>
          <a:xfrm flipH="1">
            <a:off x="864096" y="1895128"/>
            <a:ext cx="576064" cy="1533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álný popisek 46"/>
          <p:cNvSpPr/>
          <p:nvPr/>
        </p:nvSpPr>
        <p:spPr>
          <a:xfrm>
            <a:off x="792088" y="5157192"/>
            <a:ext cx="1728192" cy="1152128"/>
          </a:xfrm>
          <a:prstGeom prst="wedgeEllipseCallout">
            <a:avLst>
              <a:gd name="adj1" fmla="val 11417"/>
              <a:gd name="adj2" fmla="val -8599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Studuju, protože mně za to platí, protože  mi to ukládá zákon.</a:t>
            </a:r>
          </a:p>
        </p:txBody>
      </p:sp>
      <p:sp>
        <p:nvSpPr>
          <p:cNvPr id="53" name="Oválný popisek 52"/>
          <p:cNvSpPr/>
          <p:nvPr/>
        </p:nvSpPr>
        <p:spPr>
          <a:xfrm>
            <a:off x="2592288" y="5085184"/>
            <a:ext cx="1944216" cy="1224136"/>
          </a:xfrm>
          <a:prstGeom prst="wedgeEllipseCallout">
            <a:avLst>
              <a:gd name="adj1" fmla="val -245"/>
              <a:gd name="adj2" fmla="val -76992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Studuju, abych udělal radost rodičům, abych se neztrapnil před kamarády.</a:t>
            </a:r>
          </a:p>
        </p:txBody>
      </p:sp>
      <p:sp>
        <p:nvSpPr>
          <p:cNvPr id="54" name="Oválný popisek 53"/>
          <p:cNvSpPr/>
          <p:nvPr/>
        </p:nvSpPr>
        <p:spPr>
          <a:xfrm>
            <a:off x="108520" y="4293096"/>
            <a:ext cx="1368152" cy="720080"/>
          </a:xfrm>
          <a:prstGeom prst="wedgeEllipseCallout">
            <a:avLst>
              <a:gd name="adj1" fmla="val 11417"/>
              <a:gd name="adj2" fmla="val -8599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Nestuduju.</a:t>
            </a:r>
          </a:p>
        </p:txBody>
      </p:sp>
      <p:sp>
        <p:nvSpPr>
          <p:cNvPr id="55" name="Oválný popisek 54"/>
          <p:cNvSpPr/>
          <p:nvPr/>
        </p:nvSpPr>
        <p:spPr>
          <a:xfrm>
            <a:off x="4536504" y="4941168"/>
            <a:ext cx="1512168" cy="1224136"/>
          </a:xfrm>
          <a:prstGeom prst="wedgeEllipseCallout">
            <a:avLst>
              <a:gd name="adj1" fmla="val -12953"/>
              <a:gd name="adj2" fmla="val -75699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Studuju, protože chci mít dobře placenou práci.</a:t>
            </a:r>
          </a:p>
        </p:txBody>
      </p:sp>
      <p:sp>
        <p:nvSpPr>
          <p:cNvPr id="56" name="Oválný popisek 55"/>
          <p:cNvSpPr/>
          <p:nvPr/>
        </p:nvSpPr>
        <p:spPr>
          <a:xfrm>
            <a:off x="6048672" y="4869160"/>
            <a:ext cx="1800200" cy="1368152"/>
          </a:xfrm>
          <a:prstGeom prst="wedgeEllipseCallout">
            <a:avLst>
              <a:gd name="adj1" fmla="val -14888"/>
              <a:gd name="adj2" fmla="val -7567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Studuju, protože mě zajímá veřejné dění a chci mu lépe rozumět.</a:t>
            </a:r>
          </a:p>
        </p:txBody>
      </p:sp>
      <p:sp>
        <p:nvSpPr>
          <p:cNvPr id="57" name="Oválný popisek 56"/>
          <p:cNvSpPr/>
          <p:nvPr/>
        </p:nvSpPr>
        <p:spPr>
          <a:xfrm>
            <a:off x="7847856" y="4941168"/>
            <a:ext cx="1260648" cy="1296144"/>
          </a:xfrm>
          <a:prstGeom prst="wedgeEllipseCallout">
            <a:avLst>
              <a:gd name="adj1" fmla="val -8442"/>
              <a:gd name="adj2" fmla="val -7399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Studuju, protože mě samotné studium baví.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1979712" y="6497960"/>
            <a:ext cx="732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Inspirováno v </a:t>
            </a:r>
            <a:r>
              <a:rPr lang="cs-CZ" dirty="0" err="1" smtClean="0"/>
              <a:t>Ryan</a:t>
            </a:r>
            <a:r>
              <a:rPr lang="cs-CZ" dirty="0" smtClean="0"/>
              <a:t> a Deci: Handbook 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Self</a:t>
            </a:r>
            <a:r>
              <a:rPr lang="cs-CZ" dirty="0" smtClean="0"/>
              <a:t>-</a:t>
            </a:r>
            <a:r>
              <a:rPr lang="cs-CZ" dirty="0" err="1" smtClean="0"/>
              <a:t>Determination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, 2004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0735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Rádi bychom, aby to v kurzu fungovalo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Buďte aktivní, ať z toho máte co nejvíc.</a:t>
            </a:r>
          </a:p>
          <a:p>
            <a:r>
              <a:rPr lang="cs-CZ" dirty="0" smtClean="0"/>
              <a:t>Nebojte se. </a:t>
            </a:r>
          </a:p>
          <a:p>
            <a:r>
              <a:rPr lang="cs-CZ" dirty="0" smtClean="0"/>
              <a:t>Buďte ukáznění, ať neztrácíte čas. </a:t>
            </a:r>
          </a:p>
          <a:p>
            <a:r>
              <a:rPr lang="cs-CZ" dirty="0" smtClean="0"/>
              <a:t>Dodržujte termíny, aby práce mohla navazovat.</a:t>
            </a:r>
          </a:p>
          <a:p>
            <a:r>
              <a:rPr lang="cs-CZ" dirty="0" smtClean="0"/>
              <a:t>Buďte přítomní nejen fyzicky, ale i duchem.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2854</TotalTime>
  <Words>739</Words>
  <Application>Microsoft Office PowerPoint</Application>
  <PresentationFormat>Předvádění na obrazovce (4:3)</PresentationFormat>
  <Paragraphs>118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Úvod do akademické práce</vt:lpstr>
      <vt:lpstr>Dnešní program</vt:lpstr>
      <vt:lpstr>Smysl kurzu a jeho cíle</vt:lpstr>
      <vt:lpstr>Organizace</vt:lpstr>
      <vt:lpstr>Plán hodin</vt:lpstr>
      <vt:lpstr>Studijní povinnosti</vt:lpstr>
      <vt:lpstr>Seznamka</vt:lpstr>
      <vt:lpstr>Snímek 8</vt:lpstr>
      <vt:lpstr>Rádi bychom, aby to v kurzu fungovalo</vt:lpstr>
      <vt:lpstr>Skupinová práce</vt:lpstr>
      <vt:lpstr>Studijní program PVP</vt:lpstr>
      <vt:lpstr>Aktivita na dnešní druhou hodinu</vt:lpstr>
      <vt:lpstr>Organizace aktivity</vt:lpstr>
      <vt:lpstr>Domácí práce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akademické práce</dc:title>
  <dc:creator>Magdalena Mouralová</dc:creator>
  <cp:lastModifiedBy>Václav Moural</cp:lastModifiedBy>
  <cp:revision>10</cp:revision>
  <dcterms:created xsi:type="dcterms:W3CDTF">2015-10-01T16:07:20Z</dcterms:created>
  <dcterms:modified xsi:type="dcterms:W3CDTF">2017-10-02T22:46:34Z</dcterms:modified>
</cp:coreProperties>
</file>