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5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7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0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p1N12qpogriLlv4p0ftDTkJJ4R4NoFybOUFffwY7Ct1m_OA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KWords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086600" cy="165618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2900" dirty="0">
                <a:latin typeface="Trebuchet MS" panose="020B0603020202020204" pitchFamily="34" charset="0"/>
              </a:rPr>
              <a:t>Kurz: Korpusy ve výuce češtiny jako cizího jazyka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Projekt: Zvýšení kvality vzdělávání a začleňování žáků s OMJ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Autorky kurzu: 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Barbora Kukrechtová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Věra Hejhalová, Ph.D.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Lucie Lukešová, Ph.D.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KWords</a:t>
            </a:r>
            <a:r>
              <a:rPr lang="cs-CZ" dirty="0"/>
              <a:t> lze použít pro analýzu různých slohových útvarů a textů se zadaným tématem z hlediska jejich klíčových slov. Na tomto základě poté žáci píší vlastní text s použitím těchto klíčových slov.</a:t>
            </a:r>
          </a:p>
          <a:p>
            <a:r>
              <a:rPr lang="cs-CZ" dirty="0"/>
              <a:t>Žáci mohou také analyzovat vlastní vytvořený text, a reflektovat tak vlastní idiolekt.</a:t>
            </a:r>
          </a:p>
          <a:p>
            <a:r>
              <a:rPr lang="cs-CZ" dirty="0"/>
              <a:t>Možné je také porovnání textů stejného zadání od žáků s češtinou jako mateřštinou a žáků s OMJ z hlediska použité slovní zásoby.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28446-E7E8-45C3-8414-A164B1FA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2E7D2-1156-4771-A222-9EF3D551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cs-CZ" dirty="0"/>
              <a:t>Pracovní list obsahuje čtyři části. Na první straně naleznete anotaci a popsaný postup práce s pracovním listem. Druhou stranu tvoří samotný pracovní list, který lze namnožit a rozdat žákům. Po pracovním listu následuje popis práce s korpusem s názornými snímky obrazovky. Na konec je zařazeno řešení úkolů.</a:t>
            </a:r>
          </a:p>
          <a:p>
            <a:r>
              <a:rPr lang="cs-CZ" dirty="0"/>
              <a:t>Pracovní list obsahují cvičení, která vyžadují přímou práci s korpusem během lekce nebo jako domácí úkol(</a:t>
            </a:r>
            <a:r>
              <a:rPr lang="cs-CZ" dirty="0" err="1"/>
              <a:t>hands</a:t>
            </a:r>
            <a:r>
              <a:rPr lang="cs-CZ" dirty="0"/>
              <a:t>-on). Lze je ale pozměnit pro práci bez korpusu (</a:t>
            </a:r>
            <a:r>
              <a:rPr lang="cs-CZ" dirty="0" err="1"/>
              <a:t>hands-off</a:t>
            </a:r>
            <a:r>
              <a:rPr lang="cs-CZ" dirty="0"/>
              <a:t>).</a:t>
            </a:r>
          </a:p>
          <a:p>
            <a:r>
              <a:rPr lang="cs-CZ" dirty="0"/>
              <a:t>Pracovní list má sloužit jako inspirace pro tvorbu vlastních korpusových cvičení.</a:t>
            </a:r>
          </a:p>
        </p:txBody>
      </p:sp>
    </p:spTree>
    <p:extLst>
      <p:ext uri="{BB962C8B-B14F-4D97-AF65-F5344CB8AC3E}">
        <p14:creationId xmlns:p14="http://schemas.microsoft.com/office/powerpoint/2010/main" val="32545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6C353-B1D0-4F21-A3B3-24ECD145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C0825-7D26-42D5-BE41-8A451815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Pročtěte si pracovní list.</a:t>
            </a:r>
          </a:p>
          <a:p>
            <a:pPr lvl="1"/>
            <a:r>
              <a:rPr lang="cs-CZ" dirty="0"/>
              <a:t>Ohodnoťte ho pomocí tohoto </a:t>
            </a:r>
            <a:r>
              <a:rPr lang="cs-CZ" dirty="0">
                <a:hlinkClick r:id="rId2"/>
              </a:rPr>
              <a:t>formuláře</a:t>
            </a:r>
            <a:endParaRPr lang="cs-CZ" dirty="0"/>
          </a:p>
          <a:p>
            <a:pPr lvl="1"/>
            <a:r>
              <a:rPr lang="cs-CZ" dirty="0"/>
              <a:t>Pokud budete moci, využijte ho ve výuce.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Vytvořte vlastní pracovní list, ve kterém budou cvičení založená na aplikaci </a:t>
            </a:r>
            <a:r>
              <a:rPr lang="cs-CZ" dirty="0" err="1"/>
              <a:t>KWords</a:t>
            </a:r>
            <a:r>
              <a:rPr lang="cs-CZ" dirty="0"/>
              <a:t>. Mohou vyžadovat přímou práci s korpusem ve výuce (</a:t>
            </a:r>
            <a:r>
              <a:rPr lang="cs-CZ" dirty="0" err="1"/>
              <a:t>hands</a:t>
            </a:r>
            <a:r>
              <a:rPr lang="cs-CZ" dirty="0"/>
              <a:t>-on), ale nemusí (</a:t>
            </a:r>
            <a:r>
              <a:rPr lang="cs-CZ" dirty="0" err="1"/>
              <a:t>hands-off</a:t>
            </a:r>
            <a:r>
              <a:rPr lang="cs-CZ" dirty="0"/>
              <a:t>). V rámci jednoho pracovního listu můžete zkombinovat také </a:t>
            </a:r>
            <a:r>
              <a:rPr lang="cs-CZ" dirty="0" err="1"/>
              <a:t>hands</a:t>
            </a:r>
            <a:r>
              <a:rPr lang="cs-CZ" dirty="0"/>
              <a:t>-on a </a:t>
            </a:r>
            <a:r>
              <a:rPr lang="cs-CZ" dirty="0" err="1"/>
              <a:t>hands-off</a:t>
            </a:r>
            <a:r>
              <a:rPr lang="cs-CZ" dirty="0"/>
              <a:t> aktivity. Inspirovat se můžete také předchozí prezentací k aplikaci </a:t>
            </a:r>
            <a:r>
              <a:rPr lang="cs-CZ" dirty="0" err="1"/>
              <a:t>KWords</a:t>
            </a:r>
            <a:r>
              <a:rPr lang="cs-CZ" dirty="0"/>
              <a:t>.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969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267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KWords</vt:lpstr>
      <vt:lpstr>Využití ve výuce</vt:lpstr>
      <vt:lpstr>Pracovní list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</dc:title>
  <dc:creator>Věra Hejhalová</dc:creator>
  <cp:lastModifiedBy>Barbora Kukrechtová</cp:lastModifiedBy>
  <cp:revision>11</cp:revision>
  <dcterms:created xsi:type="dcterms:W3CDTF">2018-11-02T09:16:53Z</dcterms:created>
  <dcterms:modified xsi:type="dcterms:W3CDTF">2019-03-12T18:14:44Z</dcterms:modified>
</cp:coreProperties>
</file>