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el" initials="j" lastIdx="1" clrIdx="0">
    <p:extLst>
      <p:ext uri="{19B8F6BF-5375-455C-9EA6-DF929625EA0E}">
        <p15:presenceInfo xmlns:p15="http://schemas.microsoft.com/office/powerpoint/2012/main" userId="39418ec7c8fed93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30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239BC8F7-6EEA-4387-ABAC-FBE4122D74ED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B9E86E6-AA71-448B-A850-9997F25BC7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5270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BC8F7-6EEA-4387-ABAC-FBE4122D74ED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E86E6-AA71-448B-A850-9997F25BC7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4126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BC8F7-6EEA-4387-ABAC-FBE4122D74ED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E86E6-AA71-448B-A850-9997F25BC7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1415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BC8F7-6EEA-4387-ABAC-FBE4122D74ED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E86E6-AA71-448B-A850-9997F25BC7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7819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39BC8F7-6EEA-4387-ABAC-FBE4122D74ED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FB9E86E6-AA71-448B-A850-9997F25BC7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24436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BC8F7-6EEA-4387-ABAC-FBE4122D74ED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E86E6-AA71-448B-A850-9997F25BC7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55737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BC8F7-6EEA-4387-ABAC-FBE4122D74ED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E86E6-AA71-448B-A850-9997F25BC7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41446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BC8F7-6EEA-4387-ABAC-FBE4122D74ED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E86E6-AA71-448B-A850-9997F25BC7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783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BC8F7-6EEA-4387-ABAC-FBE4122D74ED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E86E6-AA71-448B-A850-9997F25BC7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9547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BC8F7-6EEA-4387-ABAC-FBE4122D74ED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B9E86E6-AA71-448B-A850-9997F25BC7D8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661207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239BC8F7-6EEA-4387-ABAC-FBE4122D74ED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B9E86E6-AA71-448B-A850-9997F25BC7D8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70540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39BC8F7-6EEA-4387-ABAC-FBE4122D74ED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B9E86E6-AA71-448B-A850-9997F25BC7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2223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mailto:jana.tomesova@ff.cuni.cz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1620982"/>
            <a:ext cx="9068586" cy="3976253"/>
          </a:xfrm>
        </p:spPr>
        <p:txBody>
          <a:bodyPr>
            <a:normAutofit/>
          </a:bodyPr>
          <a:lstStyle/>
          <a:p>
            <a:r>
              <a:rPr lang="cs-CZ" dirty="0" smtClean="0"/>
              <a:t>Jewish Enlightenment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„HASKALAH“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43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7491" y="193964"/>
            <a:ext cx="10058400" cy="1655412"/>
          </a:xfrm>
        </p:spPr>
        <p:txBody>
          <a:bodyPr/>
          <a:lstStyle/>
          <a:p>
            <a:r>
              <a:rPr lang="en-GB" dirty="0" smtClean="0"/>
              <a:t>Historical context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Influence of European Enlightenment</a:t>
            </a:r>
          </a:p>
          <a:p>
            <a:r>
              <a:rPr lang="en-GB" dirty="0" smtClean="0"/>
              <a:t>Institute of „court – Jews“</a:t>
            </a: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109" y="2488355"/>
            <a:ext cx="6373091" cy="3800429"/>
          </a:xfrm>
          <a:prstGeom prst="rect">
            <a:avLst/>
          </a:prstGeom>
        </p:spPr>
      </p:pic>
      <p:pic>
        <p:nvPicPr>
          <p:cNvPr id="6" name="historical contex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00" y="52475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59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8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Haskalah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Around 1770, Germany, Poland and Cenral Europe </a:t>
            </a:r>
          </a:p>
          <a:p>
            <a:r>
              <a:rPr lang="cs-CZ" sz="2400" dirty="0"/>
              <a:t> </a:t>
            </a:r>
            <a:r>
              <a:rPr lang="he-IL" sz="2400" dirty="0" smtClean="0"/>
              <a:t>ש – כ – ל  </a:t>
            </a:r>
            <a:r>
              <a:rPr lang="cs-CZ" sz="2400" dirty="0" smtClean="0"/>
              <a:t> = reason (</a:t>
            </a:r>
            <a:r>
              <a:rPr lang="cs-CZ" sz="2400" i="1" dirty="0" smtClean="0"/>
              <a:t>sechel</a:t>
            </a:r>
            <a:r>
              <a:rPr lang="cs-CZ" sz="2400" dirty="0" smtClean="0"/>
              <a:t>) – haskalah (</a:t>
            </a:r>
            <a:r>
              <a:rPr lang="en-GB" sz="2400" dirty="0" smtClean="0"/>
              <a:t>rational wisdom</a:t>
            </a:r>
            <a:r>
              <a:rPr lang="cs-CZ" sz="2400" dirty="0" smtClean="0"/>
              <a:t>)      →    </a:t>
            </a:r>
            <a:r>
              <a:rPr lang="en-GB" sz="2400" i="1" dirty="0" err="1" smtClean="0"/>
              <a:t>Maskilim</a:t>
            </a:r>
            <a:r>
              <a:rPr lang="en-GB" sz="2400" i="1" dirty="0" smtClean="0"/>
              <a:t> </a:t>
            </a:r>
            <a:r>
              <a:rPr lang="en-GB" sz="2400" dirty="0" smtClean="0"/>
              <a:t>(followers)</a:t>
            </a:r>
            <a:endParaRPr lang="en-GB" sz="2400" i="1" dirty="0" smtClean="0"/>
          </a:p>
          <a:p>
            <a:r>
              <a:rPr lang="en-GB" sz="2400" dirty="0" smtClean="0"/>
              <a:t>Double purpose – emancipation of Jews as human being</a:t>
            </a:r>
          </a:p>
          <a:p>
            <a:pPr marL="0" indent="0">
              <a:buNone/>
            </a:pPr>
            <a:r>
              <a:rPr lang="en-GB" sz="2400" dirty="0" smtClean="0"/>
              <a:t>                              - emancipation of Jews as Jews</a:t>
            </a:r>
            <a:endParaRPr lang="cs-CZ" sz="2400" dirty="0" smtClean="0"/>
          </a:p>
          <a:p>
            <a:r>
              <a:rPr lang="cs-CZ" sz="2400" dirty="0"/>
              <a:t> </a:t>
            </a:r>
            <a:r>
              <a:rPr lang="en-GB" sz="2400" dirty="0" err="1" smtClean="0"/>
              <a:t>Haskalah</a:t>
            </a:r>
            <a:r>
              <a:rPr lang="en-GB" sz="2400" dirty="0" smtClean="0"/>
              <a:t>, Hasidim (founder - Israel ben Eliezer aka Baal Shem Tov), </a:t>
            </a:r>
            <a:r>
              <a:rPr lang="en-GB" sz="2400" dirty="0" err="1" smtClean="0"/>
              <a:t>Mitnagdim</a:t>
            </a:r>
            <a:r>
              <a:rPr lang="en-GB" sz="2400" dirty="0" smtClean="0"/>
              <a:t> (founder - Elijah ben Solomon </a:t>
            </a:r>
            <a:r>
              <a:rPr lang="en-GB" sz="2400" dirty="0" err="1" smtClean="0"/>
              <a:t>Zalman</a:t>
            </a:r>
            <a:r>
              <a:rPr lang="en-GB" sz="2400" dirty="0" smtClean="0"/>
              <a:t>, </a:t>
            </a:r>
            <a:r>
              <a:rPr lang="en-GB" sz="2400" dirty="0" err="1" smtClean="0"/>
              <a:t>Gaon</a:t>
            </a:r>
            <a:r>
              <a:rPr lang="en-GB" sz="2400" dirty="0" smtClean="0"/>
              <a:t> of Vilnius)</a:t>
            </a:r>
          </a:p>
          <a:p>
            <a:pPr marL="0" indent="0">
              <a:buNone/>
            </a:pPr>
            <a:endParaRPr lang="cs-CZ" sz="2400" dirty="0" smtClean="0"/>
          </a:p>
          <a:p>
            <a:pPr marL="0" indent="0">
              <a:buNone/>
            </a:pPr>
            <a:endParaRPr lang="en-GB" sz="2400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44145" y="54254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81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8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Education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 Joseph II.</a:t>
            </a:r>
            <a:r>
              <a:rPr lang="cs-CZ" dirty="0" smtClean="0"/>
              <a:t>  (1782</a:t>
            </a:r>
            <a:r>
              <a:rPr lang="en-GB" dirty="0" smtClean="0"/>
              <a:t>)   Edict of Tolerance </a:t>
            </a:r>
          </a:p>
          <a:p>
            <a:pPr marL="0" indent="0">
              <a:buNone/>
            </a:pPr>
            <a:r>
              <a:rPr lang="cs-CZ" dirty="0" smtClean="0"/>
              <a:t>                               </a:t>
            </a:r>
            <a:r>
              <a:rPr lang="en-GB" dirty="0" smtClean="0"/>
              <a:t> – obligatory attendance at „normal“ or state school – needed for </a:t>
            </a:r>
            <a:r>
              <a:rPr lang="cs-CZ" dirty="0" smtClean="0"/>
              <a:t>     </a:t>
            </a:r>
          </a:p>
          <a:p>
            <a:pPr marL="0" indent="0">
              <a:buNone/>
            </a:pPr>
            <a:r>
              <a:rPr lang="cs-CZ" dirty="0" smtClean="0"/>
              <a:t>                                    </a:t>
            </a:r>
            <a:r>
              <a:rPr lang="en-GB" dirty="0" smtClean="0"/>
              <a:t>marriage and Talmud study</a:t>
            </a:r>
          </a:p>
          <a:p>
            <a:pPr marL="0" indent="0">
              <a:buNone/>
            </a:pPr>
            <a:r>
              <a:rPr lang="en-GB" dirty="0" smtClean="0"/>
              <a:t>                </a:t>
            </a:r>
            <a:r>
              <a:rPr lang="cs-CZ" dirty="0" smtClean="0"/>
              <a:t>             </a:t>
            </a:r>
            <a:r>
              <a:rPr lang="en-GB" dirty="0" smtClean="0"/>
              <a:t>    - permission to study at state universities</a:t>
            </a: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en-GB" dirty="0" smtClean="0"/>
              <a:t>Francis I. of Austria – rabbis have to study sciences and use the language of the country 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474" y="2604437"/>
            <a:ext cx="1507115" cy="18486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508" y="2854642"/>
            <a:ext cx="1876425" cy="2428875"/>
          </a:xfrm>
          <a:prstGeom prst="rect">
            <a:avLst/>
          </a:prstGeom>
        </p:spPr>
      </p:pic>
      <p:pic>
        <p:nvPicPr>
          <p:cNvPr id="4" name="educ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86400" y="38434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1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274618"/>
            <a:ext cx="10058400" cy="4760422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 1778 – first Haskalah school – </a:t>
            </a:r>
            <a:r>
              <a:rPr lang="cs-CZ" i="1" dirty="0" smtClean="0"/>
              <a:t>Freischule</a:t>
            </a:r>
            <a:r>
              <a:rPr lang="cs-CZ" dirty="0"/>
              <a:t> </a:t>
            </a:r>
            <a:r>
              <a:rPr lang="cs-CZ" dirty="0" smtClean="0"/>
              <a:t>(</a:t>
            </a:r>
            <a:r>
              <a:rPr lang="cs-CZ" i="1" dirty="0" smtClean="0"/>
              <a:t>Hinukh Nearim</a:t>
            </a:r>
            <a:r>
              <a:rPr lang="cs-CZ" dirty="0" smtClean="0"/>
              <a:t>), Berlin</a:t>
            </a:r>
          </a:p>
          <a:p>
            <a:r>
              <a:rPr lang="cs-CZ" dirty="0"/>
              <a:t> </a:t>
            </a:r>
            <a:r>
              <a:rPr lang="cs-CZ" dirty="0" smtClean="0"/>
              <a:t>1790s – schools for poor girls in Breslau, Dessau, Koenigsberg, Hamburg</a:t>
            </a:r>
          </a:p>
          <a:p>
            <a:r>
              <a:rPr lang="cs-CZ" dirty="0" smtClean="0"/>
              <a:t>1813 – school for boys and girls in Tarnopol</a:t>
            </a:r>
          </a:p>
          <a:p>
            <a:r>
              <a:rPr lang="cs-CZ" dirty="0" smtClean="0"/>
              <a:t>1820s-30s – network of schools in Russia</a:t>
            </a:r>
          </a:p>
          <a:p>
            <a:r>
              <a:rPr lang="cs-CZ" dirty="0" smtClean="0"/>
              <a:t>1810 – first training seminary for teachers in Kassel – others follow in Amsterodam, Budapest, Vilna…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Teaching language: german or russian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36" y="3358310"/>
            <a:ext cx="2474769" cy="1934819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03419" y="40209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6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2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Language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1790 – </a:t>
            </a:r>
            <a:r>
              <a:rPr lang="en-GB" i="1" dirty="0" smtClean="0"/>
              <a:t>French</a:t>
            </a:r>
            <a:r>
              <a:rPr lang="en-GB" dirty="0" smtClean="0"/>
              <a:t>: language of the Jewish elite; </a:t>
            </a:r>
            <a:r>
              <a:rPr lang="en-GB" i="1" dirty="0" smtClean="0"/>
              <a:t>German</a:t>
            </a:r>
            <a:r>
              <a:rPr lang="en-GB" dirty="0" smtClean="0"/>
              <a:t>: language of the middle class. </a:t>
            </a:r>
          </a:p>
          <a:p>
            <a:r>
              <a:rPr lang="en-GB" dirty="0" smtClean="0"/>
              <a:t> fading of Yiddish – reason for antisemitism („Jews </a:t>
            </a:r>
            <a:r>
              <a:rPr lang="cs-CZ" dirty="0" smtClean="0"/>
              <a:t>are </a:t>
            </a:r>
            <a:r>
              <a:rPr lang="en-GB" dirty="0" smtClean="0"/>
              <a:t>deceiving non-Jews by using Yiddish in business transaction)</a:t>
            </a:r>
          </a:p>
          <a:p>
            <a:r>
              <a:rPr lang="en-GB" dirty="0" smtClean="0"/>
              <a:t> 1806 – A Jewish Weekly in Amsterdam started to publishing in Dutch</a:t>
            </a:r>
          </a:p>
          <a:p>
            <a:r>
              <a:rPr lang="en-GB" dirty="0" smtClean="0"/>
              <a:t>1808 – Jewish Society in Amsterdam translated Bible and Siddur into Dutch</a:t>
            </a:r>
          </a:p>
          <a:p>
            <a:r>
              <a:rPr lang="en-GB" dirty="0" smtClean="0"/>
              <a:t>Revival of Hebrew </a:t>
            </a:r>
            <a:r>
              <a:rPr lang="cs-CZ" dirty="0" smtClean="0"/>
              <a:t>– </a:t>
            </a:r>
            <a:r>
              <a:rPr lang="cs-CZ" i="1" dirty="0" smtClean="0"/>
              <a:t>Biur </a:t>
            </a:r>
            <a:r>
              <a:rPr lang="cs-CZ" dirty="0" smtClean="0"/>
              <a:t>by Moses Mendelssohn</a:t>
            </a:r>
          </a:p>
          <a:p>
            <a:r>
              <a:rPr lang="cs-CZ" dirty="0" smtClean="0"/>
              <a:t> </a:t>
            </a:r>
            <a:r>
              <a:rPr lang="cs-CZ" i="1" dirty="0" smtClean="0"/>
              <a:t>Ha</a:t>
            </a:r>
            <a:r>
              <a:rPr lang="en-GB" i="1" dirty="0" smtClean="0"/>
              <a:t>-</a:t>
            </a:r>
            <a:r>
              <a:rPr lang="en-GB" i="1" dirty="0" err="1" smtClean="0"/>
              <a:t>Measef</a:t>
            </a:r>
            <a:r>
              <a:rPr lang="en-GB" i="1" dirty="0" smtClean="0"/>
              <a:t> – </a:t>
            </a:r>
            <a:r>
              <a:rPr lang="en-GB" dirty="0" smtClean="0"/>
              <a:t>first Hebrew publisher, </a:t>
            </a:r>
            <a:r>
              <a:rPr lang="en-GB" i="1" dirty="0" err="1" smtClean="0"/>
              <a:t>Hevrat</a:t>
            </a:r>
            <a:r>
              <a:rPr lang="en-GB" i="1" dirty="0" smtClean="0"/>
              <a:t> </a:t>
            </a:r>
            <a:r>
              <a:rPr lang="en-GB" i="1" dirty="0" err="1" smtClean="0"/>
              <a:t>Doreshei</a:t>
            </a:r>
            <a:r>
              <a:rPr lang="en-GB" i="1" dirty="0" smtClean="0"/>
              <a:t> </a:t>
            </a:r>
            <a:r>
              <a:rPr lang="en-GB" i="1" dirty="0" err="1" smtClean="0"/>
              <a:t>Leshon</a:t>
            </a:r>
            <a:r>
              <a:rPr lang="en-GB" i="1" dirty="0" smtClean="0"/>
              <a:t> Ever</a:t>
            </a:r>
            <a:r>
              <a:rPr lang="en-GB" dirty="0" smtClean="0"/>
              <a:t> (Friends of Hebrew  language</a:t>
            </a:r>
          </a:p>
          <a:p>
            <a:pPr marL="0" indent="0">
              <a:buNone/>
            </a:pPr>
            <a:r>
              <a:rPr lang="en-GB" dirty="0" smtClean="0"/>
              <a:t>                     - 1783 – 1790 (regularly) and till 1811 (irregularly)</a:t>
            </a:r>
          </a:p>
          <a:p>
            <a:r>
              <a:rPr lang="en-GB" dirty="0" smtClean="0"/>
              <a:t> </a:t>
            </a:r>
            <a:r>
              <a:rPr lang="en-GB" i="1" dirty="0" err="1" smtClean="0"/>
              <a:t>Bikurei</a:t>
            </a:r>
            <a:r>
              <a:rPr lang="en-GB" i="1" dirty="0" smtClean="0"/>
              <a:t> ha-</a:t>
            </a:r>
            <a:r>
              <a:rPr lang="en-GB" i="1" dirty="0" err="1" smtClean="0"/>
              <a:t>Itim</a:t>
            </a:r>
            <a:r>
              <a:rPr lang="en-GB" i="1" dirty="0" smtClean="0"/>
              <a:t> </a:t>
            </a:r>
            <a:r>
              <a:rPr lang="en-GB" dirty="0" smtClean="0"/>
              <a:t>(First fruits of the times) – 1821 – 1832, Vienna</a:t>
            </a:r>
          </a:p>
          <a:p>
            <a:r>
              <a:rPr lang="en-GB" dirty="0" smtClean="0"/>
              <a:t> </a:t>
            </a:r>
            <a:r>
              <a:rPr lang="en-GB" i="1" dirty="0" err="1" smtClean="0"/>
              <a:t>Kerem</a:t>
            </a:r>
            <a:r>
              <a:rPr lang="en-GB" i="1" dirty="0" smtClean="0"/>
              <a:t> </a:t>
            </a:r>
            <a:r>
              <a:rPr lang="en-GB" i="1" dirty="0" err="1" smtClean="0"/>
              <a:t>Hemed</a:t>
            </a:r>
            <a:r>
              <a:rPr lang="en-GB" i="1" dirty="0" smtClean="0"/>
              <a:t> </a:t>
            </a:r>
            <a:r>
              <a:rPr lang="en-GB" dirty="0" smtClean="0"/>
              <a:t>(Vineyard of Delight) – 1833 – 1856, Vienna, Prague and Berlin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2036" y="480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11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9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Literature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Sholem Aleichem (1859 – 1916) – Russian Empire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            </a:t>
            </a:r>
            <a:r>
              <a:rPr lang="cs-CZ" i="1" dirty="0" smtClean="0"/>
              <a:t>Tevye‘s Daughters  </a:t>
            </a:r>
          </a:p>
          <a:p>
            <a:pPr marL="0" indent="0">
              <a:buNone/>
            </a:pPr>
            <a:endParaRPr lang="cs-CZ" i="1" dirty="0" smtClean="0"/>
          </a:p>
          <a:p>
            <a:pPr marL="0" indent="0">
              <a:buNone/>
            </a:pPr>
            <a:endParaRPr lang="cs-CZ" i="1" dirty="0"/>
          </a:p>
          <a:p>
            <a:pPr marL="0" indent="0">
              <a:buNone/>
            </a:pPr>
            <a:endParaRPr lang="cs-CZ" i="1" dirty="0" smtClean="0"/>
          </a:p>
          <a:p>
            <a:pPr marL="0" indent="0">
              <a:buNone/>
            </a:pPr>
            <a:endParaRPr lang="cs-CZ" i="1" dirty="0"/>
          </a:p>
          <a:p>
            <a:pPr marL="0" indent="0">
              <a:buNone/>
            </a:pPr>
            <a:endParaRPr lang="cs-CZ" i="1" dirty="0" smtClean="0"/>
          </a:p>
          <a:p>
            <a:pPr marL="0" indent="0">
              <a:buNone/>
            </a:pPr>
            <a:r>
              <a:rPr lang="cs-CZ" i="1" dirty="0"/>
              <a:t> </a:t>
            </a:r>
            <a:r>
              <a:rPr lang="cs-CZ" dirty="0" smtClean="0"/>
              <a:t>I. L. Peretz (1852 – 1915) – Poland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</a:t>
            </a:r>
            <a:r>
              <a:rPr lang="cs-CZ" i="1" dirty="0" smtClean="0"/>
              <a:t>Hasidic, The Magician</a:t>
            </a:r>
            <a:r>
              <a:rPr lang="cs-CZ" dirty="0" smtClean="0"/>
              <a:t>, </a:t>
            </a:r>
            <a:r>
              <a:rPr lang="cs-CZ" i="1" dirty="0" smtClean="0"/>
              <a:t>Folktales  </a:t>
            </a:r>
            <a:endParaRPr lang="en-GB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381" y="726231"/>
            <a:ext cx="2269836" cy="33428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077" y="2876117"/>
            <a:ext cx="2628900" cy="1743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568" y="4619192"/>
            <a:ext cx="1104900" cy="177165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End of the Haskalah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 Three outcomes – total assimilation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              - anti-semitism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              - zionism – </a:t>
            </a:r>
            <a:r>
              <a:rPr lang="cs-CZ" i="1" dirty="0" smtClean="0"/>
              <a:t>Hovevei Zion</a:t>
            </a:r>
            <a:r>
              <a:rPr lang="cs-CZ" dirty="0" smtClean="0"/>
              <a:t> (Lovers of Zion) – 1870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                                                       - promotion of immigration to Palestine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                                                  - Theodor Herzl, First Zionist Congress (Basel, 1897)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482" y="3444240"/>
            <a:ext cx="1905000" cy="25908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25541" y="49252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6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2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Homework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Please listen to this presentation. </a:t>
            </a:r>
            <a:r>
              <a:rPr lang="en-GB" dirty="0"/>
              <a:t>Read E. </a:t>
            </a:r>
            <a:r>
              <a:rPr lang="en-GB" dirty="0" err="1"/>
              <a:t>Schweid</a:t>
            </a:r>
            <a:r>
              <a:rPr lang="en-GB" dirty="0"/>
              <a:t>, </a:t>
            </a:r>
            <a:r>
              <a:rPr lang="en-GB" i="1" dirty="0"/>
              <a:t>The Idea of Modern Jewish Culture</a:t>
            </a:r>
            <a:r>
              <a:rPr lang="en-GB" dirty="0"/>
              <a:t>, chapter 5, pp 24 – 35</a:t>
            </a:r>
            <a:r>
              <a:rPr lang="en-GB" dirty="0" smtClean="0"/>
              <a:t>.</a:t>
            </a:r>
            <a:endParaRPr lang="cs-CZ" dirty="0" smtClean="0"/>
          </a:p>
          <a:p>
            <a:r>
              <a:rPr lang="en-GB" dirty="0"/>
              <a:t>Explain in your own words  (300 – 400 words) how </a:t>
            </a:r>
            <a:r>
              <a:rPr lang="en-GB" dirty="0" err="1"/>
              <a:t>haskalah</a:t>
            </a:r>
            <a:r>
              <a:rPr lang="en-GB" dirty="0"/>
              <a:t> changed the character of Jewish education and what the social impact was.</a:t>
            </a:r>
            <a:endParaRPr lang="cs-CZ" dirty="0"/>
          </a:p>
          <a:p>
            <a:r>
              <a:rPr lang="en-GB" dirty="0"/>
              <a:t>Send me your paper via e-mail </a:t>
            </a:r>
            <a:r>
              <a:rPr lang="cs-CZ" dirty="0" smtClean="0"/>
              <a:t>(</a:t>
            </a:r>
            <a:r>
              <a:rPr lang="cs-CZ" dirty="0" smtClean="0">
                <a:hlinkClick r:id="rId2"/>
              </a:rPr>
              <a:t>jana.tomesova@ff.cuni.cz</a:t>
            </a:r>
            <a:r>
              <a:rPr lang="cs-CZ" dirty="0" smtClean="0"/>
              <a:t>) </a:t>
            </a:r>
            <a:r>
              <a:rPr lang="en-GB" dirty="0" smtClean="0"/>
              <a:t>before </a:t>
            </a:r>
            <a:r>
              <a:rPr lang="en-GB" dirty="0"/>
              <a:t>17</a:t>
            </a:r>
            <a:r>
              <a:rPr lang="en-GB" baseline="30000" dirty="0"/>
              <a:t>th</a:t>
            </a:r>
            <a:r>
              <a:rPr lang="en-GB" dirty="0"/>
              <a:t> April</a:t>
            </a:r>
            <a:endParaRPr lang="cs-CZ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745701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1197</TotalTime>
  <Words>502</Words>
  <Application>Microsoft Office PowerPoint</Application>
  <PresentationFormat>Širokoúhlá obrazovka</PresentationFormat>
  <Paragraphs>65</Paragraphs>
  <Slides>9</Slides>
  <Notes>0</Notes>
  <HiddenSlides>0</HiddenSlides>
  <MMClips>7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3" baseType="lpstr">
      <vt:lpstr>Century Gothic</vt:lpstr>
      <vt:lpstr>Garamond</vt:lpstr>
      <vt:lpstr>Gisha</vt:lpstr>
      <vt:lpstr>Savon</vt:lpstr>
      <vt:lpstr>Jewish Enlightenment</vt:lpstr>
      <vt:lpstr>Historical context</vt:lpstr>
      <vt:lpstr>Haskalah</vt:lpstr>
      <vt:lpstr>Education</vt:lpstr>
      <vt:lpstr>Prezentace aplikace PowerPoint</vt:lpstr>
      <vt:lpstr>Language</vt:lpstr>
      <vt:lpstr>Literature</vt:lpstr>
      <vt:lpstr>End of the Haskalah</vt:lpstr>
      <vt:lpstr>Homework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janel</dc:creator>
  <cp:lastModifiedBy>FFUK</cp:lastModifiedBy>
  <cp:revision>252</cp:revision>
  <dcterms:created xsi:type="dcterms:W3CDTF">2019-05-12T09:48:22Z</dcterms:created>
  <dcterms:modified xsi:type="dcterms:W3CDTF">2020-04-01T11:07:23Z</dcterms:modified>
</cp:coreProperties>
</file>