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9" r:id="rId2"/>
    <p:sldId id="343" r:id="rId3"/>
    <p:sldId id="355" r:id="rId4"/>
    <p:sldId id="347" r:id="rId5"/>
    <p:sldId id="306" r:id="rId6"/>
    <p:sldId id="307" r:id="rId7"/>
    <p:sldId id="346" r:id="rId8"/>
    <p:sldId id="282" r:id="rId9"/>
    <p:sldId id="283" r:id="rId10"/>
    <p:sldId id="284" r:id="rId11"/>
    <p:sldId id="285" r:id="rId12"/>
    <p:sldId id="342" r:id="rId13"/>
    <p:sldId id="348" r:id="rId14"/>
    <p:sldId id="350" r:id="rId15"/>
    <p:sldId id="349" r:id="rId16"/>
    <p:sldId id="326" r:id="rId17"/>
    <p:sldId id="311" r:id="rId18"/>
    <p:sldId id="312" r:id="rId19"/>
    <p:sldId id="313" r:id="rId20"/>
    <p:sldId id="314" r:id="rId21"/>
    <p:sldId id="316" r:id="rId22"/>
    <p:sldId id="317" r:id="rId23"/>
    <p:sldId id="324" r:id="rId24"/>
    <p:sldId id="320" r:id="rId25"/>
    <p:sldId id="321" r:id="rId26"/>
    <p:sldId id="322" r:id="rId27"/>
    <p:sldId id="334" r:id="rId28"/>
    <p:sldId id="344" r:id="rId29"/>
    <p:sldId id="301" r:id="rId30"/>
    <p:sldId id="338" r:id="rId31"/>
    <p:sldId id="345" r:id="rId32"/>
    <p:sldId id="336" r:id="rId33"/>
    <p:sldId id="300" r:id="rId34"/>
    <p:sldId id="337"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921"/>
  </p:normalViewPr>
  <p:slideViewPr>
    <p:cSldViewPr snapToGrid="0" snapToObjects="1">
      <p:cViewPr varScale="1">
        <p:scale>
          <a:sx n="110" d="100"/>
          <a:sy n="110" d="100"/>
        </p:scale>
        <p:origin x="5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C72838-D5EF-2949-8A0D-491F9A361C8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02A88C4-27C3-B042-87BF-DF59BB1C6B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8CFD6A9-C08A-1E46-BB8F-53B3D2D596C1}"/>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0D8AA994-A22E-404C-B749-AF2D9ED5FC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561D3CE-E95D-804B-8023-F692AAAB6403}"/>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698586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320171-A541-6845-BC0F-9AD6817F8DDD}"/>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C2C0E0E-3279-CA4D-B7F4-8E49660BE6D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212036-84D2-934A-ACF2-51B771099DBD}"/>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4A6C7B4B-D30E-524D-B8BE-DE326E7D007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AACFDF-9B73-AB45-B2D9-B68F1EA7B510}"/>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572792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6EE9B1D-DC43-3642-85FB-E198B32F431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D70FECA-1107-6441-AA66-C29D3F9ED561}"/>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EB2AAD-FFC9-5D49-9CCA-EC87BDAED8D8}"/>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3111FCD9-125D-144C-B791-F47F116BB65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9160A1D-1505-1E43-8F9A-55CBCAE20824}"/>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3968567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12C120-B400-C64F-A78C-7EE1EE56173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11F83D31-6C64-664B-90D7-6BB7DF81910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9479606-3118-DE44-9AC1-793AC704460F}"/>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B5334D58-0A09-0D44-8CEF-26A93E11BE5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2D28A6-09B7-0D44-9DBB-B9CB40648707}"/>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203553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6821B7-B869-204E-B5EB-FFDC5B3D7AE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CB806D9-501E-1940-B9EA-DD3BD9EFE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A63F61F-3F98-C842-9C21-78FE33B3AE54}"/>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4FC9EE01-6B18-7647-B0BD-C298D6D2037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62E8286-7A0A-1C4D-9EB3-792B78187DC3}"/>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84275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3C215-AEAB-F744-B5ED-EE819F8AFAE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3F22A18-1726-F644-837D-87386DE699F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A9560A0-82A9-DC45-8CBA-466FF6E512B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B832AAC-F027-0A4C-B845-380F17A6891B}"/>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6" name="Zástupný symbol pro zápatí 5">
            <a:extLst>
              <a:ext uri="{FF2B5EF4-FFF2-40B4-BE49-F238E27FC236}">
                <a16:creationId xmlns:a16="http://schemas.microsoft.com/office/drawing/2014/main" id="{6D37EA37-4E54-6744-832A-C424434214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4B96C1D-F759-B046-A527-3E4F9D1FD7E4}"/>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3083702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866CC-35DA-4643-B4B4-FC5C314E4AA1}"/>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6D96A56E-326F-744E-9D8F-99504F4D5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3179793-CC06-7E47-8835-A486B9B22E70}"/>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4EC06DB-43B9-E046-8009-ECF41A318E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F56EE8A-9A35-AE48-B1DD-5FF6A4D5ED6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EF6808-0037-1F43-B7F4-5F040F04C67F}"/>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8" name="Zástupný symbol pro zápatí 7">
            <a:extLst>
              <a:ext uri="{FF2B5EF4-FFF2-40B4-BE49-F238E27FC236}">
                <a16:creationId xmlns:a16="http://schemas.microsoft.com/office/drawing/2014/main" id="{A929066F-7270-AD49-8BA9-2207C7FEE94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A75658D0-9850-AA47-8075-15A1C2406518}"/>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180102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A940A-497A-354E-AA25-22CAAB5F562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8F65A11-708B-E143-9141-25EE72F5B3D0}"/>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4" name="Zástupný symbol pro zápatí 3">
            <a:extLst>
              <a:ext uri="{FF2B5EF4-FFF2-40B4-BE49-F238E27FC236}">
                <a16:creationId xmlns:a16="http://schemas.microsoft.com/office/drawing/2014/main" id="{02BB0FE7-355C-9745-B71E-BD478548998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7A457C6-FA73-124B-B23F-C6727B0E65A6}"/>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412677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192845D-0AFF-5146-9491-CE23FF1D28A8}"/>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3" name="Zástupný symbol pro zápatí 2">
            <a:extLst>
              <a:ext uri="{FF2B5EF4-FFF2-40B4-BE49-F238E27FC236}">
                <a16:creationId xmlns:a16="http://schemas.microsoft.com/office/drawing/2014/main" id="{24B33DB5-6A69-5F41-B3A4-B626DB8285AE}"/>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2897F2C8-F4DB-8942-BD97-5FE9F5B9BE2E}"/>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409481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F5637C-A040-2646-977B-09E7D9B8681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09F9616-3E29-0F4E-BFE7-646E935AE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27F23CF6-F0A3-794D-837E-8F2715C17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68DD6AAE-2281-0646-8A1E-61882012E61D}"/>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6" name="Zástupný symbol pro zápatí 5">
            <a:extLst>
              <a:ext uri="{FF2B5EF4-FFF2-40B4-BE49-F238E27FC236}">
                <a16:creationId xmlns:a16="http://schemas.microsoft.com/office/drawing/2014/main" id="{25BC68F0-C369-B24E-8F9E-47183B76CBF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4095353-8C94-BF42-A9C0-815A9846FD37}"/>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134413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46C63-EB6A-0A47-A940-BD411553A5D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C1321AA-4B4B-A444-B083-C03B8AFD5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20EB613-0054-3248-BD5C-16C3FCD49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387E798-5E95-2F4A-885C-890C703F784A}"/>
              </a:ext>
            </a:extLst>
          </p:cNvPr>
          <p:cNvSpPr>
            <a:spLocks noGrp="1"/>
          </p:cNvSpPr>
          <p:nvPr>
            <p:ph type="dt" sz="half" idx="10"/>
          </p:nvPr>
        </p:nvSpPr>
        <p:spPr/>
        <p:txBody>
          <a:bodyPr/>
          <a:lstStyle/>
          <a:p>
            <a:fld id="{B6D23ED3-A02F-9E46-9153-08D9E7EEDBC6}" type="datetimeFigureOut">
              <a:rPr lang="cs-CZ" smtClean="0"/>
              <a:t>13.11.2023</a:t>
            </a:fld>
            <a:endParaRPr lang="cs-CZ"/>
          </a:p>
        </p:txBody>
      </p:sp>
      <p:sp>
        <p:nvSpPr>
          <p:cNvPr id="6" name="Zástupný symbol pro zápatí 5">
            <a:extLst>
              <a:ext uri="{FF2B5EF4-FFF2-40B4-BE49-F238E27FC236}">
                <a16:creationId xmlns:a16="http://schemas.microsoft.com/office/drawing/2014/main" id="{FEAC6ECF-664E-CC44-BCA1-E4F17B212C1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9E7424-5217-524D-9113-76903C7DC782}"/>
              </a:ext>
            </a:extLst>
          </p:cNvPr>
          <p:cNvSpPr>
            <a:spLocks noGrp="1"/>
          </p:cNvSpPr>
          <p:nvPr>
            <p:ph type="sldNum" sz="quarter" idx="12"/>
          </p:nvPr>
        </p:nvSpPr>
        <p:spPr/>
        <p:txBody>
          <a:bodyPr/>
          <a:lstStyle/>
          <a:p>
            <a:fld id="{E74D6D19-9714-BB42-B2C4-3E6FF67BD406}" type="slidenum">
              <a:rPr lang="cs-CZ" smtClean="0"/>
              <a:t>‹#›</a:t>
            </a:fld>
            <a:endParaRPr lang="cs-CZ"/>
          </a:p>
        </p:txBody>
      </p:sp>
    </p:spTree>
    <p:extLst>
      <p:ext uri="{BB962C8B-B14F-4D97-AF65-F5344CB8AC3E}">
        <p14:creationId xmlns:p14="http://schemas.microsoft.com/office/powerpoint/2010/main" val="89458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ADA8A26-F739-6142-8145-BF0AB6C23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48289E2-3CC5-1A43-80A8-DE13A182F2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33BEA4-8C64-CD4C-A3EC-D31D5813A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23ED3-A02F-9E46-9153-08D9E7EEDBC6}" type="datetimeFigureOut">
              <a:rPr lang="cs-CZ" smtClean="0"/>
              <a:t>13.11.2023</a:t>
            </a:fld>
            <a:endParaRPr lang="cs-CZ"/>
          </a:p>
        </p:txBody>
      </p:sp>
      <p:sp>
        <p:nvSpPr>
          <p:cNvPr id="5" name="Zástupný symbol pro zápatí 4">
            <a:extLst>
              <a:ext uri="{FF2B5EF4-FFF2-40B4-BE49-F238E27FC236}">
                <a16:creationId xmlns:a16="http://schemas.microsoft.com/office/drawing/2014/main" id="{138224CB-726A-B040-820B-68C294034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D978995-E036-C441-9F7F-2E664C955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D6D19-9714-BB42-B2C4-3E6FF67BD406}" type="slidenum">
              <a:rPr lang="cs-CZ" smtClean="0"/>
              <a:t>‹#›</a:t>
            </a:fld>
            <a:endParaRPr lang="cs-CZ"/>
          </a:p>
        </p:txBody>
      </p:sp>
    </p:spTree>
    <p:extLst>
      <p:ext uri="{BB962C8B-B14F-4D97-AF65-F5344CB8AC3E}">
        <p14:creationId xmlns:p14="http://schemas.microsoft.com/office/powerpoint/2010/main" val="281037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e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cienceofpeople.com/ideal-body-types-throughout-histor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Rectangle 31">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uvodni 2.jpg"/>
          <p:cNvPicPr>
            <a:picLocks noChangeAspect="1"/>
          </p:cNvPicPr>
          <p:nvPr/>
        </p:nvPicPr>
        <p:blipFill rotWithShape="1">
          <a:blip r:embed="rId2">
            <a:extLst>
              <a:ext uri="{28A0092B-C50C-407E-A947-70E740481C1C}">
                <a14:useLocalDpi xmlns:a14="http://schemas.microsoft.com/office/drawing/2010/main" val="0"/>
              </a:ext>
            </a:extLst>
          </a:blip>
          <a:srcRect l="58180" r="4081" b="-2"/>
          <a:stretch/>
        </p:blipFill>
        <p:spPr>
          <a:xfrm>
            <a:off x="20" y="10"/>
            <a:ext cx="2970445" cy="3383269"/>
          </a:xfrm>
          <a:prstGeom prst="rect">
            <a:avLst/>
          </a:prstGeom>
        </p:spPr>
      </p:pic>
      <p:pic>
        <p:nvPicPr>
          <p:cNvPr id="5" name="Picture 4" descr="uvodni1.jpg"/>
          <p:cNvPicPr>
            <a:picLocks noChangeAspect="1"/>
          </p:cNvPicPr>
          <p:nvPr/>
        </p:nvPicPr>
        <p:blipFill rotWithShape="1">
          <a:blip r:embed="rId3">
            <a:extLst>
              <a:ext uri="{28A0092B-C50C-407E-A947-70E740481C1C}">
                <a14:useLocalDpi xmlns:a14="http://schemas.microsoft.com/office/drawing/2010/main" val="0"/>
              </a:ext>
            </a:extLst>
          </a:blip>
          <a:srcRect l="6125" r="28113" b="3"/>
          <a:stretch/>
        </p:blipFill>
        <p:spPr>
          <a:xfrm>
            <a:off x="3072956" y="10"/>
            <a:ext cx="2970465" cy="3383268"/>
          </a:xfrm>
          <a:prstGeom prst="rect">
            <a:avLst/>
          </a:prstGeom>
        </p:spPr>
      </p:pic>
      <p:pic>
        <p:nvPicPr>
          <p:cNvPr id="8" name="Picture 7" descr="uvodni 3.jpg"/>
          <p:cNvPicPr>
            <a:picLocks noChangeAspect="1"/>
          </p:cNvPicPr>
          <p:nvPr/>
        </p:nvPicPr>
        <p:blipFill rotWithShape="1">
          <a:blip r:embed="rId4">
            <a:extLst>
              <a:ext uri="{28A0092B-C50C-407E-A947-70E740481C1C}">
                <a14:useLocalDpi xmlns:a14="http://schemas.microsoft.com/office/drawing/2010/main" val="0"/>
              </a:ext>
            </a:extLst>
          </a:blip>
          <a:srcRect r="1" b="8013"/>
          <a:stretch/>
        </p:blipFill>
        <p:spPr>
          <a:xfrm>
            <a:off x="6145909" y="10"/>
            <a:ext cx="2971800" cy="3383268"/>
          </a:xfrm>
          <a:prstGeom prst="rect">
            <a:avLst/>
          </a:prstGeom>
        </p:spPr>
      </p:pic>
      <p:pic>
        <p:nvPicPr>
          <p:cNvPr id="10" name="Picture 9" descr="uvodni 5.jpg"/>
          <p:cNvPicPr>
            <a:picLocks noChangeAspect="1"/>
          </p:cNvPicPr>
          <p:nvPr/>
        </p:nvPicPr>
        <p:blipFill rotWithShape="1">
          <a:blip r:embed="rId5">
            <a:extLst>
              <a:ext uri="{28A0092B-C50C-407E-A947-70E740481C1C}">
                <a14:useLocalDpi xmlns:a14="http://schemas.microsoft.com/office/drawing/2010/main" val="0"/>
              </a:ext>
            </a:extLst>
          </a:blip>
          <a:srcRect l="20775" r="16248" b="2"/>
          <a:stretch/>
        </p:blipFill>
        <p:spPr>
          <a:xfrm>
            <a:off x="9220200" y="10"/>
            <a:ext cx="2971800" cy="3383268"/>
          </a:xfrm>
          <a:prstGeom prst="rect">
            <a:avLst/>
          </a:prstGeom>
        </p:spPr>
      </p:pic>
      <p:pic>
        <p:nvPicPr>
          <p:cNvPr id="9" name="Picture 8" descr="uvodni 4.jpg"/>
          <p:cNvPicPr>
            <a:picLocks noChangeAspect="1"/>
          </p:cNvPicPr>
          <p:nvPr/>
        </p:nvPicPr>
        <p:blipFill rotWithShape="1">
          <a:blip r:embed="rId6">
            <a:extLst>
              <a:ext uri="{28A0092B-C50C-407E-A947-70E740481C1C}">
                <a14:useLocalDpi xmlns:a14="http://schemas.microsoft.com/office/drawing/2010/main" val="0"/>
              </a:ext>
            </a:extLst>
          </a:blip>
          <a:srcRect t="207" r="1" b="15680"/>
          <a:stretch/>
        </p:blipFill>
        <p:spPr>
          <a:xfrm>
            <a:off x="-1018" y="3474720"/>
            <a:ext cx="6044438" cy="3383280"/>
          </a:xfrm>
          <a:prstGeom prst="rect">
            <a:avLst/>
          </a:prstGeom>
        </p:spPr>
      </p:pic>
      <p:sp>
        <p:nvSpPr>
          <p:cNvPr id="37" name="Rectangle 33">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8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p:cNvSpPr>
            <a:spLocks noGrp="1"/>
          </p:cNvSpPr>
          <p:nvPr>
            <p:ph type="title"/>
          </p:nvPr>
        </p:nvSpPr>
        <p:spPr>
          <a:xfrm>
            <a:off x="6491653" y="3799272"/>
            <a:ext cx="5193748" cy="637124"/>
          </a:xfrm>
        </p:spPr>
        <p:txBody>
          <a:bodyPr>
            <a:normAutofit/>
          </a:bodyPr>
          <a:lstStyle/>
          <a:p>
            <a:r>
              <a:rPr lang="en-US" sz="2700">
                <a:solidFill>
                  <a:srgbClr val="FFFFFF"/>
                </a:solidFill>
              </a:rPr>
              <a:t>Concept of beauty across cultures</a:t>
            </a:r>
          </a:p>
        </p:txBody>
      </p:sp>
      <p:sp>
        <p:nvSpPr>
          <p:cNvPr id="3" name="Content Placeholder 2"/>
          <p:cNvSpPr>
            <a:spLocks noGrp="1"/>
          </p:cNvSpPr>
          <p:nvPr>
            <p:ph idx="1"/>
          </p:nvPr>
        </p:nvSpPr>
        <p:spPr>
          <a:xfrm>
            <a:off x="6479648" y="4510585"/>
            <a:ext cx="5366610" cy="1758732"/>
          </a:xfrm>
        </p:spPr>
        <p:txBody>
          <a:bodyPr>
            <a:normAutofit/>
          </a:bodyPr>
          <a:lstStyle/>
          <a:p>
            <a:endParaRPr lang="en-US" sz="1800">
              <a:solidFill>
                <a:srgbClr val="FFFFFF"/>
              </a:solidFill>
            </a:endParaRPr>
          </a:p>
          <a:p>
            <a:endParaRPr lang="en-US" sz="1800">
              <a:solidFill>
                <a:srgbClr val="FFFFFF"/>
              </a:solidFill>
            </a:endParaRPr>
          </a:p>
        </p:txBody>
      </p:sp>
    </p:spTree>
    <p:extLst>
      <p:ext uri="{BB962C8B-B14F-4D97-AF65-F5344CB8AC3E}">
        <p14:creationId xmlns:p14="http://schemas.microsoft.com/office/powerpoint/2010/main" val="33593008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1700" y="713232"/>
            <a:ext cx="5154168" cy="1197864"/>
          </a:xfrm>
        </p:spPr>
        <p:txBody>
          <a:bodyPr>
            <a:normAutofit/>
          </a:bodyPr>
          <a:lstStyle/>
          <a:p>
            <a:r>
              <a:rPr lang="en-US" sz="4100"/>
              <a:t>Historical development</a:t>
            </a:r>
          </a:p>
        </p:txBody>
      </p:sp>
      <p:pic>
        <p:nvPicPr>
          <p:cNvPr id="4" name="Picture 3" descr="sisi.jpg"/>
          <p:cNvPicPr>
            <a:picLocks noChangeAspect="1"/>
          </p:cNvPicPr>
          <p:nvPr/>
        </p:nvPicPr>
        <p:blipFill rotWithShape="1">
          <a:blip r:embed="rId2">
            <a:extLst>
              <a:ext uri="{28A0092B-C50C-407E-A947-70E740481C1C}">
                <a14:useLocalDpi xmlns:a14="http://schemas.microsoft.com/office/drawing/2010/main" val="0"/>
              </a:ext>
            </a:extLst>
          </a:blip>
          <a:srcRect l="2200" r="10997" b="1"/>
          <a:stretch/>
        </p:blipFill>
        <p:spPr>
          <a:xfrm>
            <a:off x="20" y="10"/>
            <a:ext cx="5495089" cy="6857990"/>
          </a:xfrm>
          <a:prstGeom prst="rect">
            <a:avLst/>
          </a:prstGeom>
        </p:spPr>
      </p:pic>
      <p:cxnSp>
        <p:nvCxnSpPr>
          <p:cNvPr id="19" name="Straight Connector 18">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6421700" y="2048256"/>
            <a:ext cx="5154168" cy="4123944"/>
          </a:xfrm>
        </p:spPr>
        <p:txBody>
          <a:bodyPr anchor="t">
            <a:normAutofit/>
          </a:bodyPr>
          <a:lstStyle/>
          <a:p>
            <a:r>
              <a:rPr lang="en-US" sz="2200" dirty="0">
                <a:latin typeface="+mj-lt"/>
              </a:rPr>
              <a:t>Gothic – influence of Christianity, emphasis on spiritual life, slim figures</a:t>
            </a:r>
          </a:p>
          <a:p>
            <a:r>
              <a:rPr lang="en-US" sz="2200" dirty="0">
                <a:latin typeface="+mj-lt"/>
              </a:rPr>
              <a:t>Renaissance – muscular male body, woman as the highest personification of beauty (</a:t>
            </a:r>
            <a:r>
              <a:rPr lang="en-US" sz="2200" dirty="0" err="1">
                <a:latin typeface="+mj-lt"/>
              </a:rPr>
              <a:t>Lipovetsky</a:t>
            </a:r>
            <a:r>
              <a:rPr lang="en-US" sz="2200" dirty="0">
                <a:latin typeface="+mj-lt"/>
              </a:rPr>
              <a:t>)</a:t>
            </a:r>
          </a:p>
          <a:p>
            <a:r>
              <a:rPr lang="en-US" sz="2200" dirty="0">
                <a:latin typeface="+mj-lt"/>
              </a:rPr>
              <a:t>Baroque – plump shapes, corsets,</a:t>
            </a:r>
            <a:br>
              <a:rPr lang="en-US" sz="2200" dirty="0">
                <a:latin typeface="+mj-lt"/>
              </a:rPr>
            </a:br>
            <a:r>
              <a:rPr lang="en-US" sz="2200" dirty="0">
                <a:latin typeface="+mj-lt"/>
              </a:rPr>
              <a:t>wigs</a:t>
            </a:r>
          </a:p>
          <a:p>
            <a:r>
              <a:rPr lang="en-US" sz="2200" dirty="0">
                <a:latin typeface="+mj-lt"/>
              </a:rPr>
              <a:t>Classicism (19th century) –</a:t>
            </a:r>
            <a:br>
              <a:rPr lang="en-US" sz="2200" dirty="0">
                <a:latin typeface="+mj-lt"/>
              </a:rPr>
            </a:br>
            <a:r>
              <a:rPr lang="en-US" sz="2200" dirty="0" err="1">
                <a:latin typeface="+mj-lt"/>
              </a:rPr>
              <a:t>Sisi</a:t>
            </a:r>
            <a:r>
              <a:rPr lang="en-US" sz="2200" dirty="0">
                <a:latin typeface="+mj-lt"/>
              </a:rPr>
              <a:t> as </a:t>
            </a:r>
            <a:r>
              <a:rPr lang="en-US" sz="2200" dirty="0" err="1">
                <a:latin typeface="+mj-lt"/>
              </a:rPr>
              <a:t>beuty</a:t>
            </a:r>
            <a:r>
              <a:rPr lang="en-US" sz="2200" dirty="0">
                <a:latin typeface="+mj-lt"/>
              </a:rPr>
              <a:t> ideal, beauty elixirs</a:t>
            </a:r>
          </a:p>
        </p:txBody>
      </p:sp>
    </p:spTree>
    <p:extLst>
      <p:ext uri="{BB962C8B-B14F-4D97-AF65-F5344CB8AC3E}">
        <p14:creationId xmlns:p14="http://schemas.microsoft.com/office/powerpoint/2010/main" val="425285906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841248" y="713232"/>
            <a:ext cx="5157216" cy="1197864"/>
          </a:xfrm>
        </p:spPr>
        <p:txBody>
          <a:bodyPr>
            <a:normAutofit/>
          </a:bodyPr>
          <a:lstStyle/>
          <a:p>
            <a:r>
              <a:rPr lang="en-US" sz="4100"/>
              <a:t>Historical development</a:t>
            </a:r>
          </a:p>
        </p:txBody>
      </p:sp>
      <p:cxnSp>
        <p:nvCxnSpPr>
          <p:cNvPr id="12" name="Straight Connector 11">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22960"/>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841248" y="2048256"/>
            <a:ext cx="5157216" cy="4123944"/>
          </a:xfrm>
        </p:spPr>
        <p:txBody>
          <a:bodyPr anchor="t">
            <a:normAutofit/>
          </a:bodyPr>
          <a:lstStyle/>
          <a:p>
            <a:r>
              <a:rPr lang="en-US" sz="2200" dirty="0">
                <a:latin typeface="+mj-lt"/>
              </a:rPr>
              <a:t>20</a:t>
            </a:r>
            <a:r>
              <a:rPr lang="en-US" sz="2200" baseline="30000" dirty="0">
                <a:latin typeface="+mj-lt"/>
              </a:rPr>
              <a:t>th</a:t>
            </a:r>
            <a:r>
              <a:rPr lang="en-US" sz="2200" dirty="0">
                <a:latin typeface="+mj-lt"/>
              </a:rPr>
              <a:t> century – mass media (actress and models in everyday life of women, women press)</a:t>
            </a:r>
          </a:p>
          <a:p>
            <a:r>
              <a:rPr lang="en-US" sz="2200" dirty="0">
                <a:latin typeface="+mj-lt"/>
              </a:rPr>
              <a:t>Cult of leanness, critique of obesity, professionalization of aesthetic ideal</a:t>
            </a:r>
          </a:p>
          <a:p>
            <a:r>
              <a:rPr lang="en-US" sz="2200" dirty="0">
                <a:latin typeface="+mj-lt"/>
              </a:rPr>
              <a:t>50th – Marilyn Monroe</a:t>
            </a:r>
          </a:p>
          <a:p>
            <a:r>
              <a:rPr lang="en-US" sz="2200" dirty="0">
                <a:latin typeface="+mj-lt"/>
              </a:rPr>
              <a:t>60th – Twiggy</a:t>
            </a:r>
          </a:p>
          <a:p>
            <a:r>
              <a:rPr lang="en-US" sz="2200" dirty="0">
                <a:latin typeface="+mj-lt"/>
              </a:rPr>
              <a:t>90th – Kate Moss</a:t>
            </a:r>
          </a:p>
        </p:txBody>
      </p:sp>
      <p:pic>
        <p:nvPicPr>
          <p:cNvPr id="3" name="Picture 2" descr="marily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408" y="1901456"/>
            <a:ext cx="4945964" cy="3082519"/>
          </a:xfrm>
          <a:prstGeom prst="rect">
            <a:avLst/>
          </a:prstGeom>
        </p:spPr>
      </p:pic>
    </p:spTree>
    <p:extLst>
      <p:ext uri="{BB962C8B-B14F-4D97-AF65-F5344CB8AC3E}">
        <p14:creationId xmlns:p14="http://schemas.microsoft.com/office/powerpoint/2010/main" val="5693379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155548" y="2217343"/>
            <a:ext cx="9880893" cy="3959619"/>
          </a:xfrm>
        </p:spPr>
        <p:txBody>
          <a:bodyPr>
            <a:normAutofit/>
          </a:bodyPr>
          <a:lstStyle/>
          <a:p>
            <a:r>
              <a:rPr lang="en-US" sz="2200" dirty="0" err="1"/>
              <a:t>nároky</a:t>
            </a:r>
            <a:r>
              <a:rPr lang="en-US" sz="2200" dirty="0"/>
              <a:t> </a:t>
            </a:r>
            <a:r>
              <a:rPr lang="en-US" sz="2200" dirty="0" err="1"/>
              <a:t>na</a:t>
            </a:r>
            <a:r>
              <a:rPr lang="en-US" sz="2200" dirty="0"/>
              <a:t> </a:t>
            </a:r>
            <a:r>
              <a:rPr lang="en-US" sz="2200" dirty="0" err="1"/>
              <a:t>vzhled</a:t>
            </a:r>
            <a:r>
              <a:rPr lang="en-US" sz="2200" dirty="0"/>
              <a:t> </a:t>
            </a:r>
            <a:r>
              <a:rPr lang="en-US" sz="2200" dirty="0" err="1"/>
              <a:t>mužů</a:t>
            </a:r>
            <a:r>
              <a:rPr lang="en-US" sz="2200" dirty="0"/>
              <a:t> </a:t>
            </a:r>
            <a:r>
              <a:rPr lang="en-US" sz="2200" dirty="0" err="1"/>
              <a:t>čím</a:t>
            </a:r>
            <a:r>
              <a:rPr lang="en-US" sz="2200" dirty="0"/>
              <a:t> </a:t>
            </a:r>
            <a:r>
              <a:rPr lang="en-US" sz="2200" dirty="0" err="1"/>
              <a:t>dál</a:t>
            </a:r>
            <a:r>
              <a:rPr lang="en-US" sz="2200" dirty="0"/>
              <a:t> </a:t>
            </a:r>
            <a:r>
              <a:rPr lang="en-US" sz="2200" dirty="0" err="1"/>
              <a:t>více</a:t>
            </a:r>
            <a:r>
              <a:rPr lang="en-US" sz="2200" dirty="0"/>
              <a:t> </a:t>
            </a:r>
            <a:r>
              <a:rPr lang="en-US" sz="2200" dirty="0" err="1"/>
              <a:t>stoupají</a:t>
            </a:r>
            <a:r>
              <a:rPr lang="en-US" sz="2200" dirty="0"/>
              <a:t> </a:t>
            </a:r>
          </a:p>
          <a:p>
            <a:r>
              <a:rPr lang="en-US" sz="2200" dirty="0" err="1"/>
              <a:t>krásní</a:t>
            </a:r>
            <a:r>
              <a:rPr lang="en-US" sz="2200" dirty="0"/>
              <a:t> </a:t>
            </a:r>
            <a:r>
              <a:rPr lang="en-US" sz="2200" dirty="0" err="1"/>
              <a:t>lidé</a:t>
            </a:r>
            <a:r>
              <a:rPr lang="en-US" sz="2200" dirty="0"/>
              <a:t> </a:t>
            </a:r>
            <a:r>
              <a:rPr lang="en-US" sz="2200" dirty="0" err="1"/>
              <a:t>jsou</a:t>
            </a:r>
            <a:r>
              <a:rPr lang="en-US" sz="2200" dirty="0"/>
              <a:t> </a:t>
            </a:r>
            <a:r>
              <a:rPr lang="en-US" sz="2200" dirty="0" err="1"/>
              <a:t>spojováni</a:t>
            </a:r>
            <a:r>
              <a:rPr lang="en-US" sz="2200" dirty="0"/>
              <a:t> s </a:t>
            </a:r>
            <a:r>
              <a:rPr lang="en-US" sz="2200" dirty="0" err="1"/>
              <a:t>vlastnostmi</a:t>
            </a:r>
            <a:r>
              <a:rPr lang="en-US" sz="2200" dirty="0"/>
              <a:t>, </a:t>
            </a:r>
            <a:r>
              <a:rPr lang="en-US" sz="2200" dirty="0" err="1"/>
              <a:t>jako</a:t>
            </a:r>
            <a:r>
              <a:rPr lang="en-US" sz="2200" dirty="0"/>
              <a:t> je </a:t>
            </a:r>
            <a:r>
              <a:rPr lang="en-US" sz="2200" dirty="0" err="1"/>
              <a:t>laskavost</a:t>
            </a:r>
            <a:r>
              <a:rPr lang="en-US" sz="2200" dirty="0"/>
              <a:t>, </a:t>
            </a:r>
            <a:r>
              <a:rPr lang="en-US" sz="2200" dirty="0" err="1"/>
              <a:t>síla</a:t>
            </a:r>
            <a:r>
              <a:rPr lang="en-US" sz="2200" dirty="0"/>
              <a:t>, </a:t>
            </a:r>
            <a:r>
              <a:rPr lang="en-US" sz="2200" dirty="0" err="1"/>
              <a:t>přátelskost</a:t>
            </a:r>
            <a:r>
              <a:rPr lang="en-US" sz="2200" dirty="0"/>
              <a:t> a </a:t>
            </a:r>
            <a:r>
              <a:rPr lang="en-US" sz="2200" dirty="0" err="1"/>
              <a:t>nezávislost</a:t>
            </a:r>
            <a:r>
              <a:rPr lang="en-US" sz="2200" dirty="0"/>
              <a:t> a </a:t>
            </a:r>
            <a:r>
              <a:rPr lang="en-US" sz="2200" dirty="0" err="1"/>
              <a:t>získávají</a:t>
            </a:r>
            <a:r>
              <a:rPr lang="en-US" sz="2200" dirty="0"/>
              <a:t> </a:t>
            </a:r>
            <a:r>
              <a:rPr lang="en-US" sz="2200" dirty="0" err="1"/>
              <a:t>pozitivní</a:t>
            </a:r>
            <a:r>
              <a:rPr lang="en-US" sz="2200" dirty="0"/>
              <a:t> </a:t>
            </a:r>
            <a:r>
              <a:rPr lang="en-US" sz="2200" dirty="0" err="1"/>
              <a:t>reakce</a:t>
            </a:r>
            <a:r>
              <a:rPr lang="en-US" sz="2200" dirty="0"/>
              <a:t> od </a:t>
            </a:r>
            <a:r>
              <a:rPr lang="en-US" sz="2200" dirty="0" err="1"/>
              <a:t>ostatních</a:t>
            </a:r>
            <a:r>
              <a:rPr lang="en-US" sz="2200" dirty="0"/>
              <a:t> (Goodman, Morris a Sutherland, 2008; Grogan, 2000).</a:t>
            </a:r>
            <a:endParaRPr lang="cs-CZ" sz="2200" dirty="0"/>
          </a:p>
          <a:p>
            <a:r>
              <a:rPr lang="en-US" sz="2200" dirty="0" err="1"/>
              <a:t>výrobky</a:t>
            </a:r>
            <a:r>
              <a:rPr lang="en-US" sz="2200" dirty="0"/>
              <a:t> </a:t>
            </a:r>
            <a:r>
              <a:rPr lang="en-US" sz="2200" dirty="0" err="1"/>
              <a:t>propagované</a:t>
            </a:r>
            <a:r>
              <a:rPr lang="en-US" sz="2200" dirty="0"/>
              <a:t> </a:t>
            </a:r>
            <a:r>
              <a:rPr lang="en-US" sz="2200" dirty="0" err="1"/>
              <a:t>atraktivními</a:t>
            </a:r>
            <a:r>
              <a:rPr lang="en-US" sz="2200" dirty="0"/>
              <a:t> </a:t>
            </a:r>
            <a:r>
              <a:rPr lang="en-US" sz="2200" dirty="0" err="1"/>
              <a:t>modelkami</a:t>
            </a:r>
            <a:r>
              <a:rPr lang="en-US" sz="2200" dirty="0"/>
              <a:t> </a:t>
            </a:r>
            <a:r>
              <a:rPr lang="en-US" sz="2200" dirty="0" err="1"/>
              <a:t>získávají</a:t>
            </a:r>
            <a:r>
              <a:rPr lang="en-US" sz="2200" dirty="0"/>
              <a:t> </a:t>
            </a:r>
            <a:r>
              <a:rPr lang="en-US" sz="2200" dirty="0" err="1"/>
              <a:t>lepší</a:t>
            </a:r>
            <a:r>
              <a:rPr lang="en-US" sz="2200" dirty="0"/>
              <a:t> </a:t>
            </a:r>
            <a:r>
              <a:rPr lang="en-US" sz="2200" dirty="0" err="1"/>
              <a:t>zpětnou</a:t>
            </a:r>
            <a:r>
              <a:rPr lang="en-US" sz="2200" dirty="0"/>
              <a:t> </a:t>
            </a:r>
            <a:r>
              <a:rPr lang="en-US" sz="2200" dirty="0" err="1"/>
              <a:t>vazbu</a:t>
            </a:r>
            <a:r>
              <a:rPr lang="en-US" sz="2200" dirty="0"/>
              <a:t> od </a:t>
            </a:r>
            <a:r>
              <a:rPr lang="en-US" sz="2200" dirty="0" err="1"/>
              <a:t>spotřebitelů</a:t>
            </a:r>
            <a:endParaRPr lang="en-US" sz="2200" dirty="0"/>
          </a:p>
          <a:p>
            <a:r>
              <a:rPr lang="cs-CZ" sz="1800" dirty="0" err="1">
                <a:effectLst/>
                <a:latin typeface="TimesNewRomanPSMT"/>
                <a:ea typeface="Times New Roman" panose="02020603050405020304" pitchFamily="18" charset="0"/>
                <a:cs typeface="Times New Roman" panose="02020603050405020304" pitchFamily="18" charset="0"/>
              </a:rPr>
              <a:t>beautiful</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people</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getting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better</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grades</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Clifford</a:t>
            </a:r>
            <a:r>
              <a:rPr lang="cs-CZ" sz="1800" dirty="0">
                <a:effectLst/>
                <a:latin typeface="TimesNewRomanPSMT"/>
                <a:ea typeface="Times New Roman" panose="02020603050405020304" pitchFamily="18" charset="0"/>
                <a:cs typeface="Times New Roman" panose="02020603050405020304" pitchFamily="18" charset="0"/>
              </a:rPr>
              <a:t> and </a:t>
            </a:r>
            <a:r>
              <a:rPr lang="cs-CZ" sz="1800" dirty="0" err="1">
                <a:effectLst/>
                <a:latin typeface="TimesNewRomanPSMT"/>
                <a:ea typeface="Times New Roman" panose="02020603050405020304" pitchFamily="18" charset="0"/>
                <a:cs typeface="Times New Roman" panose="02020603050405020304" pitchFamily="18" charset="0"/>
              </a:rPr>
              <a:t>Walster</a:t>
            </a:r>
            <a:r>
              <a:rPr lang="cs-CZ" sz="1800" dirty="0">
                <a:effectLst/>
                <a:latin typeface="TimesNewRomanPSMT"/>
                <a:ea typeface="Times New Roman" panose="02020603050405020304" pitchFamily="18" charset="0"/>
                <a:cs typeface="Times New Roman" panose="02020603050405020304" pitchFamily="18" charset="0"/>
              </a:rPr>
              <a:t> 1973), </a:t>
            </a:r>
            <a:r>
              <a:rPr lang="cs-CZ" sz="1800" dirty="0" err="1">
                <a:effectLst/>
                <a:latin typeface="TimesNewRomanPSMT"/>
                <a:ea typeface="Times New Roman" panose="02020603050405020304" pitchFamily="18" charset="0"/>
                <a:cs typeface="Times New Roman" panose="02020603050405020304" pitchFamily="18" charset="0"/>
              </a:rPr>
              <a:t>earning</a:t>
            </a:r>
            <a:r>
              <a:rPr lang="cs-CZ" sz="1800" dirty="0">
                <a:effectLst/>
                <a:latin typeface="TimesNewRomanPSMT"/>
                <a:ea typeface="Times New Roman" panose="02020603050405020304" pitchFamily="18" charset="0"/>
                <a:cs typeface="Times New Roman" panose="02020603050405020304" pitchFamily="18" charset="0"/>
              </a:rPr>
              <a:t> more (</a:t>
            </a:r>
            <a:r>
              <a:rPr lang="cs-CZ" sz="1800" dirty="0" err="1">
                <a:effectLst/>
                <a:latin typeface="TimesNewRomanPSMT"/>
                <a:ea typeface="Times New Roman" panose="02020603050405020304" pitchFamily="18" charset="0"/>
                <a:cs typeface="Times New Roman" panose="02020603050405020304" pitchFamily="18" charset="0"/>
              </a:rPr>
              <a:t>Dion</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Berscheid</a:t>
            </a:r>
            <a:r>
              <a:rPr lang="cs-CZ" sz="1800" dirty="0">
                <a:effectLst/>
                <a:latin typeface="TimesNewRomanPSMT"/>
                <a:ea typeface="Times New Roman" panose="02020603050405020304" pitchFamily="18" charset="0"/>
                <a:cs typeface="Times New Roman" panose="02020603050405020304" pitchFamily="18" charset="0"/>
              </a:rPr>
              <a:t>, and </a:t>
            </a:r>
            <a:r>
              <a:rPr lang="cs-CZ" sz="1800" dirty="0" err="1">
                <a:effectLst/>
                <a:latin typeface="TimesNewRomanPSMT"/>
                <a:ea typeface="Times New Roman" panose="02020603050405020304" pitchFamily="18" charset="0"/>
                <a:cs typeface="Times New Roman" panose="02020603050405020304" pitchFamily="18" charset="0"/>
              </a:rPr>
              <a:t>Walster</a:t>
            </a:r>
            <a:r>
              <a:rPr lang="cs-CZ" sz="1800" dirty="0">
                <a:effectLst/>
                <a:latin typeface="TimesNewRomanPSMT"/>
                <a:ea typeface="Times New Roman" panose="02020603050405020304" pitchFamily="18" charset="0"/>
                <a:cs typeface="Times New Roman" panose="02020603050405020304" pitchFamily="18" charset="0"/>
              </a:rPr>
              <a:t> 1972; Rhode 2010), and </a:t>
            </a:r>
            <a:r>
              <a:rPr lang="cs-CZ" sz="1800" dirty="0" err="1">
                <a:effectLst/>
                <a:latin typeface="TimesNewRomanPSMT"/>
                <a:ea typeface="Times New Roman" panose="02020603050405020304" pitchFamily="18" charset="0"/>
                <a:cs typeface="Times New Roman" panose="02020603050405020304" pitchFamily="18" charset="0"/>
              </a:rPr>
              <a:t>being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luckier</a:t>
            </a:r>
            <a:r>
              <a:rPr lang="cs-CZ" sz="1800" dirty="0">
                <a:effectLst/>
                <a:latin typeface="TimesNewRomanPSMT"/>
                <a:ea typeface="Times New Roman" panose="02020603050405020304" pitchFamily="18" charset="0"/>
                <a:cs typeface="Times New Roman" panose="02020603050405020304" pitchFamily="18" charset="0"/>
              </a:rPr>
              <a:t> in love (</a:t>
            </a:r>
            <a:r>
              <a:rPr lang="cs-CZ" sz="1800" dirty="0" err="1">
                <a:effectLst/>
                <a:latin typeface="TimesNewRomanPSMT"/>
                <a:ea typeface="Times New Roman" panose="02020603050405020304" pitchFamily="18" charset="0"/>
                <a:cs typeface="Times New Roman" panose="02020603050405020304" pitchFamily="18" charset="0"/>
              </a:rPr>
              <a:t>Udry</a:t>
            </a:r>
            <a:r>
              <a:rPr lang="cs-CZ" sz="1800" dirty="0">
                <a:effectLst/>
                <a:latin typeface="TimesNewRomanPSMT"/>
                <a:ea typeface="Times New Roman" panose="02020603050405020304" pitchFamily="18" charset="0"/>
                <a:cs typeface="Times New Roman" panose="02020603050405020304" pitchFamily="18" charset="0"/>
              </a:rPr>
              <a:t> and </a:t>
            </a:r>
            <a:r>
              <a:rPr lang="cs-CZ" sz="1800" dirty="0" err="1">
                <a:effectLst/>
                <a:latin typeface="TimesNewRomanPSMT"/>
                <a:ea typeface="Times New Roman" panose="02020603050405020304" pitchFamily="18" charset="0"/>
                <a:cs typeface="Times New Roman" panose="02020603050405020304" pitchFamily="18" charset="0"/>
              </a:rPr>
              <a:t>Eckland</a:t>
            </a:r>
            <a:r>
              <a:rPr lang="cs-CZ" sz="1800" dirty="0">
                <a:effectLst/>
                <a:latin typeface="TimesNewRomanPSMT"/>
                <a:ea typeface="Times New Roman" panose="02020603050405020304" pitchFamily="18" charset="0"/>
                <a:cs typeface="Times New Roman" panose="02020603050405020304" pitchFamily="18" charset="0"/>
              </a:rPr>
              <a:t> 1984)</a:t>
            </a:r>
            <a:r>
              <a:rPr lang="cs-CZ" sz="1600" dirty="0">
                <a:effectLst/>
              </a:rPr>
              <a:t> </a:t>
            </a:r>
            <a:endParaRPr lang="en-US" sz="2200" dirty="0"/>
          </a:p>
          <a:p>
            <a:r>
              <a:rPr lang="cs-CZ" sz="1800" dirty="0">
                <a:effectLst/>
                <a:latin typeface="TimesNewRomanPSMT"/>
                <a:ea typeface="Times New Roman" panose="02020603050405020304" pitchFamily="18" charset="0"/>
                <a:cs typeface="Times New Roman" panose="02020603050405020304" pitchFamily="18" charset="0"/>
              </a:rPr>
              <a:t>in </a:t>
            </a:r>
            <a:r>
              <a:rPr lang="cs-CZ" sz="1800" dirty="0" err="1">
                <a:effectLst/>
                <a:latin typeface="TimesNewRomanPSMT"/>
                <a:ea typeface="Times New Roman" panose="02020603050405020304" pitchFamily="18" charset="0"/>
                <a:cs typeface="Times New Roman" panose="02020603050405020304" pitchFamily="18" charset="0"/>
              </a:rPr>
              <a:t>the</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labor</a:t>
            </a:r>
            <a:r>
              <a:rPr lang="cs-CZ" sz="1800" dirty="0">
                <a:effectLst/>
                <a:latin typeface="TimesNewRomanPSMT"/>
                <a:ea typeface="Times New Roman" panose="02020603050405020304" pitchFamily="18" charset="0"/>
                <a:cs typeface="Times New Roman" panose="02020603050405020304" pitchFamily="18" charset="0"/>
              </a:rPr>
              <a:t> market, </a:t>
            </a:r>
            <a:r>
              <a:rPr lang="cs-CZ" sz="1800" dirty="0" err="1">
                <a:effectLst/>
                <a:latin typeface="TimesNewRomanPSMT"/>
                <a:ea typeface="Times New Roman" panose="02020603050405020304" pitchFamily="18" charset="0"/>
                <a:cs typeface="Times New Roman" panose="02020603050405020304" pitchFamily="18" charset="0"/>
              </a:rPr>
              <a:t>attractive</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candidates</a:t>
            </a:r>
            <a:r>
              <a:rPr lang="cs-CZ" sz="1800" dirty="0">
                <a:effectLst/>
                <a:latin typeface="TimesNewRomanPSMT"/>
                <a:ea typeface="Times New Roman" panose="02020603050405020304" pitchFamily="18" charset="0"/>
                <a:cs typeface="Times New Roman" panose="02020603050405020304" pitchFamily="18" charset="0"/>
              </a:rPr>
              <a:t> are more </a:t>
            </a:r>
            <a:r>
              <a:rPr lang="cs-CZ" sz="1800" dirty="0" err="1">
                <a:effectLst/>
                <a:latin typeface="TimesNewRomanPSMT"/>
                <a:ea typeface="Times New Roman" panose="02020603050405020304" pitchFamily="18" charset="0"/>
                <a:cs typeface="Times New Roman" panose="02020603050405020304" pitchFamily="18" charset="0"/>
              </a:rPr>
              <a:t>likely</a:t>
            </a:r>
            <a:r>
              <a:rPr lang="cs-CZ" sz="1800" dirty="0">
                <a:effectLst/>
                <a:latin typeface="TimesNewRomanPSMT"/>
                <a:ea typeface="Times New Roman" panose="02020603050405020304" pitchFamily="18" charset="0"/>
                <a:cs typeface="Times New Roman" panose="02020603050405020304" pitchFamily="18" charset="0"/>
              </a:rPr>
              <a:t> to </a:t>
            </a:r>
            <a:r>
              <a:rPr lang="cs-CZ" sz="1800" dirty="0" err="1">
                <a:effectLst/>
                <a:latin typeface="TimesNewRomanPSMT"/>
                <a:ea typeface="Times New Roman" panose="02020603050405020304" pitchFamily="18" charset="0"/>
                <a:cs typeface="Times New Roman" panose="02020603050405020304" pitchFamily="18" charset="0"/>
              </a:rPr>
              <a:t>be</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hired</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be</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considered</a:t>
            </a:r>
            <a:r>
              <a:rPr lang="cs-CZ" sz="1800" dirty="0">
                <a:effectLst/>
                <a:latin typeface="TimesNewRomanPSMT"/>
                <a:ea typeface="Times New Roman" panose="02020603050405020304" pitchFamily="18" charset="0"/>
                <a:cs typeface="Times New Roman" panose="02020603050405020304" pitchFamily="18" charset="0"/>
              </a:rPr>
              <a:t> more </a:t>
            </a:r>
            <a:r>
              <a:rPr lang="cs-CZ" sz="1800" dirty="0" err="1">
                <a:effectLst/>
                <a:latin typeface="TimesNewRomanPSMT"/>
                <a:ea typeface="Times New Roman" panose="02020603050405020304" pitchFamily="18" charset="0"/>
                <a:cs typeface="Times New Roman" panose="02020603050405020304" pitchFamily="18" charset="0"/>
              </a:rPr>
              <a:t>talented</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having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better</a:t>
            </a:r>
            <a:r>
              <a:rPr lang="cs-CZ" sz="1800" dirty="0">
                <a:effectLst/>
                <a:latin typeface="TimesNewRomanPSMT"/>
                <a:ea typeface="Times New Roman" panose="02020603050405020304" pitchFamily="18" charset="0"/>
                <a:cs typeface="Times New Roman" panose="02020603050405020304" pitchFamily="18" charset="0"/>
              </a:rPr>
              <a:t> leadership </a:t>
            </a:r>
            <a:r>
              <a:rPr lang="cs-CZ" sz="1800" dirty="0" err="1">
                <a:effectLst/>
                <a:latin typeface="TimesNewRomanPSMT"/>
                <a:ea typeface="Times New Roman" panose="02020603050405020304" pitchFamily="18" charset="0"/>
                <a:cs typeface="Times New Roman" panose="02020603050405020304" pitchFamily="18" charset="0"/>
              </a:rPr>
              <a:t>skills</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commanding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higher</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salaries</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eliciting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greater</a:t>
            </a:r>
            <a:r>
              <a:rPr lang="cs-CZ" sz="1800" dirty="0">
                <a:effectLst/>
                <a:latin typeface="TimesNewRomanPSMT"/>
                <a:ea typeface="Times New Roman" panose="02020603050405020304" pitchFamily="18" charset="0"/>
                <a:cs typeface="Times New Roman" panose="02020603050405020304" pitchFamily="18" charset="0"/>
              </a:rPr>
              <a:t> co-</a:t>
            </a:r>
            <a:r>
              <a:rPr lang="cs-CZ" sz="1800" dirty="0" err="1">
                <a:effectLst/>
                <a:latin typeface="TimesNewRomanPSMT"/>
                <a:ea typeface="Times New Roman" panose="02020603050405020304" pitchFamily="18" charset="0"/>
                <a:cs typeface="Times New Roman" panose="02020603050405020304" pitchFamily="18" charset="0"/>
              </a:rPr>
              <a:t>operation</a:t>
            </a:r>
            <a:r>
              <a:rPr lang="cs-CZ" sz="1800" dirty="0">
                <a:effectLst/>
                <a:latin typeface="TimesNewRomanPSMT"/>
                <a:ea typeface="Times New Roman" panose="02020603050405020304" pitchFamily="18" charset="0"/>
                <a:cs typeface="Times New Roman" panose="02020603050405020304" pitchFamily="18" charset="0"/>
              </a:rPr>
              <a:t>, and </a:t>
            </a:r>
            <a:r>
              <a:rPr lang="cs-CZ" sz="1800" dirty="0" err="1">
                <a:effectLst/>
                <a:latin typeface="TimesNewRomanPSMT"/>
                <a:ea typeface="Times New Roman" panose="02020603050405020304" pitchFamily="18" charset="0"/>
                <a:cs typeface="Times New Roman" panose="02020603050405020304" pitchFamily="18" charset="0"/>
              </a:rPr>
              <a:t>being</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rewarded</a:t>
            </a:r>
            <a:r>
              <a:rPr lang="cs-CZ" sz="1800" dirty="0">
                <a:effectLst/>
                <a:latin typeface="TimesNewRomanPSMT"/>
                <a:ea typeface="Times New Roman" panose="02020603050405020304" pitchFamily="18" charset="0"/>
                <a:cs typeface="Times New Roman" panose="02020603050405020304" pitchFamily="18" charset="0"/>
              </a:rPr>
              <a:t> more </a:t>
            </a:r>
            <a:r>
              <a:rPr lang="cs-CZ" sz="1800" dirty="0" err="1">
                <a:effectLst/>
                <a:latin typeface="TimesNewRomanPSMT"/>
                <a:ea typeface="Times New Roman" panose="02020603050405020304" pitchFamily="18" charset="0"/>
                <a:cs typeface="Times New Roman" panose="02020603050405020304" pitchFamily="18" charset="0"/>
              </a:rPr>
              <a:t>often</a:t>
            </a:r>
            <a:r>
              <a:rPr lang="cs-CZ" sz="1800" dirty="0">
                <a:effectLst/>
                <a:latin typeface="TimesNewRomanPSMT"/>
                <a:ea typeface="Times New Roman" panose="02020603050405020304" pitchFamily="18" charset="0"/>
                <a:cs typeface="Times New Roman" panose="02020603050405020304" pitchFamily="18" charset="0"/>
              </a:rPr>
              <a:t> (</a:t>
            </a:r>
            <a:r>
              <a:rPr lang="cs-CZ" sz="1800" dirty="0" err="1">
                <a:effectLst/>
                <a:latin typeface="TimesNewRomanPSMT"/>
                <a:ea typeface="Times New Roman" panose="02020603050405020304" pitchFamily="18" charset="0"/>
                <a:cs typeface="Times New Roman" panose="02020603050405020304" pitchFamily="18" charset="0"/>
              </a:rPr>
              <a:t>Hamermesh</a:t>
            </a:r>
            <a:r>
              <a:rPr lang="cs-CZ" sz="1800" dirty="0">
                <a:effectLst/>
                <a:latin typeface="TimesNewRomanPSMT"/>
                <a:ea typeface="Times New Roman" panose="02020603050405020304" pitchFamily="18" charset="0"/>
                <a:cs typeface="Times New Roman" panose="02020603050405020304" pitchFamily="18" charset="0"/>
              </a:rPr>
              <a:t> 2011). </a:t>
            </a: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cs-CZ" sz="2200" dirty="0"/>
          </a:p>
        </p:txBody>
      </p:sp>
    </p:spTree>
    <p:extLst>
      <p:ext uri="{BB962C8B-B14F-4D97-AF65-F5344CB8AC3E}">
        <p14:creationId xmlns:p14="http://schemas.microsoft.com/office/powerpoint/2010/main" val="1508258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810259" y="649480"/>
            <a:ext cx="6555347" cy="5546047"/>
          </a:xfrm>
        </p:spPr>
        <p:txBody>
          <a:bodyPr anchor="ctr">
            <a:normAutofit/>
          </a:bodyPr>
          <a:lstStyle/>
          <a:p>
            <a:pPr marL="0" indent="0">
              <a:buNone/>
            </a:pPr>
            <a:endParaRPr lang="cs-CZ" sz="2000" dirty="0"/>
          </a:p>
          <a:p>
            <a:r>
              <a:rPr lang="cs-CZ" sz="2000" dirty="0" err="1"/>
              <a:t>výzkumy</a:t>
            </a:r>
            <a:r>
              <a:rPr lang="cs-CZ" sz="2000" dirty="0"/>
              <a:t> ukazují, že společnost a média řadí mezi stěžejní charakteristiky krásy „velké oči, plné rty, bezchybnou pleť a </a:t>
            </a:r>
            <a:r>
              <a:rPr lang="cs-CZ" sz="2000" dirty="0" err="1"/>
              <a:t>výrazné</a:t>
            </a:r>
            <a:r>
              <a:rPr lang="cs-CZ" sz="2000" dirty="0"/>
              <a:t> lícní kosti, neboť všechny tyto atributy lze považovat za charakteristické znaky mládí a vyjma štíhlosti patří k mezikulturním atributům krásy</a:t>
            </a:r>
          </a:p>
          <a:p>
            <a:r>
              <a:rPr lang="cs-CZ" sz="2000" dirty="0">
                <a:effectLst/>
                <a:latin typeface="AdvMINION"/>
                <a:ea typeface="Times New Roman" panose="02020603050405020304" pitchFamily="18" charset="0"/>
                <a:cs typeface="Times New Roman" panose="02020603050405020304" pitchFamily="18" charset="0"/>
              </a:rPr>
              <a:t>In a </a:t>
            </a:r>
            <a:r>
              <a:rPr lang="cs-CZ" sz="2000" dirty="0" err="1">
                <a:effectLst/>
                <a:latin typeface="AdvMINION"/>
                <a:ea typeface="Times New Roman" panose="02020603050405020304" pitchFamily="18" charset="0"/>
                <a:cs typeface="Times New Roman" panose="02020603050405020304" pitchFamily="18" charset="0"/>
              </a:rPr>
              <a:t>worldwide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survey</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32,000 </a:t>
            </a:r>
            <a:r>
              <a:rPr lang="cs-CZ" sz="2000" dirty="0" err="1">
                <a:effectLst/>
                <a:latin typeface="AdvMINION"/>
                <a:ea typeface="Times New Roman" panose="02020603050405020304" pitchFamily="18" charset="0"/>
                <a:cs typeface="Times New Roman" panose="02020603050405020304" pitchFamily="18" charset="0"/>
              </a:rPr>
              <a:t>teenaged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girls</a:t>
            </a:r>
            <a:r>
              <a:rPr lang="cs-CZ" sz="2000" dirty="0">
                <a:effectLst/>
                <a:latin typeface="AdvMINION"/>
                <a:ea typeface="Times New Roman" panose="02020603050405020304" pitchFamily="18" charset="0"/>
                <a:cs typeface="Times New Roman" panose="02020603050405020304" pitchFamily="18" charset="0"/>
              </a:rPr>
              <a:t> and </a:t>
            </a:r>
            <a:r>
              <a:rPr lang="cs-CZ" sz="2000" dirty="0" err="1">
                <a:effectLst/>
                <a:latin typeface="AdvMINION"/>
                <a:ea typeface="Times New Roman" panose="02020603050405020304" pitchFamily="18" charset="0"/>
                <a:cs typeface="Times New Roman" panose="02020603050405020304" pitchFamily="18" charset="0"/>
              </a:rPr>
              <a:t>women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from</a:t>
            </a:r>
            <a:r>
              <a:rPr lang="cs-CZ" sz="2000" dirty="0">
                <a:effectLst/>
                <a:latin typeface="AdvMINION"/>
                <a:ea typeface="Times New Roman" panose="02020603050405020304" pitchFamily="18" charset="0"/>
                <a:cs typeface="Times New Roman" panose="02020603050405020304" pitchFamily="18" charset="0"/>
              </a:rPr>
              <a:t> 10 </a:t>
            </a:r>
            <a:r>
              <a:rPr lang="cs-CZ" sz="2000" dirty="0" err="1">
                <a:effectLst/>
                <a:latin typeface="AdvMINION"/>
                <a:ea typeface="Times New Roman" panose="02020603050405020304" pitchFamily="18" charset="0"/>
                <a:cs typeface="Times New Roman" panose="02020603050405020304" pitchFamily="18" charset="0"/>
              </a:rPr>
              <a:t>countries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only</a:t>
            </a:r>
            <a:r>
              <a:rPr lang="cs-CZ" sz="2000" dirty="0">
                <a:effectLst/>
                <a:latin typeface="AdvMINION"/>
                <a:ea typeface="Times New Roman" panose="02020603050405020304" pitchFamily="18" charset="0"/>
                <a:cs typeface="Times New Roman" panose="02020603050405020304" pitchFamily="18" charset="0"/>
              </a:rPr>
              <a:t> 13%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women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were</a:t>
            </a:r>
            <a:r>
              <a:rPr lang="cs-CZ" sz="2000" dirty="0">
                <a:effectLst/>
                <a:latin typeface="AdvMINION"/>
                <a:ea typeface="Times New Roman" panose="02020603050405020304" pitchFamily="18" charset="0"/>
                <a:cs typeface="Times New Roman" panose="02020603050405020304" pitchFamily="18" charset="0"/>
              </a:rPr>
              <a:t> “very </a:t>
            </a:r>
            <a:r>
              <a:rPr lang="cs-CZ" sz="2000" dirty="0" err="1">
                <a:effectLst/>
                <a:latin typeface="AdvMINION"/>
                <a:ea typeface="Times New Roman" panose="02020603050405020304" pitchFamily="18" charset="0"/>
                <a:cs typeface="Times New Roman" panose="02020603050405020304" pitchFamily="18" charset="0"/>
              </a:rPr>
              <a:t>satisfied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with</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their</a:t>
            </a:r>
            <a:r>
              <a:rPr lang="cs-CZ" sz="2000" dirty="0">
                <a:effectLst/>
                <a:latin typeface="AdvMINION"/>
                <a:ea typeface="Times New Roman" panose="02020603050405020304" pitchFamily="18" charset="0"/>
                <a:cs typeface="Times New Roman" panose="02020603050405020304" pitchFamily="18" charset="0"/>
              </a:rPr>
              <a:t> body </a:t>
            </a:r>
            <a:r>
              <a:rPr lang="cs-CZ" sz="2000" dirty="0" err="1">
                <a:effectLst/>
                <a:latin typeface="AdvMINION"/>
                <a:ea typeface="Times New Roman" panose="02020603050405020304" pitchFamily="18" charset="0"/>
                <a:cs typeface="Times New Roman" panose="02020603050405020304" pitchFamily="18" charset="0"/>
              </a:rPr>
              <a:t>weight</a:t>
            </a:r>
            <a:r>
              <a:rPr lang="cs-CZ" sz="2000" dirty="0">
                <a:effectLst/>
                <a:latin typeface="AdvMINION"/>
                <a:ea typeface="Times New Roman" panose="02020603050405020304" pitchFamily="18" charset="0"/>
                <a:cs typeface="Times New Roman" panose="02020603050405020304" pitchFamily="18" charset="0"/>
              </a:rPr>
              <a:t> and </a:t>
            </a:r>
            <a:r>
              <a:rPr lang="cs-CZ" sz="2000" dirty="0" err="1">
                <a:effectLst/>
                <a:latin typeface="AdvMINION"/>
                <a:ea typeface="Times New Roman" panose="02020603050405020304" pitchFamily="18" charset="0"/>
                <a:cs typeface="Times New Roman" panose="02020603050405020304" pitchFamily="18" charset="0"/>
              </a:rPr>
              <a:t>shape</a:t>
            </a:r>
            <a:r>
              <a:rPr lang="cs-CZ" sz="2000" dirty="0">
                <a:effectLst/>
                <a:latin typeface="AdvMINION"/>
                <a:ea typeface="Times New Roman" panose="02020603050405020304" pitchFamily="18" charset="0"/>
                <a:cs typeface="Times New Roman" panose="02020603050405020304" pitchFamily="18" charset="0"/>
              </a:rPr>
              <a:t>,” 2% </a:t>
            </a:r>
            <a:r>
              <a:rPr lang="cs-CZ" sz="2000" dirty="0" err="1">
                <a:effectLst/>
                <a:latin typeface="AdvMINION"/>
                <a:ea typeface="Times New Roman" panose="02020603050405020304" pitchFamily="18" charset="0"/>
                <a:cs typeface="Times New Roman" panose="02020603050405020304" pitchFamily="18" charset="0"/>
              </a:rPr>
              <a:t>considered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themselves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beautiful</a:t>
            </a:r>
            <a:r>
              <a:rPr lang="cs-CZ" sz="2000" dirty="0">
                <a:effectLst/>
                <a:latin typeface="AdvMINION"/>
                <a:ea typeface="Times New Roman" panose="02020603050405020304" pitchFamily="18" charset="0"/>
                <a:cs typeface="Times New Roman" panose="02020603050405020304" pitchFamily="18" charset="0"/>
              </a:rPr>
              <a:t>,” and more </a:t>
            </a:r>
            <a:r>
              <a:rPr lang="cs-CZ" sz="2000" dirty="0" err="1">
                <a:effectLst/>
                <a:latin typeface="AdvMINION"/>
                <a:ea typeface="Times New Roman" panose="02020603050405020304" pitchFamily="18" charset="0"/>
                <a:cs typeface="Times New Roman" panose="02020603050405020304" pitchFamily="18" charset="0"/>
              </a:rPr>
              <a:t>than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half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respondents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viewed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their</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bodies</a:t>
            </a:r>
            <a:r>
              <a:rPr lang="cs-CZ" sz="2000" dirty="0">
                <a:effectLst/>
                <a:latin typeface="AdvMINION"/>
                <a:ea typeface="Times New Roman" panose="02020603050405020304" pitchFamily="18" charset="0"/>
                <a:cs typeface="Times New Roman" panose="02020603050405020304" pitchFamily="18" charset="0"/>
              </a:rPr>
              <a:t> as “</a:t>
            </a:r>
            <a:r>
              <a:rPr lang="cs-CZ" sz="2000" dirty="0" err="1">
                <a:effectLst/>
                <a:latin typeface="AdvMINION"/>
                <a:ea typeface="Times New Roman" panose="02020603050405020304" pitchFamily="18" charset="0"/>
                <a:cs typeface="Times New Roman" panose="02020603050405020304" pitchFamily="18" charset="0"/>
              </a:rPr>
              <a:t>disgusting</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For</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girls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aged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between</a:t>
            </a:r>
            <a:r>
              <a:rPr lang="cs-CZ" sz="2000" dirty="0">
                <a:effectLst/>
                <a:latin typeface="AdvMINION"/>
                <a:ea typeface="Times New Roman" panose="02020603050405020304" pitchFamily="18" charset="0"/>
                <a:cs typeface="Times New Roman" panose="02020603050405020304" pitchFamily="18" charset="0"/>
              </a:rPr>
              <a:t> 15 and 17, more </a:t>
            </a:r>
            <a:r>
              <a:rPr lang="cs-CZ" sz="2000" dirty="0" err="1">
                <a:effectLst/>
                <a:latin typeface="AdvMINION"/>
                <a:ea typeface="Times New Roman" panose="02020603050405020304" pitchFamily="18" charset="0"/>
                <a:cs typeface="Times New Roman" panose="02020603050405020304" pitchFamily="18" charset="0"/>
              </a:rPr>
              <a:t>than</a:t>
            </a:r>
            <a:r>
              <a:rPr lang="cs-CZ" sz="2000" dirty="0">
                <a:effectLst/>
                <a:latin typeface="AdvMINION"/>
                <a:ea typeface="Times New Roman" panose="02020603050405020304" pitchFamily="18" charset="0"/>
                <a:cs typeface="Times New Roman" panose="02020603050405020304" pitchFamily="18" charset="0"/>
              </a:rPr>
              <a:t> 50%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Japanese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teen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aged</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girls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desired</a:t>
            </a:r>
            <a:r>
              <a:rPr lang="cs-CZ" sz="2000" dirty="0">
                <a:effectLst/>
                <a:latin typeface="AdvMINION"/>
                <a:ea typeface="Times New Roman" panose="02020603050405020304" pitchFamily="18" charset="0"/>
                <a:cs typeface="Times New Roman" panose="02020603050405020304" pitchFamily="18" charset="0"/>
              </a:rPr>
              <a:t> to </a:t>
            </a:r>
            <a:r>
              <a:rPr lang="cs-CZ" sz="2000" dirty="0" err="1">
                <a:effectLst/>
                <a:latin typeface="AdvMINION"/>
                <a:ea typeface="Times New Roman" panose="02020603050405020304" pitchFamily="18" charset="0"/>
                <a:cs typeface="Times New Roman" panose="02020603050405020304" pitchFamily="18" charset="0"/>
              </a:rPr>
              <a:t>change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their</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weight</a:t>
            </a:r>
            <a:r>
              <a:rPr lang="cs-CZ" sz="2000" dirty="0">
                <a:effectLst/>
                <a:latin typeface="AdvMINION"/>
                <a:ea typeface="Times New Roman" panose="02020603050405020304" pitchFamily="18" charset="0"/>
                <a:cs typeface="Times New Roman" panose="02020603050405020304" pitchFamily="18" charset="0"/>
              </a:rPr>
              <a:t>, body </a:t>
            </a:r>
            <a:r>
              <a:rPr lang="cs-CZ" sz="2000" dirty="0" err="1">
                <a:effectLst/>
                <a:latin typeface="AdvMINION"/>
                <a:ea typeface="Times New Roman" panose="02020603050405020304" pitchFamily="18" charset="0"/>
                <a:cs typeface="Times New Roman" panose="02020603050405020304" pitchFamily="18" charset="0"/>
              </a:rPr>
              <a:t>shape</a:t>
            </a:r>
            <a:r>
              <a:rPr lang="cs-CZ" sz="2000" dirty="0">
                <a:effectLst/>
                <a:latin typeface="AdvMINION"/>
                <a:ea typeface="Times New Roman" panose="02020603050405020304" pitchFamily="18" charset="0"/>
                <a:cs typeface="Times New Roman" panose="02020603050405020304" pitchFamily="18" charset="0"/>
              </a:rPr>
              <a:t>, and </a:t>
            </a:r>
            <a:r>
              <a:rPr lang="cs-CZ" sz="2000" dirty="0" err="1">
                <a:effectLst/>
                <a:latin typeface="AdvMINION"/>
                <a:ea typeface="Times New Roman" panose="02020603050405020304" pitchFamily="18" charset="0"/>
                <a:cs typeface="Times New Roman" panose="02020603050405020304" pitchFamily="18" charset="0"/>
              </a:rPr>
              <a:t>neck</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nearly</a:t>
            </a:r>
            <a:r>
              <a:rPr lang="cs-CZ" sz="2000" dirty="0">
                <a:effectLst/>
                <a:latin typeface="AdvMINION"/>
                <a:ea typeface="Times New Roman" panose="02020603050405020304" pitchFamily="18" charset="0"/>
                <a:cs typeface="Times New Roman" panose="02020603050405020304" pitchFamily="18" charset="0"/>
              </a:rPr>
              <a:t> 40%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Saudi</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Arabian</a:t>
            </a:r>
            <a:r>
              <a:rPr lang="cs-CZ" sz="2000" dirty="0">
                <a:effectLst/>
                <a:latin typeface="AdvMINION"/>
                <a:ea typeface="Times New Roman" panose="02020603050405020304" pitchFamily="18" charset="0"/>
                <a:cs typeface="Times New Roman" panose="02020603050405020304" pitchFamily="18" charset="0"/>
              </a:rPr>
              <a:t> and </a:t>
            </a:r>
            <a:r>
              <a:rPr lang="cs-CZ" sz="2000" dirty="0" err="1">
                <a:effectLst/>
                <a:latin typeface="AdvMINION"/>
                <a:ea typeface="Times New Roman" panose="02020603050405020304" pitchFamily="18" charset="0"/>
                <a:cs typeface="Times New Roman" panose="02020603050405020304" pitchFamily="18" charset="0"/>
              </a:rPr>
              <a:t>Canadian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teenagers</a:t>
            </a:r>
            <a:r>
              <a:rPr lang="cs-CZ" sz="2000" dirty="0">
                <a:effectLst/>
                <a:latin typeface="AdvMINION"/>
                <a:ea typeface="Times New Roman" panose="02020603050405020304" pitchFamily="18" charset="0"/>
                <a:cs typeface="Times New Roman" panose="02020603050405020304" pitchFamily="18" charset="0"/>
              </a:rPr>
              <a:t> as </a:t>
            </a:r>
            <a:r>
              <a:rPr lang="cs-CZ" sz="2000" dirty="0" err="1">
                <a:effectLst/>
                <a:latin typeface="AdvMINION"/>
                <a:ea typeface="Times New Roman" panose="02020603050405020304" pitchFamily="18" charset="0"/>
                <a:cs typeface="Times New Roman" panose="02020603050405020304" pitchFamily="18" charset="0"/>
              </a:rPr>
              <a:t>well</a:t>
            </a:r>
            <a:r>
              <a:rPr lang="cs-CZ" sz="2000" dirty="0">
                <a:effectLst/>
                <a:latin typeface="AdvMINION"/>
                <a:ea typeface="Times New Roman" panose="02020603050405020304" pitchFamily="18" charset="0"/>
                <a:cs typeface="Times New Roman" panose="02020603050405020304" pitchFamily="18" charset="0"/>
              </a:rPr>
              <a:t> as </a:t>
            </a:r>
            <a:r>
              <a:rPr lang="cs-CZ" sz="2000" dirty="0" err="1">
                <a:effectLst/>
                <a:latin typeface="AdvMINION"/>
                <a:ea typeface="Times New Roman" panose="02020603050405020304" pitchFamily="18" charset="0"/>
                <a:cs typeface="Times New Roman" panose="02020603050405020304" pitchFamily="18" charset="0"/>
              </a:rPr>
              <a:t>nearly</a:t>
            </a:r>
            <a:r>
              <a:rPr lang="cs-CZ" sz="2000" dirty="0">
                <a:effectLst/>
                <a:latin typeface="AdvMINION"/>
                <a:ea typeface="Times New Roman" panose="02020603050405020304" pitchFamily="18" charset="0"/>
                <a:cs typeface="Times New Roman" panose="02020603050405020304" pitchFamily="18" charset="0"/>
              </a:rPr>
              <a:t> 30%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Brazilian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girls</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wanted</a:t>
            </a:r>
            <a:r>
              <a:rPr lang="cs-CZ" sz="2000" dirty="0">
                <a:effectLst/>
                <a:latin typeface="AdvMINION"/>
                <a:ea typeface="Times New Roman" panose="02020603050405020304" pitchFamily="18" charset="0"/>
                <a:cs typeface="Times New Roman" panose="02020603050405020304" pitchFamily="18" charset="0"/>
              </a:rPr>
              <a:t> to </a:t>
            </a:r>
            <a:r>
              <a:rPr lang="cs-CZ" sz="2000" dirty="0" err="1">
                <a:effectLst/>
                <a:latin typeface="AdvMINION"/>
                <a:ea typeface="Times New Roman" panose="02020603050405020304" pitchFamily="18" charset="0"/>
                <a:cs typeface="Times New Roman" panose="02020603050405020304" pitchFamily="18" charset="0"/>
              </a:rPr>
              <a:t>change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their</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hair</a:t>
            </a:r>
            <a:r>
              <a:rPr lang="cs-CZ" sz="2000" dirty="0">
                <a:effectLst/>
                <a:latin typeface="AdvMINION"/>
                <a:ea typeface="Times New Roman" panose="02020603050405020304" pitchFamily="18" charset="0"/>
                <a:cs typeface="Times New Roman" panose="02020603050405020304" pitchFamily="18" charset="0"/>
              </a:rPr>
              <a:t>; and more </a:t>
            </a:r>
            <a:r>
              <a:rPr lang="cs-CZ" sz="2000" dirty="0" err="1">
                <a:effectLst/>
                <a:latin typeface="AdvMINION"/>
                <a:ea typeface="Times New Roman" panose="02020603050405020304" pitchFamily="18" charset="0"/>
                <a:cs typeface="Times New Roman" panose="02020603050405020304" pitchFamily="18" charset="0"/>
              </a:rPr>
              <a:t>than</a:t>
            </a:r>
            <a:r>
              <a:rPr lang="cs-CZ" sz="2000" dirty="0">
                <a:effectLst/>
                <a:latin typeface="AdvMINION"/>
                <a:ea typeface="Times New Roman" panose="02020603050405020304" pitchFamily="18" charset="0"/>
                <a:cs typeface="Times New Roman" panose="02020603050405020304" pitchFamily="18" charset="0"/>
              </a:rPr>
              <a:t> 30% </a:t>
            </a:r>
            <a:r>
              <a:rPr lang="cs-CZ" sz="2000" dirty="0" err="1">
                <a:effectLst/>
                <a:latin typeface="AdvMINION"/>
                <a:ea typeface="Times New Roman" panose="02020603050405020304" pitchFamily="18" charset="0"/>
                <a:cs typeface="Times New Roman" panose="02020603050405020304" pitchFamily="18" charset="0"/>
              </a:rPr>
              <a:t>of</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teenagers</a:t>
            </a:r>
            <a:r>
              <a:rPr lang="cs-CZ" sz="2000" dirty="0">
                <a:effectLst/>
                <a:latin typeface="AdvMINION"/>
                <a:ea typeface="Times New Roman" panose="02020603050405020304" pitchFamily="18" charset="0"/>
                <a:cs typeface="Times New Roman" panose="02020603050405020304" pitchFamily="18" charset="0"/>
              </a:rPr>
              <a:t> in </a:t>
            </a:r>
            <a:r>
              <a:rPr lang="cs-CZ" sz="2000" dirty="0" err="1">
                <a:effectLst/>
                <a:latin typeface="AdvMINION"/>
                <a:ea typeface="Times New Roman" panose="02020603050405020304" pitchFamily="18" charset="0"/>
                <a:cs typeface="Times New Roman" panose="02020603050405020304" pitchFamily="18" charset="0"/>
              </a:rPr>
              <a:t>Canada</a:t>
            </a:r>
            <a:r>
              <a:rPr lang="cs-CZ" sz="2000" dirty="0">
                <a:effectLst/>
                <a:latin typeface="AdvMINION"/>
                <a:ea typeface="Times New Roman" panose="02020603050405020304" pitchFamily="18" charset="0"/>
                <a:cs typeface="Times New Roman" panose="02020603050405020304" pitchFamily="18" charset="0"/>
              </a:rPr>
              <a:t> and Germany </a:t>
            </a:r>
            <a:r>
              <a:rPr lang="cs-CZ" sz="2000" dirty="0" err="1">
                <a:effectLst/>
                <a:latin typeface="AdvMINION"/>
                <a:ea typeface="Times New Roman" panose="02020603050405020304" pitchFamily="18" charset="0"/>
                <a:cs typeface="Times New Roman" panose="02020603050405020304" pitchFamily="18" charset="0"/>
              </a:rPr>
              <a:t>wanted</a:t>
            </a:r>
            <a:r>
              <a:rPr lang="cs-CZ" sz="2000" dirty="0">
                <a:effectLst/>
                <a:latin typeface="AdvMINION"/>
                <a:ea typeface="Times New Roman" panose="02020603050405020304" pitchFamily="18" charset="0"/>
                <a:cs typeface="Times New Roman" panose="02020603050405020304" pitchFamily="18" charset="0"/>
              </a:rPr>
              <a:t> to </a:t>
            </a:r>
            <a:r>
              <a:rPr lang="cs-CZ" sz="2000" dirty="0" err="1">
                <a:effectLst/>
                <a:latin typeface="AdvMINION"/>
                <a:ea typeface="Times New Roman" panose="02020603050405020304" pitchFamily="18" charset="0"/>
                <a:cs typeface="Times New Roman" panose="02020603050405020304" pitchFamily="18" charset="0"/>
              </a:rPr>
              <a:t>change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their</a:t>
            </a:r>
            <a:r>
              <a:rPr lang="cs-CZ" sz="2000" dirty="0">
                <a:effectLst/>
                <a:latin typeface="AdvMINION"/>
                <a:ea typeface="Times New Roman" panose="02020603050405020304" pitchFamily="18" charset="0"/>
                <a:cs typeface="Times New Roman" panose="02020603050405020304" pitchFamily="18" charset="0"/>
              </a:rPr>
              <a:t> skin </a:t>
            </a:r>
            <a:r>
              <a:rPr lang="cs-CZ" sz="2000" dirty="0" err="1">
                <a:effectLst/>
                <a:latin typeface="AdvMINION"/>
                <a:ea typeface="Times New Roman" panose="02020603050405020304" pitchFamily="18" charset="0"/>
                <a:cs typeface="Times New Roman" panose="02020603050405020304" pitchFamily="18" charset="0"/>
              </a:rPr>
              <a:t>colour</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Dove</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Campaign</a:t>
            </a:r>
            <a:r>
              <a:rPr lang="cs-CZ" sz="2000" dirty="0">
                <a:effectLst/>
                <a:latin typeface="AdvMINION"/>
                <a:ea typeface="Times New Roman" panose="02020603050405020304" pitchFamily="18" charset="0"/>
                <a:cs typeface="Times New Roman" panose="02020603050405020304" pitchFamily="18" charset="0"/>
              </a:rPr>
              <a:t> </a:t>
            </a:r>
            <a:r>
              <a:rPr lang="cs-CZ" sz="2000" dirty="0" err="1">
                <a:effectLst/>
                <a:latin typeface="AdvMINION"/>
                <a:ea typeface="Times New Roman" panose="02020603050405020304" pitchFamily="18" charset="0"/>
                <a:cs typeface="Times New Roman" panose="02020603050405020304" pitchFamily="18" charset="0"/>
              </a:rPr>
              <a:t>for</a:t>
            </a:r>
            <a:r>
              <a:rPr lang="cs-CZ" sz="2000" dirty="0">
                <a:effectLst/>
                <a:latin typeface="AdvMINION"/>
                <a:ea typeface="Times New Roman" panose="02020603050405020304" pitchFamily="18" charset="0"/>
                <a:cs typeface="Times New Roman" panose="02020603050405020304" pitchFamily="18" charset="0"/>
              </a:rPr>
              <a:t> Real </a:t>
            </a:r>
            <a:r>
              <a:rPr lang="cs-CZ" sz="2000" dirty="0" err="1">
                <a:effectLst/>
                <a:latin typeface="AdvMINION"/>
                <a:ea typeface="Times New Roman" panose="02020603050405020304" pitchFamily="18" charset="0"/>
                <a:cs typeface="Times New Roman" panose="02020603050405020304" pitchFamily="18" charset="0"/>
              </a:rPr>
              <a:t>Beauty</a:t>
            </a:r>
            <a:r>
              <a:rPr lang="cs-CZ" sz="2000" dirty="0">
                <a:effectLst/>
                <a:latin typeface="AdvMINION"/>
                <a:ea typeface="Times New Roman" panose="02020603050405020304" pitchFamily="18" charset="0"/>
                <a:cs typeface="Times New Roman" panose="02020603050405020304" pitchFamily="18" charset="0"/>
              </a:rPr>
              <a:t>, </a:t>
            </a:r>
            <a:r>
              <a:rPr lang="cs-CZ" sz="2000" dirty="0">
                <a:solidFill>
                  <a:srgbClr val="00007F"/>
                </a:solidFill>
                <a:effectLst/>
                <a:latin typeface="AdvMINION"/>
                <a:ea typeface="Times New Roman" panose="02020603050405020304" pitchFamily="18" charset="0"/>
                <a:cs typeface="Times New Roman" panose="02020603050405020304" pitchFamily="18" charset="0"/>
              </a:rPr>
              <a:t>2004</a:t>
            </a:r>
            <a:r>
              <a:rPr lang="cs-CZ" sz="2000" dirty="0">
                <a:effectLst/>
                <a:latin typeface="AdvMINION"/>
                <a:ea typeface="Times New Roman" panose="02020603050405020304" pitchFamily="18" charset="0"/>
                <a:cs typeface="Times New Roman" panose="02020603050405020304" pitchFamily="18" charset="0"/>
              </a:rPr>
              <a:t>). </a:t>
            </a:r>
            <a:endParaRPr lang="cs-CZ" sz="3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cs-CZ" sz="2000" dirty="0"/>
          </a:p>
          <a:p>
            <a:pPr marL="0" indent="0">
              <a:buNone/>
            </a:pPr>
            <a:endParaRPr lang="en-US" sz="2000" dirty="0"/>
          </a:p>
        </p:txBody>
      </p:sp>
    </p:spTree>
    <p:extLst>
      <p:ext uri="{BB962C8B-B14F-4D97-AF65-F5344CB8AC3E}">
        <p14:creationId xmlns:p14="http://schemas.microsoft.com/office/powerpoint/2010/main" val="3427367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software, Webová stránka, Počítačová ikona&#10;&#10;Popis byl vytvořen automaticky">
            <a:extLst>
              <a:ext uri="{FF2B5EF4-FFF2-40B4-BE49-F238E27FC236}">
                <a16:creationId xmlns:a16="http://schemas.microsoft.com/office/drawing/2014/main" id="{07EF6BF1-6762-356F-5791-EC51E9E06E55}"/>
              </a:ext>
            </a:extLst>
          </p:cNvPr>
          <p:cNvPicPr>
            <a:picLocks noChangeAspect="1"/>
          </p:cNvPicPr>
          <p:nvPr/>
        </p:nvPicPr>
        <p:blipFill rotWithShape="1">
          <a:blip r:embed="rId2"/>
          <a:srcRect l="8029" t="16732" b="18432"/>
          <a:stretch/>
        </p:blipFill>
        <p:spPr>
          <a:xfrm>
            <a:off x="1146629" y="1015999"/>
            <a:ext cx="10277720" cy="4528457"/>
          </a:xfrm>
          <a:prstGeom prst="rect">
            <a:avLst/>
          </a:prstGeom>
        </p:spPr>
      </p:pic>
    </p:spTree>
    <p:extLst>
      <p:ext uri="{BB962C8B-B14F-4D97-AF65-F5344CB8AC3E}">
        <p14:creationId xmlns:p14="http://schemas.microsoft.com/office/powerpoint/2010/main" val="384055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810259" y="649480"/>
            <a:ext cx="6555347" cy="5546047"/>
          </a:xfrm>
        </p:spPr>
        <p:txBody>
          <a:bodyPr anchor="ctr">
            <a:normAutofit/>
          </a:bodyPr>
          <a:lstStyle/>
          <a:p>
            <a:pPr marL="0" indent="0">
              <a:buNone/>
            </a:pPr>
            <a:endParaRPr lang="cs-CZ" sz="2000" dirty="0"/>
          </a:p>
          <a:p>
            <a:r>
              <a:rPr lang="cs-CZ" sz="2000">
                <a:effectLst/>
                <a:latin typeface="TimesNewRomanPSMT"/>
                <a:ea typeface="Times New Roman" panose="02020603050405020304" pitchFamily="18" charset="0"/>
                <a:cs typeface="Times New Roman" panose="02020603050405020304" pitchFamily="18" charset="0"/>
              </a:rPr>
              <a:t>One out of three women in the age group of 19 to 29 admit to having gone under the knife in South Korea (Hu 2018). An analysis of Google Trends further reveals that Singapore leads in ‘plastic surgery’ web searches across the world (Google Trends 2018). </a:t>
            </a:r>
          </a:p>
          <a:p>
            <a:r>
              <a:rPr lang="cs-CZ" sz="2000">
                <a:effectLst/>
                <a:latin typeface="TimesNewRomanPSMT"/>
                <a:ea typeface="Times New Roman" panose="02020603050405020304" pitchFamily="18" charset="0"/>
                <a:cs typeface="Times New Roman" panose="02020603050405020304" pitchFamily="18" charset="0"/>
              </a:rPr>
              <a:t>studies have shown that Easterners, or those living in collectivist countries such as China, Korea and Japan, generally possess a stronger interdependent self-construal (or ‘interdependents’). </a:t>
            </a:r>
            <a:endParaRPr lang="cs-CZ" sz="2000">
              <a:effectLst/>
              <a:latin typeface="Cambria" panose="02040503050406030204" pitchFamily="18" charset="0"/>
              <a:ea typeface="MS Mincho" panose="02020609040205080304" pitchFamily="49" charset="-128"/>
              <a:cs typeface="Times New Roman" panose="02020603050405020304" pitchFamily="18" charset="0"/>
            </a:endParaRPr>
          </a:p>
          <a:p>
            <a:endParaRPr lang="cs-CZ" sz="2000" dirty="0"/>
          </a:p>
          <a:p>
            <a:pPr marL="0" indent="0">
              <a:buNone/>
            </a:pPr>
            <a:endParaRPr lang="en-US" sz="2000" dirty="0"/>
          </a:p>
        </p:txBody>
      </p:sp>
    </p:spTree>
    <p:extLst>
      <p:ext uri="{BB962C8B-B14F-4D97-AF65-F5344CB8AC3E}">
        <p14:creationId xmlns:p14="http://schemas.microsoft.com/office/powerpoint/2010/main" val="119999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066A232-DA3A-45DA-90CB-5D1C8F256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2">
            <a:extLst>
              <a:ext uri="{FF2B5EF4-FFF2-40B4-BE49-F238E27FC236}">
                <a16:creationId xmlns:a16="http://schemas.microsoft.com/office/drawing/2014/main" id="{84621B30-14E9-46CC-BC16-11C343C7C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54552" y="-3757380"/>
            <a:ext cx="4682893"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4866" y="1122363"/>
            <a:ext cx="9842269" cy="2751368"/>
          </a:xfrm>
        </p:spPr>
        <p:txBody>
          <a:bodyPr vert="horz" lIns="91440" tIns="45720" rIns="91440" bIns="45720" rtlCol="0" anchor="b">
            <a:normAutofit/>
          </a:bodyPr>
          <a:lstStyle/>
          <a:p>
            <a:pPr algn="ctr"/>
            <a:r>
              <a:rPr lang="en-US" kern="1200">
                <a:solidFill>
                  <a:schemeClr val="tx1"/>
                </a:solidFill>
                <a:latin typeface="+mj-lt"/>
                <a:ea typeface="+mj-ea"/>
                <a:cs typeface="+mj-cs"/>
              </a:rPr>
              <a:t>How ideals of beauty differ across different cultures? And what are the consequences for marketing communications?</a:t>
            </a:r>
          </a:p>
        </p:txBody>
      </p:sp>
      <p:grpSp>
        <p:nvGrpSpPr>
          <p:cNvPr id="11" name="Group 10">
            <a:extLst>
              <a:ext uri="{FF2B5EF4-FFF2-40B4-BE49-F238E27FC236}">
                <a16:creationId xmlns:a16="http://schemas.microsoft.com/office/drawing/2014/main" id="{2D12E764-0992-43A1-B56A-B33BC391B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2392" y="64008"/>
            <a:ext cx="1178966" cy="232963"/>
            <a:chOff x="5422392" y="64008"/>
            <a:chExt cx="1178966" cy="232963"/>
          </a:xfrm>
        </p:grpSpPr>
        <p:sp>
          <p:nvSpPr>
            <p:cNvPr id="12" name="Rectangle 64">
              <a:extLst>
                <a:ext uri="{FF2B5EF4-FFF2-40B4-BE49-F238E27FC236}">
                  <a16:creationId xmlns:a16="http://schemas.microsoft.com/office/drawing/2014/main" id="{049CC334-F54B-4383-9B09-BACE5AA68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6">
              <a:extLst>
                <a:ext uri="{FF2B5EF4-FFF2-40B4-BE49-F238E27FC236}">
                  <a16:creationId xmlns:a16="http://schemas.microsoft.com/office/drawing/2014/main" id="{C6843BFB-87B4-4AE2-BB9E-2CD0D1DC7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64">
              <a:extLst>
                <a:ext uri="{FF2B5EF4-FFF2-40B4-BE49-F238E27FC236}">
                  <a16:creationId xmlns:a16="http://schemas.microsoft.com/office/drawing/2014/main" id="{7C9A06E3-C813-4CC4-BAAC-374B6C8744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01810C15-F1AD-438A-A987-1C3E2C5E6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74459CCB-6F53-4C8F-8C44-485971D1A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FE6BED97-B150-4B72-97A5-E8DF48025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946D18BB-8338-43D9-8567-1FFB25C633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7298284E-350F-4886-A447-FC33ED64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F2605B63-233B-4115-BF59-C60984206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794850D4-9DF3-41C3-9915-EA003EC85D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A7914252-1864-4298-B230-799AA4C55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B07F2F15-BB3A-4A3F-B024-D01611E29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A15824F-3845-4493-A8CD-0F8E1040A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5EF36111-5761-485C-B5C4-04558FD15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E3F91C66-D12F-4C9E-A83F-2D763F8EF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BE1BCA71-94E6-49DA-AC0E-F346F41D9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886068B-8D2E-47C3-A188-829E77DDE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A82B866-4C61-412C-B3E6-118CBDC9E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470B9270-289C-4CAE-A237-A2F7AF5D1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35AB7C89-5505-4CC2-9376-845C3AFBA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6B1D0220-8502-4FC9-A709-1F268DFE7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501384"/>
            <a:ext cx="12191999"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17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F48110D-F108-B942-879E-EBDB5CC8E5CE}"/>
              </a:ext>
            </a:extLst>
          </p:cNvPr>
          <p:cNvSpPr txBox="1"/>
          <p:nvPr/>
        </p:nvSpPr>
        <p:spPr>
          <a:xfrm>
            <a:off x="828676" y="341641"/>
            <a:ext cx="10711052" cy="1837939"/>
          </a:xfrm>
          <a:prstGeom prst="rect">
            <a:avLst/>
          </a:prstGeom>
        </p:spPr>
        <p:txBody>
          <a:bodyPr vert="horz" lIns="91440" tIns="45720" rIns="91440" bIns="45720" rtlCol="0" anchor="ctr">
            <a:noAutofit/>
          </a:bodyPr>
          <a:lstStyle/>
          <a:p>
            <a:pPr algn="just">
              <a:lnSpc>
                <a:spcPct val="90000"/>
              </a:lnSpc>
              <a:spcAft>
                <a:spcPts val="600"/>
              </a:spcAft>
            </a:pPr>
            <a:r>
              <a:rPr lang="en-US" sz="1600" dirty="0" err="1">
                <a:latin typeface="+mj-lt"/>
              </a:rPr>
              <a:t>Kayan</a:t>
            </a:r>
            <a:r>
              <a:rPr lang="en-US" sz="1600" dirty="0">
                <a:latin typeface="+mj-lt"/>
              </a:rPr>
              <a:t> women in parts of </a:t>
            </a:r>
            <a:r>
              <a:rPr lang="en-US" sz="1600" u="sng" dirty="0">
                <a:latin typeface="+mj-lt"/>
              </a:rPr>
              <a:t>Myanmar and Thailand</a:t>
            </a:r>
            <a:r>
              <a:rPr lang="en-US" sz="1600" dirty="0">
                <a:latin typeface="+mj-lt"/>
              </a:rPr>
              <a:t> who wear heavy, brass rings around their neck. The group of people known as the "long-neck" or "giraffe" tribe. This practice makes a woman more attractive to a possible mate because it is a sign of beauty and wealth. Although it may appear to many Westerners that it must be torture for a woman to undergo the lengthening of her neck, this is really just a myth. In fact, the brass rings create a visual illusion, making the woman's neck simply appear longer. "The weight of the rings pushes down the collar bone, as well as the upper ribs, to such an angle that the collar bone actually appears to be a part of the neck," </a:t>
            </a:r>
            <a:r>
              <a:rPr lang="en-US" sz="1600" dirty="0" err="1">
                <a:latin typeface="+mj-lt"/>
              </a:rPr>
              <a:t>Kayan</a:t>
            </a:r>
            <a:r>
              <a:rPr lang="en-US" sz="1600" dirty="0">
                <a:latin typeface="+mj-lt"/>
              </a:rPr>
              <a:t> long neck women begin wearing the rings by the age of four or five, with more rings added as they become accustomed to the weight. These rings can weigh up to 25 pounds.</a:t>
            </a:r>
          </a:p>
          <a:p>
            <a:pPr indent="-228600">
              <a:lnSpc>
                <a:spcPct val="90000"/>
              </a:lnSpc>
              <a:spcAft>
                <a:spcPts val="600"/>
              </a:spcAft>
              <a:buFont typeface="Arial" panose="020B0604020202020204" pitchFamily="34" charset="0"/>
              <a:buChar char="•"/>
            </a:pPr>
            <a:endParaRPr lang="en-US" sz="1600" dirty="0">
              <a:latin typeface="+mj-lt"/>
            </a:endParaRPr>
          </a:p>
        </p:txBody>
      </p:sp>
      <p:sp>
        <p:nvSpPr>
          <p:cNvPr id="34" name="Rectangle 2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36855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263370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descr="myanmar women.jpg"/>
          <p:cNvPicPr>
            <a:picLocks noChangeAspect="1"/>
          </p:cNvPicPr>
          <p:nvPr/>
        </p:nvPicPr>
        <p:blipFill rotWithShape="1">
          <a:blip r:embed="rId2">
            <a:extLst>
              <a:ext uri="{28A0092B-C50C-407E-A947-70E740481C1C}">
                <a14:useLocalDpi xmlns:a14="http://schemas.microsoft.com/office/drawing/2010/main" val="0"/>
              </a:ext>
            </a:extLst>
          </a:blip>
          <a:srcRect b="24031"/>
          <a:stretch/>
        </p:blipFill>
        <p:spPr>
          <a:xfrm>
            <a:off x="2383411" y="2822671"/>
            <a:ext cx="7425176" cy="3172968"/>
          </a:xfrm>
          <a:prstGeom prst="rect">
            <a:avLst/>
          </a:prstGeom>
        </p:spPr>
      </p:pic>
    </p:spTree>
    <p:extLst>
      <p:ext uri="{BB962C8B-B14F-4D97-AF65-F5344CB8AC3E}">
        <p14:creationId xmlns:p14="http://schemas.microsoft.com/office/powerpoint/2010/main" val="2067340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ran women.jpg"/>
          <p:cNvPicPr>
            <a:picLocks noChangeAspect="1"/>
          </p:cNvPicPr>
          <p:nvPr/>
        </p:nvPicPr>
        <p:blipFill rotWithShape="1">
          <a:blip r:embed="rId2">
            <a:extLst>
              <a:ext uri="{28A0092B-C50C-407E-A947-70E740481C1C}">
                <a14:useLocalDpi xmlns:a14="http://schemas.microsoft.com/office/drawing/2010/main" val="0"/>
              </a:ext>
            </a:extLst>
          </a:blip>
          <a:srcRect l="9091" t="9091"/>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05C47851-D1BB-394D-A809-DBB3FBC4C176}"/>
              </a:ext>
            </a:extLst>
          </p:cNvPr>
          <p:cNvSpPr txBox="1"/>
          <p:nvPr/>
        </p:nvSpPr>
        <p:spPr>
          <a:xfrm>
            <a:off x="7749290" y="2121763"/>
            <a:ext cx="3764826"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t>Iran has become the rhinoplasty capital of the world. </a:t>
            </a:r>
          </a:p>
        </p:txBody>
      </p:sp>
    </p:spTree>
    <p:extLst>
      <p:ext uri="{BB962C8B-B14F-4D97-AF65-F5344CB8AC3E}">
        <p14:creationId xmlns:p14="http://schemas.microsoft.com/office/powerpoint/2010/main" val="81167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D6D9022-719D-8D40-B8FF-C639B4EF1344}"/>
              </a:ext>
            </a:extLst>
          </p:cNvPr>
          <p:cNvSpPr txBox="1"/>
          <p:nvPr/>
        </p:nvSpPr>
        <p:spPr>
          <a:xfrm>
            <a:off x="648931" y="1109656"/>
            <a:ext cx="3505494" cy="3785419"/>
          </a:xfrm>
          <a:prstGeom prst="rect">
            <a:avLst/>
          </a:prstGeom>
        </p:spPr>
        <p:txBody>
          <a:bodyPr vert="horz" lIns="91440" tIns="45720" rIns="91440" bIns="45720" rtlCol="0">
            <a:noAutofit/>
          </a:bodyPr>
          <a:lstStyle/>
          <a:p>
            <a:pPr algn="just">
              <a:lnSpc>
                <a:spcPct val="90000"/>
              </a:lnSpc>
              <a:spcAft>
                <a:spcPts val="600"/>
              </a:spcAft>
            </a:pPr>
            <a:r>
              <a:rPr lang="en-US" sz="2000" dirty="0">
                <a:latin typeface="+mj-lt"/>
              </a:rPr>
              <a:t>Members of the Masai tribe in Africa are known for their practice of wearing heavy jewelry made of stones or elephant tusks to stretch their earlobes over time. As time goes by, a woman's status in the Masai tribe, as well as other tribes in Africa, is heightened by how large and elongated her earlobes have become. To draw attention to their elongated earlobes, Masai women will adorn them with brightly colored beads and jewelry to attract attention to their impressive size.</a:t>
            </a:r>
          </a:p>
          <a:p>
            <a:pPr indent="-228600" algn="just">
              <a:lnSpc>
                <a:spcPct val="90000"/>
              </a:lnSpc>
              <a:spcAft>
                <a:spcPts val="600"/>
              </a:spcAft>
              <a:buFont typeface="Arial" panose="020B0604020202020204" pitchFamily="34" charset="0"/>
              <a:buChar char="•"/>
            </a:pPr>
            <a:endParaRPr lang="en-US" sz="2000" dirty="0">
              <a:latin typeface="+mj-lt"/>
            </a:endParaRPr>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Kenya women.jpg"/>
          <p:cNvPicPr>
            <a:picLocks noChangeAspect="1"/>
          </p:cNvPicPr>
          <p:nvPr/>
        </p:nvPicPr>
        <p:blipFill rotWithShape="1">
          <a:blip r:embed="rId2">
            <a:extLst>
              <a:ext uri="{28A0092B-C50C-407E-A947-70E740481C1C}">
                <a14:useLocalDpi xmlns:a14="http://schemas.microsoft.com/office/drawing/2010/main" val="0"/>
              </a:ext>
            </a:extLst>
          </a:blip>
          <a:srcRect t="14585" r="1" b="1"/>
          <a:stretch/>
        </p:blipFill>
        <p:spPr>
          <a:xfrm rot="21600000">
            <a:off x="5405862" y="1981358"/>
            <a:ext cx="6019331" cy="2892038"/>
          </a:xfrm>
          <a:prstGeom prst="rect">
            <a:avLst/>
          </a:prstGeom>
          <a:effectLst/>
        </p:spPr>
      </p:pic>
    </p:spTree>
    <p:extLst>
      <p:ext uri="{BB962C8B-B14F-4D97-AF65-F5344CB8AC3E}">
        <p14:creationId xmlns:p14="http://schemas.microsoft.com/office/powerpoint/2010/main" val="379983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805" y="1345958"/>
            <a:ext cx="4193196" cy="4166085"/>
          </a:xfrm>
        </p:spPr>
        <p:txBody>
          <a:bodyPr>
            <a:normAutofit/>
          </a:bodyPr>
          <a:lstStyle/>
          <a:p>
            <a:r>
              <a:rPr lang="en-US" sz="4600"/>
              <a:t>What is beauty?</a:t>
            </a:r>
          </a:p>
        </p:txBody>
      </p:sp>
      <p:grpSp>
        <p:nvGrpSpPr>
          <p:cNvPr id="16" name="Group 15">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7"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p:cNvSpPr>
            <a:spLocks noGrp="1"/>
          </p:cNvSpPr>
          <p:nvPr>
            <p:ph idx="1"/>
          </p:nvPr>
        </p:nvSpPr>
        <p:spPr>
          <a:xfrm>
            <a:off x="6229734" y="750307"/>
            <a:ext cx="5369326" cy="5357387"/>
          </a:xfrm>
        </p:spPr>
        <p:txBody>
          <a:bodyPr anchor="ctr">
            <a:normAutofit/>
          </a:bodyPr>
          <a:lstStyle/>
          <a:p>
            <a:pPr marL="0" indent="0">
              <a:buNone/>
            </a:pPr>
            <a:r>
              <a:rPr lang="en-US" sz="2200">
                <a:latin typeface="+mj-lt"/>
              </a:rPr>
              <a:t>Oxford English Dictionary:</a:t>
            </a:r>
            <a:br>
              <a:rPr lang="en-US" sz="2200">
                <a:latin typeface="+mj-lt"/>
              </a:rPr>
            </a:br>
            <a:endParaRPr lang="en-US" sz="2200">
              <a:latin typeface="+mj-lt"/>
            </a:endParaRPr>
          </a:p>
          <a:p>
            <a:pPr marL="0" indent="0">
              <a:buNone/>
            </a:pPr>
            <a:r>
              <a:rPr lang="en-US" sz="2200" i="1">
                <a:latin typeface="+mj-lt"/>
              </a:rPr>
              <a:t>‘A combination of qualities, such as shape, colour, or form, that pleases the aesthetic senses, especially the sight.’</a:t>
            </a:r>
            <a:br>
              <a:rPr lang="en-US" sz="2200" i="1">
                <a:latin typeface="+mj-lt"/>
              </a:rPr>
            </a:br>
            <a:endParaRPr lang="en-US" sz="2200" i="1">
              <a:latin typeface="+mj-lt"/>
            </a:endParaRPr>
          </a:p>
        </p:txBody>
      </p:sp>
    </p:spTree>
    <p:extLst>
      <p:ext uri="{BB962C8B-B14F-4D97-AF65-F5344CB8AC3E}">
        <p14:creationId xmlns:p14="http://schemas.microsoft.com/office/powerpoint/2010/main" val="3438884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ethipia women.jpg"/>
          <p:cNvPicPr>
            <a:picLocks noChangeAspect="1"/>
          </p:cNvPicPr>
          <p:nvPr/>
        </p:nvPicPr>
        <p:blipFill rotWithShape="1">
          <a:blip r:embed="rId2">
            <a:extLst>
              <a:ext uri="{28A0092B-C50C-407E-A947-70E740481C1C}">
                <a14:useLocalDpi xmlns:a14="http://schemas.microsoft.com/office/drawing/2010/main" val="0"/>
              </a:ext>
            </a:extLst>
          </a:blip>
          <a:srcRect l="10372" r="24903" b="-1"/>
          <a:stretch/>
        </p:blipFill>
        <p:spPr>
          <a:xfrm>
            <a:off x="699516" y="495300"/>
            <a:ext cx="6565392" cy="5705856"/>
          </a:xfrm>
          <a:prstGeom prst="rect">
            <a:avLst/>
          </a:prstGeom>
        </p:spPr>
      </p:pic>
      <p:sp>
        <p:nvSpPr>
          <p:cNvPr id="2" name="TextovéPole 1">
            <a:extLst>
              <a:ext uri="{FF2B5EF4-FFF2-40B4-BE49-F238E27FC236}">
                <a16:creationId xmlns:a16="http://schemas.microsoft.com/office/drawing/2014/main" id="{33BE9406-8B81-C54B-8604-11CEE3760B3A}"/>
              </a:ext>
            </a:extLst>
          </p:cNvPr>
          <p:cNvSpPr txBox="1"/>
          <p:nvPr/>
        </p:nvSpPr>
        <p:spPr>
          <a:xfrm>
            <a:off x="7688034" y="2121762"/>
            <a:ext cx="3657600" cy="4092771"/>
          </a:xfrm>
          <a:prstGeom prst="rect">
            <a:avLst/>
          </a:prstGeom>
        </p:spPr>
        <p:txBody>
          <a:bodyPr vert="horz" lIns="91440" tIns="45720" rIns="91440" bIns="45720" rtlCol="0">
            <a:normAutofit/>
          </a:bodyPr>
          <a:lstStyle/>
          <a:p>
            <a:pPr algn="just">
              <a:lnSpc>
                <a:spcPct val="90000"/>
              </a:lnSpc>
              <a:spcAft>
                <a:spcPts val="600"/>
              </a:spcAft>
            </a:pPr>
            <a:r>
              <a:rPr lang="en-US" sz="1700" dirty="0"/>
              <a:t>Lip plate - to a </a:t>
            </a:r>
            <a:r>
              <a:rPr lang="en-US" sz="1700" dirty="0" err="1"/>
              <a:t>Mursi</a:t>
            </a:r>
            <a:r>
              <a:rPr lang="en-US" sz="1700" dirty="0"/>
              <a:t> or Suri woman in Ethiopia, it denotes female maturity, signaling that she has reached child-bearing age. The process includes the removal of the two lower front teeth before a piercing is made to allow a heavy clay or wooden disk to adorn and stretch the lower lip. Like ear stretching, larger and larger disks are inserted over time to further elongate the lip. The larger the disk becomes, the greater the beauty, as it signifies maturity, which is an attractive attribute to a male of the tribe. The practice is also found in parts of South America.</a:t>
            </a:r>
          </a:p>
          <a:p>
            <a:pPr indent="-228600" algn="just">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3431265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sia women.jpg"/>
          <p:cNvPicPr>
            <a:picLocks noChangeAspect="1"/>
          </p:cNvPicPr>
          <p:nvPr/>
        </p:nvPicPr>
        <p:blipFill rotWithShape="1">
          <a:blip r:embed="rId2">
            <a:extLst>
              <a:ext uri="{28A0092B-C50C-407E-A947-70E740481C1C}">
                <a14:useLocalDpi xmlns:a14="http://schemas.microsoft.com/office/drawing/2010/main" val="0"/>
              </a:ext>
            </a:extLst>
          </a:blip>
          <a:srcRect t="9023" r="9091" b="68"/>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D2EE726B-2620-8B4D-B876-96F91EB7E015}"/>
              </a:ext>
            </a:extLst>
          </p:cNvPr>
          <p:cNvSpPr txBox="1"/>
          <p:nvPr/>
        </p:nvSpPr>
        <p:spPr>
          <a:xfrm>
            <a:off x="594110" y="2121763"/>
            <a:ext cx="3764826" cy="3773010"/>
          </a:xfrm>
          <a:prstGeom prst="rect">
            <a:avLst/>
          </a:prstGeom>
        </p:spPr>
        <p:txBody>
          <a:bodyPr vert="horz" lIns="91440" tIns="45720" rIns="91440" bIns="45720" rtlCol="0">
            <a:normAutofit/>
          </a:bodyPr>
          <a:lstStyle/>
          <a:p>
            <a:pPr algn="just">
              <a:lnSpc>
                <a:spcPct val="90000"/>
              </a:lnSpc>
              <a:spcAft>
                <a:spcPts val="600"/>
              </a:spcAft>
            </a:pPr>
            <a:r>
              <a:rPr lang="en-US" dirty="0"/>
              <a:t>Women in many Asian countries avoid the sun because pale skin is a sign of beauty and desirability. </a:t>
            </a:r>
          </a:p>
          <a:p>
            <a:pPr indent="-228600" algn="just">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654624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mauritania women.jpg"/>
          <p:cNvPicPr>
            <a:picLocks noChangeAspect="1"/>
          </p:cNvPicPr>
          <p:nvPr/>
        </p:nvPicPr>
        <p:blipFill rotWithShape="1">
          <a:blip r:embed="rId2">
            <a:extLst>
              <a:ext uri="{28A0092B-C50C-407E-A947-70E740481C1C}">
                <a14:useLocalDpi xmlns:a14="http://schemas.microsoft.com/office/drawing/2010/main" val="0"/>
              </a:ext>
            </a:extLst>
          </a:blip>
          <a:srcRect l="558" r="8533" b="9091"/>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B8F6551F-813B-2A4C-9E3C-3BA985921AB5}"/>
              </a:ext>
            </a:extLst>
          </p:cNvPr>
          <p:cNvSpPr txBox="1"/>
          <p:nvPr/>
        </p:nvSpPr>
        <p:spPr>
          <a:xfrm>
            <a:off x="7749290" y="2121763"/>
            <a:ext cx="3764826" cy="377301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dirty="0"/>
              <a:t>In the African country of Mauritania, drought and famine is common, so being overweight has traditionally been a sign of prosperity. A heavier woman has been so desirable that girls as young as seven were sent to fat farms and urged to eat in order to put on weight. The BBC News reported some of these girls at fat-farms could end up weighing between 130 to 220 pounds. </a:t>
            </a:r>
          </a:p>
          <a:p>
            <a:pPr indent="-228600" algn="just">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227378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C9E83AF-030E-4F9E-A53E-41FDC8659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podpatky.jpg"/>
          <p:cNvPicPr>
            <a:picLocks noChangeAspect="1"/>
          </p:cNvPicPr>
          <p:nvPr/>
        </p:nvPicPr>
        <p:blipFill rotWithShape="1">
          <a:blip r:embed="rId2">
            <a:extLst>
              <a:ext uri="{28A0092B-C50C-407E-A947-70E740481C1C}">
                <a14:useLocalDpi xmlns:a14="http://schemas.microsoft.com/office/drawing/2010/main" val="0"/>
              </a:ext>
            </a:extLst>
          </a:blip>
          <a:srcRect t="8287" r="1" b="1250"/>
          <a:stretch/>
        </p:blipFill>
        <p:spPr>
          <a:xfrm>
            <a:off x="699516" y="495300"/>
            <a:ext cx="6565392" cy="5705856"/>
          </a:xfrm>
          <a:prstGeom prst="rect">
            <a:avLst/>
          </a:prstGeom>
        </p:spPr>
      </p:pic>
      <p:sp>
        <p:nvSpPr>
          <p:cNvPr id="3" name="TextovéPole 2">
            <a:extLst>
              <a:ext uri="{FF2B5EF4-FFF2-40B4-BE49-F238E27FC236}">
                <a16:creationId xmlns:a16="http://schemas.microsoft.com/office/drawing/2014/main" id="{57F1A4BB-D441-BD45-A73B-227174B776DA}"/>
              </a:ext>
            </a:extLst>
          </p:cNvPr>
          <p:cNvSpPr txBox="1"/>
          <p:nvPr/>
        </p:nvSpPr>
        <p:spPr>
          <a:xfrm>
            <a:off x="7688034" y="2121762"/>
            <a:ext cx="3657600" cy="409277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a:t>Europe?</a:t>
            </a:r>
          </a:p>
        </p:txBody>
      </p:sp>
    </p:spTree>
    <p:extLst>
      <p:ext uri="{BB962C8B-B14F-4D97-AF65-F5344CB8AC3E}">
        <p14:creationId xmlns:p14="http://schemas.microsoft.com/office/powerpoint/2010/main" val="368385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1">
            <a:extLst>
              <a:ext uri="{FF2B5EF4-FFF2-40B4-BE49-F238E27FC236}">
                <a16:creationId xmlns:a16="http://schemas.microsoft.com/office/drawing/2014/main" id="{D462EE7E-14DF-497D-AE08-F6623DB8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3">
            <a:extLst>
              <a:ext uri="{FF2B5EF4-FFF2-40B4-BE49-F238E27FC236}">
                <a16:creationId xmlns:a16="http://schemas.microsoft.com/office/drawing/2014/main" id="{E91A02E6-21B6-4047-829E-3C04D6955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outh korea.png"/>
          <p:cNvPicPr>
            <a:picLocks noChangeAspect="1"/>
          </p:cNvPicPr>
          <p:nvPr/>
        </p:nvPicPr>
        <p:blipFill rotWithShape="1">
          <a:blip r:embed="rId2">
            <a:extLst>
              <a:ext uri="{28A0092B-C50C-407E-A947-70E740481C1C}">
                <a14:useLocalDpi xmlns:a14="http://schemas.microsoft.com/office/drawing/2010/main" val="0"/>
              </a:ext>
            </a:extLst>
          </a:blip>
          <a:srcRect l="16415" r="1" b="1"/>
          <a:stretch/>
        </p:blipFill>
        <p:spPr>
          <a:xfrm>
            <a:off x="1044110" y="1107561"/>
            <a:ext cx="2966332" cy="4639067"/>
          </a:xfrm>
          <a:prstGeom prst="rect">
            <a:avLst/>
          </a:prstGeom>
          <a:effectLst>
            <a:outerShdw blurRad="406400" dist="317500" dir="5400000" sx="89000" sy="89000" rotWithShape="0">
              <a:prstClr val="black">
                <a:alpha val="15000"/>
              </a:prstClr>
            </a:outerShdw>
          </a:effectLst>
        </p:spPr>
      </p:pic>
      <p:pic>
        <p:nvPicPr>
          <p:cNvPr id="2" name="Picture 1" descr="australia.png"/>
          <p:cNvPicPr>
            <a:picLocks noChangeAspect="1"/>
          </p:cNvPicPr>
          <p:nvPr/>
        </p:nvPicPr>
        <p:blipFill rotWithShape="1">
          <a:blip r:embed="rId3">
            <a:extLst>
              <a:ext uri="{28A0092B-C50C-407E-A947-70E740481C1C}">
                <a14:useLocalDpi xmlns:a14="http://schemas.microsoft.com/office/drawing/2010/main" val="0"/>
              </a:ext>
            </a:extLst>
          </a:blip>
          <a:srcRect l="27454" r="29704" b="-1"/>
          <a:stretch/>
        </p:blipFill>
        <p:spPr>
          <a:xfrm>
            <a:off x="4332176" y="1089116"/>
            <a:ext cx="2989932" cy="4675958"/>
          </a:xfrm>
          <a:prstGeom prst="rect">
            <a:avLst/>
          </a:prstGeom>
          <a:effectLst>
            <a:outerShdw blurRad="406400" dist="317500" dir="5400000" sx="89000" sy="89000" rotWithShape="0">
              <a:prstClr val="black">
                <a:alpha val="15000"/>
              </a:prstClr>
            </a:outerShdw>
          </a:effectLst>
        </p:spPr>
      </p:pic>
      <p:sp>
        <p:nvSpPr>
          <p:cNvPr id="6" name="Obdélník 5">
            <a:extLst>
              <a:ext uri="{FF2B5EF4-FFF2-40B4-BE49-F238E27FC236}">
                <a16:creationId xmlns:a16="http://schemas.microsoft.com/office/drawing/2014/main" id="{83764663-4935-524D-8DD1-2D52677FFB9D}"/>
              </a:ext>
            </a:extLst>
          </p:cNvPr>
          <p:cNvSpPr/>
          <p:nvPr/>
        </p:nvSpPr>
        <p:spPr>
          <a:xfrm>
            <a:off x="7989259" y="2399100"/>
            <a:ext cx="3507415" cy="3645083"/>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b="1" dirty="0">
                <a:latin typeface="+mj-lt"/>
              </a:rPr>
              <a:t>AUSTRALIA:</a:t>
            </a:r>
            <a:r>
              <a:rPr lang="en-US" sz="2000" dirty="0">
                <a:latin typeface="+mj-lt"/>
              </a:rPr>
              <a:t> Men's physical insecurities in Australia are focused around physical size and muscular strength, while remaining slim. </a:t>
            </a:r>
            <a:br>
              <a:rPr lang="en-US" sz="2000" dirty="0">
                <a:latin typeface="+mj-lt"/>
              </a:rPr>
            </a:br>
            <a:endParaRPr lang="en-US" sz="2000" dirty="0">
              <a:latin typeface="+mj-lt"/>
            </a:endParaRPr>
          </a:p>
          <a:p>
            <a:pPr indent="-228600">
              <a:lnSpc>
                <a:spcPct val="90000"/>
              </a:lnSpc>
              <a:spcAft>
                <a:spcPts val="600"/>
              </a:spcAft>
              <a:buFont typeface="Arial" panose="020B0604020202020204" pitchFamily="34" charset="0"/>
              <a:buChar char="•"/>
            </a:pPr>
            <a:r>
              <a:rPr lang="en-US" sz="2000" b="1" dirty="0">
                <a:latin typeface="+mj-lt"/>
              </a:rPr>
              <a:t>SOUTH KOREA:</a:t>
            </a:r>
            <a:r>
              <a:rPr lang="en-US" sz="2000" dirty="0">
                <a:latin typeface="+mj-lt"/>
              </a:rPr>
              <a:t> Lean, muscular bodies with soft features are popular here, and lots of men choose to wear makeup. Plastic surgery on the eyes and nose is also becoming popular.</a:t>
            </a:r>
          </a:p>
        </p:txBody>
      </p:sp>
    </p:spTree>
    <p:extLst>
      <p:ext uri="{BB962C8B-B14F-4D97-AF65-F5344CB8AC3E}">
        <p14:creationId xmlns:p14="http://schemas.microsoft.com/office/powerpoint/2010/main" val="2989235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15"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bdélník 1">
            <a:extLst>
              <a:ext uri="{FF2B5EF4-FFF2-40B4-BE49-F238E27FC236}">
                <a16:creationId xmlns:a16="http://schemas.microsoft.com/office/drawing/2014/main" id="{52E7B3ED-F045-ED40-A0C9-E185856C6AF0}"/>
              </a:ext>
            </a:extLst>
          </p:cNvPr>
          <p:cNvSpPr/>
          <p:nvPr/>
        </p:nvSpPr>
        <p:spPr>
          <a:xfrm>
            <a:off x="594360" y="3155626"/>
            <a:ext cx="3444240" cy="2935176"/>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b="1">
                <a:latin typeface="+mj-lt"/>
              </a:rPr>
              <a:t>BRAZIL</a:t>
            </a:r>
            <a:r>
              <a:rPr lang="en-US">
                <a:latin typeface="+mj-lt"/>
              </a:rPr>
              <a:t> The typically 'beautiful' Brazilian man has 'Germanic features' with tanned skin. And plastic surgery is becoming the norm for men here, too.</a:t>
            </a:r>
            <a:br>
              <a:rPr lang="en-US">
                <a:latin typeface="+mj-lt"/>
              </a:rPr>
            </a:br>
            <a:endParaRPr lang="en-US">
              <a:latin typeface="+mj-lt"/>
            </a:endParaRPr>
          </a:p>
          <a:p>
            <a:pPr indent="-228600">
              <a:lnSpc>
                <a:spcPct val="90000"/>
              </a:lnSpc>
              <a:spcAft>
                <a:spcPts val="600"/>
              </a:spcAft>
              <a:buFont typeface="Arial" panose="020B0604020202020204" pitchFamily="34" charset="0"/>
              <a:buChar char="•"/>
            </a:pPr>
            <a:r>
              <a:rPr lang="en-US" b="1">
                <a:latin typeface="+mj-lt"/>
              </a:rPr>
              <a:t>SOUTH AFRICA</a:t>
            </a:r>
            <a:r>
              <a:rPr lang="en-US">
                <a:latin typeface="+mj-lt"/>
              </a:rPr>
              <a:t> The population in South Africa is 79.6% black African and only 8.9% white, but 77% of Men's Health Magazine models in SA are white. Western body ideals are becoming the 'norm' in terms of male beauty standards in this country.</a:t>
            </a:r>
            <a:endParaRPr lang="en-US" dirty="0">
              <a:latin typeface="+mj-lt"/>
            </a:endParaRPr>
          </a:p>
        </p:txBody>
      </p:sp>
      <p:pic>
        <p:nvPicPr>
          <p:cNvPr id="5" name="Picture 4" descr="brazil.png"/>
          <p:cNvPicPr>
            <a:picLocks noChangeAspect="1"/>
          </p:cNvPicPr>
          <p:nvPr/>
        </p:nvPicPr>
        <p:blipFill rotWithShape="1">
          <a:blip r:embed="rId2">
            <a:extLst>
              <a:ext uri="{28A0092B-C50C-407E-A947-70E740481C1C}">
                <a14:useLocalDpi xmlns:a14="http://schemas.microsoft.com/office/drawing/2010/main" val="0"/>
              </a:ext>
            </a:extLst>
          </a:blip>
          <a:srcRect r="3847" b="1"/>
          <a:stretch/>
        </p:blipFill>
        <p:spPr>
          <a:xfrm>
            <a:off x="4466900" y="531074"/>
            <a:ext cx="3566160" cy="5577118"/>
          </a:xfrm>
          <a:prstGeom prst="rect">
            <a:avLst/>
          </a:prstGeom>
        </p:spPr>
      </p:pic>
      <p:pic>
        <p:nvPicPr>
          <p:cNvPr id="3" name="Picture 2" descr="south africa.png"/>
          <p:cNvPicPr>
            <a:picLocks noChangeAspect="1"/>
          </p:cNvPicPr>
          <p:nvPr/>
        </p:nvPicPr>
        <p:blipFill rotWithShape="1">
          <a:blip r:embed="rId3">
            <a:extLst>
              <a:ext uri="{28A0092B-C50C-407E-A947-70E740481C1C}">
                <a14:useLocalDpi xmlns:a14="http://schemas.microsoft.com/office/drawing/2010/main" val="0"/>
              </a:ext>
            </a:extLst>
          </a:blip>
          <a:srcRect l="5110" r="5461" b="1"/>
          <a:stretch/>
        </p:blipFill>
        <p:spPr>
          <a:xfrm>
            <a:off x="8321044" y="531074"/>
            <a:ext cx="3566160" cy="5577118"/>
          </a:xfrm>
          <a:prstGeom prst="rect">
            <a:avLst/>
          </a:prstGeom>
        </p:spPr>
      </p:pic>
      <p:sp>
        <p:nvSpPr>
          <p:cNvPr id="36" name="Rectangle 35">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987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21"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bdélník 2">
            <a:extLst>
              <a:ext uri="{FF2B5EF4-FFF2-40B4-BE49-F238E27FC236}">
                <a16:creationId xmlns:a16="http://schemas.microsoft.com/office/drawing/2014/main" id="{3779013F-A879-DD41-8F80-5E8D04AA9D9B}"/>
              </a:ext>
            </a:extLst>
          </p:cNvPr>
          <p:cNvSpPr/>
          <p:nvPr/>
        </p:nvSpPr>
        <p:spPr>
          <a:xfrm>
            <a:off x="594360" y="3155626"/>
            <a:ext cx="3444240" cy="293517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b="1" dirty="0"/>
              <a:t>MEXICO</a:t>
            </a:r>
            <a:r>
              <a:rPr lang="en-US" dirty="0"/>
              <a:t> Studies have found that Mexican men value a more macho attitude, and the men in this country finish second in the world for being the most vain.</a:t>
            </a:r>
            <a:br>
              <a:rPr lang="en-US" dirty="0"/>
            </a:br>
            <a:endParaRPr lang="en-US" dirty="0"/>
          </a:p>
          <a:p>
            <a:pPr indent="-228600">
              <a:lnSpc>
                <a:spcPct val="90000"/>
              </a:lnSpc>
              <a:spcAft>
                <a:spcPts val="600"/>
              </a:spcAft>
              <a:buFont typeface="Arial" panose="020B0604020202020204" pitchFamily="34" charset="0"/>
              <a:buChar char="•"/>
            </a:pPr>
            <a:r>
              <a:rPr lang="en-US" b="1" dirty="0"/>
              <a:t>INDIA</a:t>
            </a:r>
            <a:r>
              <a:rPr lang="en-US" dirty="0"/>
              <a:t> The largest amount of men's skincare products is consumed here, including skin lightening creams.</a:t>
            </a:r>
          </a:p>
        </p:txBody>
      </p:sp>
      <p:pic>
        <p:nvPicPr>
          <p:cNvPr id="2" name="Picture 1" descr="mexiko.png"/>
          <p:cNvPicPr>
            <a:picLocks noChangeAspect="1"/>
          </p:cNvPicPr>
          <p:nvPr/>
        </p:nvPicPr>
        <p:blipFill rotWithShape="1">
          <a:blip r:embed="rId2">
            <a:extLst>
              <a:ext uri="{28A0092B-C50C-407E-A947-70E740481C1C}">
                <a14:useLocalDpi xmlns:a14="http://schemas.microsoft.com/office/drawing/2010/main" val="0"/>
              </a:ext>
            </a:extLst>
          </a:blip>
          <a:srcRect l="5270" r="1" b="1"/>
          <a:stretch/>
        </p:blipFill>
        <p:spPr>
          <a:xfrm>
            <a:off x="4466900" y="531074"/>
            <a:ext cx="3566160" cy="5577118"/>
          </a:xfrm>
          <a:prstGeom prst="rect">
            <a:avLst/>
          </a:prstGeom>
        </p:spPr>
      </p:pic>
      <p:pic>
        <p:nvPicPr>
          <p:cNvPr id="4" name="Picture 3" descr="india.png"/>
          <p:cNvPicPr>
            <a:picLocks noChangeAspect="1"/>
          </p:cNvPicPr>
          <p:nvPr/>
        </p:nvPicPr>
        <p:blipFill rotWithShape="1">
          <a:blip r:embed="rId3">
            <a:extLst>
              <a:ext uri="{28A0092B-C50C-407E-A947-70E740481C1C}">
                <a14:useLocalDpi xmlns:a14="http://schemas.microsoft.com/office/drawing/2010/main" val="0"/>
              </a:ext>
            </a:extLst>
          </a:blip>
          <a:srcRect l="2266" r="16279" b="1"/>
          <a:stretch/>
        </p:blipFill>
        <p:spPr>
          <a:xfrm>
            <a:off x="8321044" y="531074"/>
            <a:ext cx="3566160" cy="5577118"/>
          </a:xfrm>
          <a:prstGeom prst="rect">
            <a:avLst/>
          </a:prstGeom>
        </p:spPr>
      </p:pic>
      <p:sp>
        <p:nvSpPr>
          <p:cNvPr id="42" name="Rectangle 4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922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dirty="0"/>
              <a:t>Research</a:t>
            </a:r>
          </a:p>
        </p:txBody>
      </p:sp>
      <p:grpSp>
        <p:nvGrpSpPr>
          <p:cNvPr id="26" name="Group 25">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7"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95C04440-14BA-3349-A89D-31BD12A74FD8}"/>
              </a:ext>
            </a:extLst>
          </p:cNvPr>
          <p:cNvSpPr>
            <a:spLocks noGrp="1"/>
          </p:cNvSpPr>
          <p:nvPr>
            <p:ph idx="1"/>
          </p:nvPr>
        </p:nvSpPr>
        <p:spPr>
          <a:xfrm>
            <a:off x="1166649" y="3509010"/>
            <a:ext cx="10258733" cy="3057328"/>
          </a:xfrm>
        </p:spPr>
        <p:txBody>
          <a:bodyPr anchor="ctr">
            <a:normAutofit/>
          </a:bodyPr>
          <a:lstStyle/>
          <a:p>
            <a:pPr>
              <a:buFont typeface="Wingdings" charset="2"/>
              <a:buChar char="Ø"/>
            </a:pPr>
            <a:r>
              <a:rPr lang="en-US" sz="1700" b="1" dirty="0"/>
              <a:t>Solomon et al. (1992, 1994) – identified beauty types in advertising, Their study revealed six distinct types of good-looking women</a:t>
            </a:r>
            <a:r>
              <a:rPr lang="cs-CZ" sz="1700" b="1" dirty="0"/>
              <a:t> </a:t>
            </a:r>
            <a:br>
              <a:rPr lang="en-US" sz="1700" b="1" dirty="0"/>
            </a:br>
            <a:endParaRPr lang="en-US" sz="1700" dirty="0"/>
          </a:p>
          <a:p>
            <a:r>
              <a:rPr lang="en-US" sz="1700" dirty="0"/>
              <a:t>Classic/feminine </a:t>
            </a:r>
          </a:p>
          <a:p>
            <a:r>
              <a:rPr lang="en-US" sz="1700" dirty="0"/>
              <a:t>Cute</a:t>
            </a:r>
          </a:p>
          <a:p>
            <a:r>
              <a:rPr lang="en-US" sz="1700" dirty="0"/>
              <a:t>Sex kitten</a:t>
            </a:r>
          </a:p>
          <a:p>
            <a:r>
              <a:rPr lang="en-US" sz="1700" dirty="0"/>
              <a:t>Sensual/exotic</a:t>
            </a:r>
          </a:p>
          <a:p>
            <a:r>
              <a:rPr lang="en-US" sz="1700" dirty="0"/>
              <a:t>Girl-next-door</a:t>
            </a:r>
          </a:p>
          <a:p>
            <a:r>
              <a:rPr lang="en-US" sz="1700" dirty="0"/>
              <a:t>Trendy</a:t>
            </a:r>
          </a:p>
          <a:p>
            <a:pPr marL="0" indent="0">
              <a:buNone/>
            </a:pPr>
            <a:endParaRPr lang="en-US" sz="1700" dirty="0"/>
          </a:p>
        </p:txBody>
      </p:sp>
    </p:spTree>
    <p:extLst>
      <p:ext uri="{BB962C8B-B14F-4D97-AF65-F5344CB8AC3E}">
        <p14:creationId xmlns:p14="http://schemas.microsoft.com/office/powerpoint/2010/main" val="1250528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B5027FD-63A5-39F9-2EFA-BDD060EE4728}"/>
              </a:ext>
            </a:extLst>
          </p:cNvPr>
          <p:cNvPicPr>
            <a:picLocks noChangeAspect="1"/>
          </p:cNvPicPr>
          <p:nvPr/>
        </p:nvPicPr>
        <p:blipFill>
          <a:blip r:embed="rId2"/>
          <a:stretch>
            <a:fillRect/>
          </a:stretch>
        </p:blipFill>
        <p:spPr>
          <a:xfrm>
            <a:off x="3483704" y="0"/>
            <a:ext cx="5224591" cy="6858000"/>
          </a:xfrm>
          <a:prstGeom prst="rect">
            <a:avLst/>
          </a:prstGeom>
        </p:spPr>
      </p:pic>
    </p:spTree>
    <p:extLst>
      <p:ext uri="{BB962C8B-B14F-4D97-AF65-F5344CB8AC3E}">
        <p14:creationId xmlns:p14="http://schemas.microsoft.com/office/powerpoint/2010/main" val="259170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7240" y="731519"/>
            <a:ext cx="2845191" cy="3237579"/>
          </a:xfrm>
        </p:spPr>
        <p:txBody>
          <a:bodyPr>
            <a:normAutofit/>
          </a:bodyPr>
          <a:lstStyle/>
          <a:p>
            <a:r>
              <a:rPr lang="en-US" sz="3800">
                <a:solidFill>
                  <a:srgbClr val="FFFFFF"/>
                </a:solidFill>
              </a:rPr>
              <a:t>Research</a:t>
            </a:r>
          </a:p>
        </p:txBody>
      </p:sp>
      <p:sp>
        <p:nvSpPr>
          <p:cNvPr id="12"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379709" y="686862"/>
            <a:ext cx="7037591" cy="5475129"/>
          </a:xfrm>
        </p:spPr>
        <p:txBody>
          <a:bodyPr anchor="ctr">
            <a:normAutofit/>
          </a:bodyPr>
          <a:lstStyle/>
          <a:p>
            <a:r>
              <a:rPr lang="cs-CZ" sz="2600" dirty="0" err="1">
                <a:latin typeface="+mj-lt"/>
              </a:rPr>
              <a:t>Solomon</a:t>
            </a:r>
            <a:r>
              <a:rPr lang="cs-CZ" sz="2600" dirty="0">
                <a:latin typeface="+mj-lt"/>
              </a:rPr>
              <a:t> et al. - </a:t>
            </a:r>
            <a:r>
              <a:rPr lang="cs-CZ" sz="2600" dirty="0" err="1">
                <a:latin typeface="+mj-lt"/>
              </a:rPr>
              <a:t>research</a:t>
            </a:r>
            <a:r>
              <a:rPr lang="cs-CZ" sz="2600" dirty="0">
                <a:latin typeface="+mj-lt"/>
              </a:rPr>
              <a:t> </a:t>
            </a:r>
            <a:r>
              <a:rPr lang="cs-CZ" sz="2600" dirty="0" err="1">
                <a:latin typeface="+mj-lt"/>
              </a:rPr>
              <a:t>examined</a:t>
            </a:r>
            <a:r>
              <a:rPr lang="cs-CZ" sz="2600" dirty="0">
                <a:latin typeface="+mj-lt"/>
              </a:rPr>
              <a:t> </a:t>
            </a:r>
            <a:r>
              <a:rPr lang="cs-CZ" sz="2600" dirty="0" err="1">
                <a:latin typeface="+mj-lt"/>
              </a:rPr>
              <a:t>ideas</a:t>
            </a:r>
            <a:r>
              <a:rPr lang="cs-CZ" sz="2600" dirty="0">
                <a:latin typeface="+mj-lt"/>
              </a:rPr>
              <a:t> </a:t>
            </a:r>
            <a:r>
              <a:rPr lang="cs-CZ" sz="2600" dirty="0" err="1">
                <a:latin typeface="+mj-lt"/>
              </a:rPr>
              <a:t>of</a:t>
            </a:r>
            <a:r>
              <a:rPr lang="cs-CZ" sz="2600" dirty="0">
                <a:latin typeface="+mj-lt"/>
              </a:rPr>
              <a:t> </a:t>
            </a:r>
            <a:r>
              <a:rPr lang="cs-CZ" sz="2600" dirty="0" err="1">
                <a:latin typeface="+mj-lt"/>
              </a:rPr>
              <a:t>beauty</a:t>
            </a:r>
            <a:r>
              <a:rPr lang="cs-CZ" sz="2600" dirty="0">
                <a:latin typeface="+mj-lt"/>
              </a:rPr>
              <a:t> </a:t>
            </a:r>
            <a:r>
              <a:rPr lang="cs-CZ" sz="2600" dirty="0" err="1">
                <a:latin typeface="+mj-lt"/>
              </a:rPr>
              <a:t>through</a:t>
            </a:r>
            <a:r>
              <a:rPr lang="cs-CZ" sz="2600" dirty="0">
                <a:latin typeface="+mj-lt"/>
              </a:rPr>
              <a:t> </a:t>
            </a:r>
            <a:r>
              <a:rPr lang="cs-CZ" sz="2600" dirty="0" err="1">
                <a:latin typeface="+mj-lt"/>
              </a:rPr>
              <a:t>the</a:t>
            </a:r>
            <a:r>
              <a:rPr lang="cs-CZ" sz="2600" dirty="0">
                <a:latin typeface="+mj-lt"/>
              </a:rPr>
              <a:t> </a:t>
            </a:r>
            <a:r>
              <a:rPr lang="cs-CZ" sz="2600" dirty="0" err="1">
                <a:latin typeface="+mj-lt"/>
              </a:rPr>
              <a:t>lens</a:t>
            </a:r>
            <a:r>
              <a:rPr lang="cs-CZ" sz="2600" dirty="0">
                <a:latin typeface="+mj-lt"/>
              </a:rPr>
              <a:t> </a:t>
            </a:r>
            <a:r>
              <a:rPr lang="cs-CZ" sz="2600" dirty="0" err="1">
                <a:latin typeface="+mj-lt"/>
              </a:rPr>
              <a:t>of</a:t>
            </a:r>
            <a:r>
              <a:rPr lang="cs-CZ" sz="2600" dirty="0">
                <a:latin typeface="+mj-lt"/>
              </a:rPr>
              <a:t> </a:t>
            </a:r>
            <a:r>
              <a:rPr lang="cs-CZ" sz="2600" dirty="0" err="1">
                <a:latin typeface="+mj-lt"/>
              </a:rPr>
              <a:t>outdoor</a:t>
            </a:r>
            <a:r>
              <a:rPr lang="cs-CZ" sz="2600" dirty="0">
                <a:latin typeface="+mj-lt"/>
              </a:rPr>
              <a:t> </a:t>
            </a:r>
            <a:r>
              <a:rPr lang="cs-CZ" sz="2600" dirty="0" err="1">
                <a:latin typeface="+mj-lt"/>
              </a:rPr>
              <a:t>advertisements</a:t>
            </a:r>
            <a:r>
              <a:rPr lang="cs-CZ" sz="2600" dirty="0">
                <a:latin typeface="+mj-lt"/>
              </a:rPr>
              <a:t>. </a:t>
            </a:r>
            <a:r>
              <a:rPr lang="cs-CZ" sz="2600" dirty="0" err="1">
                <a:latin typeface="+mj-lt"/>
              </a:rPr>
              <a:t>Using</a:t>
            </a:r>
            <a:r>
              <a:rPr lang="cs-CZ" sz="2600" dirty="0">
                <a:latin typeface="+mj-lt"/>
              </a:rPr>
              <a:t> a </a:t>
            </a:r>
            <a:r>
              <a:rPr lang="cs-CZ" sz="2600" dirty="0" err="1">
                <a:latin typeface="+mj-lt"/>
              </a:rPr>
              <a:t>content</a:t>
            </a:r>
            <a:r>
              <a:rPr lang="cs-CZ" sz="2600" dirty="0">
                <a:latin typeface="+mj-lt"/>
              </a:rPr>
              <a:t> </a:t>
            </a:r>
            <a:r>
              <a:rPr lang="cs-CZ" sz="2600" dirty="0" err="1">
                <a:latin typeface="+mj-lt"/>
              </a:rPr>
              <a:t>analysis</a:t>
            </a:r>
            <a:r>
              <a:rPr lang="cs-CZ" sz="2600" dirty="0">
                <a:latin typeface="+mj-lt"/>
              </a:rPr>
              <a:t> </a:t>
            </a:r>
            <a:r>
              <a:rPr lang="cs-CZ" sz="2600" dirty="0" err="1">
                <a:latin typeface="+mj-lt"/>
              </a:rPr>
              <a:t>method</a:t>
            </a:r>
            <a:r>
              <a:rPr lang="cs-CZ" sz="2600" dirty="0">
                <a:latin typeface="+mj-lt"/>
              </a:rPr>
              <a:t>, 293 </a:t>
            </a:r>
            <a:r>
              <a:rPr lang="cs-CZ" sz="2600" dirty="0" err="1">
                <a:latin typeface="+mj-lt"/>
              </a:rPr>
              <a:t>images</a:t>
            </a:r>
            <a:r>
              <a:rPr lang="cs-CZ" sz="2600" dirty="0">
                <a:latin typeface="+mj-lt"/>
              </a:rPr>
              <a:t> </a:t>
            </a:r>
            <a:r>
              <a:rPr lang="cs-CZ" sz="2600" dirty="0" err="1">
                <a:latin typeface="+mj-lt"/>
              </a:rPr>
              <a:t>of</a:t>
            </a:r>
            <a:r>
              <a:rPr lang="cs-CZ" sz="2600" dirty="0">
                <a:latin typeface="+mj-lt"/>
              </a:rPr>
              <a:t> </a:t>
            </a:r>
            <a:r>
              <a:rPr lang="cs-CZ" sz="2600" dirty="0" err="1">
                <a:latin typeface="+mj-lt"/>
              </a:rPr>
              <a:t>women</a:t>
            </a:r>
            <a:r>
              <a:rPr lang="cs-CZ" sz="2600" dirty="0">
                <a:latin typeface="+mj-lt"/>
              </a:rPr>
              <a:t> in </a:t>
            </a:r>
            <a:r>
              <a:rPr lang="cs-CZ" sz="2600" b="1" dirty="0" err="1">
                <a:latin typeface="+mj-lt"/>
              </a:rPr>
              <a:t>outdoor</a:t>
            </a:r>
            <a:r>
              <a:rPr lang="cs-CZ" sz="2600" b="1" dirty="0">
                <a:latin typeface="+mj-lt"/>
              </a:rPr>
              <a:t> </a:t>
            </a:r>
            <a:r>
              <a:rPr lang="cs-CZ" sz="2600" b="1" dirty="0" err="1">
                <a:latin typeface="+mj-lt"/>
              </a:rPr>
              <a:t>advertisement</a:t>
            </a:r>
            <a:r>
              <a:rPr lang="cs-CZ" sz="2600" dirty="0" err="1">
                <a:latin typeface="+mj-lt"/>
              </a:rPr>
              <a:t>s</a:t>
            </a:r>
            <a:r>
              <a:rPr lang="cs-CZ" sz="2600" dirty="0">
                <a:latin typeface="+mj-lt"/>
              </a:rPr>
              <a:t> </a:t>
            </a:r>
            <a:r>
              <a:rPr lang="cs-CZ" sz="2600" dirty="0" err="1">
                <a:latin typeface="+mj-lt"/>
              </a:rPr>
              <a:t>from</a:t>
            </a:r>
            <a:r>
              <a:rPr lang="cs-CZ" sz="2600" dirty="0">
                <a:latin typeface="+mj-lt"/>
              </a:rPr>
              <a:t> </a:t>
            </a:r>
            <a:r>
              <a:rPr lang="cs-CZ" sz="2600" dirty="0" err="1">
                <a:latin typeface="+mj-lt"/>
              </a:rPr>
              <a:t>six</a:t>
            </a:r>
            <a:r>
              <a:rPr lang="cs-CZ" sz="2600" dirty="0">
                <a:latin typeface="+mj-lt"/>
              </a:rPr>
              <a:t> </a:t>
            </a:r>
            <a:r>
              <a:rPr lang="cs-CZ" sz="2600" dirty="0" err="1">
                <a:latin typeface="+mj-lt"/>
              </a:rPr>
              <a:t>different</a:t>
            </a:r>
            <a:r>
              <a:rPr lang="cs-CZ" sz="2600" dirty="0">
                <a:latin typeface="+mj-lt"/>
              </a:rPr>
              <a:t> </a:t>
            </a:r>
            <a:r>
              <a:rPr lang="cs-CZ" sz="2600" dirty="0" err="1">
                <a:latin typeface="+mj-lt"/>
              </a:rPr>
              <a:t>cultures</a:t>
            </a:r>
            <a:r>
              <a:rPr lang="cs-CZ" sz="2600" dirty="0">
                <a:latin typeface="+mj-lt"/>
              </a:rPr>
              <a:t>, </a:t>
            </a:r>
            <a:r>
              <a:rPr lang="cs-CZ" sz="2600" dirty="0" err="1">
                <a:latin typeface="+mj-lt"/>
              </a:rPr>
              <a:t>including</a:t>
            </a:r>
            <a:r>
              <a:rPr lang="cs-CZ" sz="2600" dirty="0">
                <a:latin typeface="+mj-lt"/>
              </a:rPr>
              <a:t> </a:t>
            </a:r>
            <a:r>
              <a:rPr lang="cs-CZ" sz="2600" dirty="0" err="1">
                <a:latin typeface="+mj-lt"/>
              </a:rPr>
              <a:t>Bulgaria</a:t>
            </a:r>
            <a:r>
              <a:rPr lang="cs-CZ" sz="2600" dirty="0">
                <a:latin typeface="+mj-lt"/>
              </a:rPr>
              <a:t>, Hong Kong, Japan, </a:t>
            </a:r>
            <a:r>
              <a:rPr lang="cs-CZ" sz="2600" dirty="0" err="1">
                <a:latin typeface="+mj-lt"/>
              </a:rPr>
              <a:t>Poland</a:t>
            </a:r>
            <a:r>
              <a:rPr lang="cs-CZ" sz="2600" dirty="0">
                <a:latin typeface="+mj-lt"/>
              </a:rPr>
              <a:t>, </a:t>
            </a:r>
            <a:r>
              <a:rPr lang="cs-CZ" sz="2600" dirty="0" err="1">
                <a:latin typeface="+mj-lt"/>
              </a:rPr>
              <a:t>South</a:t>
            </a:r>
            <a:r>
              <a:rPr lang="cs-CZ" sz="2600" dirty="0">
                <a:latin typeface="+mj-lt"/>
              </a:rPr>
              <a:t> Korea, and </a:t>
            </a:r>
            <a:r>
              <a:rPr lang="cs-CZ" sz="2600" dirty="0" err="1">
                <a:latin typeface="+mj-lt"/>
              </a:rPr>
              <a:t>Turkey</a:t>
            </a:r>
            <a:r>
              <a:rPr lang="cs-CZ" sz="2600" dirty="0">
                <a:latin typeface="+mj-lt"/>
              </a:rPr>
              <a:t>. </a:t>
            </a:r>
            <a:r>
              <a:rPr lang="cs-CZ" sz="2600" dirty="0" err="1">
                <a:latin typeface="+mj-lt"/>
              </a:rPr>
              <a:t>The</a:t>
            </a:r>
            <a:r>
              <a:rPr lang="cs-CZ" sz="2600" dirty="0">
                <a:latin typeface="+mj-lt"/>
              </a:rPr>
              <a:t> </a:t>
            </a:r>
            <a:r>
              <a:rPr lang="cs-CZ" sz="2600" dirty="0" err="1">
                <a:latin typeface="+mj-lt"/>
              </a:rPr>
              <a:t>findings</a:t>
            </a:r>
            <a:r>
              <a:rPr lang="cs-CZ" sz="2600" dirty="0">
                <a:latin typeface="+mj-lt"/>
              </a:rPr>
              <a:t> </a:t>
            </a:r>
            <a:r>
              <a:rPr lang="cs-CZ" sz="2600" dirty="0" err="1">
                <a:latin typeface="+mj-lt"/>
              </a:rPr>
              <a:t>revealed</a:t>
            </a:r>
            <a:r>
              <a:rPr lang="cs-CZ" sz="2600" dirty="0">
                <a:latin typeface="+mj-lt"/>
              </a:rPr>
              <a:t> </a:t>
            </a:r>
            <a:r>
              <a:rPr lang="cs-CZ" sz="2600" dirty="0" err="1">
                <a:latin typeface="+mj-lt"/>
              </a:rPr>
              <a:t>that</a:t>
            </a:r>
            <a:r>
              <a:rPr lang="cs-CZ" sz="2600" dirty="0">
                <a:latin typeface="+mj-lt"/>
              </a:rPr>
              <a:t> </a:t>
            </a:r>
            <a:r>
              <a:rPr lang="cs-CZ" sz="2600" dirty="0" err="1">
                <a:latin typeface="+mj-lt"/>
              </a:rPr>
              <a:t>differences</a:t>
            </a:r>
            <a:r>
              <a:rPr lang="cs-CZ" sz="2600" dirty="0">
                <a:latin typeface="+mj-lt"/>
              </a:rPr>
              <a:t> </a:t>
            </a:r>
            <a:r>
              <a:rPr lang="cs-CZ" sz="2600" dirty="0" err="1">
                <a:latin typeface="+mj-lt"/>
              </a:rPr>
              <a:t>across</a:t>
            </a:r>
            <a:r>
              <a:rPr lang="cs-CZ" sz="2600" dirty="0">
                <a:latin typeface="+mj-lt"/>
              </a:rPr>
              <a:t> </a:t>
            </a:r>
            <a:r>
              <a:rPr lang="cs-CZ" sz="2600" dirty="0" err="1">
                <a:latin typeface="+mj-lt"/>
              </a:rPr>
              <a:t>cultures</a:t>
            </a:r>
            <a:r>
              <a:rPr lang="cs-CZ" sz="2600" dirty="0">
                <a:latin typeface="+mj-lt"/>
              </a:rPr>
              <a:t> </a:t>
            </a:r>
            <a:r>
              <a:rPr lang="cs-CZ" sz="2600" dirty="0" err="1">
                <a:latin typeface="+mj-lt"/>
              </a:rPr>
              <a:t>exist</a:t>
            </a:r>
            <a:r>
              <a:rPr lang="cs-CZ" sz="2600" dirty="0">
                <a:latin typeface="+mj-lt"/>
              </a:rPr>
              <a:t> and </a:t>
            </a:r>
            <a:r>
              <a:rPr lang="cs-CZ" sz="2600" dirty="0" err="1">
                <a:latin typeface="+mj-lt"/>
              </a:rPr>
              <a:t>that</a:t>
            </a:r>
            <a:r>
              <a:rPr lang="cs-CZ" sz="2600" dirty="0">
                <a:latin typeface="+mj-lt"/>
              </a:rPr>
              <a:t> </a:t>
            </a:r>
            <a:r>
              <a:rPr lang="cs-CZ" sz="2600" dirty="0" err="1">
                <a:latin typeface="+mj-lt"/>
              </a:rPr>
              <a:t>beauty</a:t>
            </a:r>
            <a:r>
              <a:rPr lang="cs-CZ" sz="2600" dirty="0">
                <a:latin typeface="+mj-lt"/>
              </a:rPr>
              <a:t> </a:t>
            </a:r>
            <a:r>
              <a:rPr lang="cs-CZ" sz="2600" dirty="0" err="1">
                <a:latin typeface="+mj-lt"/>
              </a:rPr>
              <a:t>ideals</a:t>
            </a:r>
            <a:r>
              <a:rPr lang="cs-CZ" sz="2600" dirty="0">
                <a:latin typeface="+mj-lt"/>
              </a:rPr>
              <a:t> are </a:t>
            </a:r>
            <a:r>
              <a:rPr lang="cs-CZ" sz="2600" dirty="0" err="1">
                <a:latin typeface="+mj-lt"/>
              </a:rPr>
              <a:t>culture</a:t>
            </a:r>
            <a:r>
              <a:rPr lang="cs-CZ" sz="2600" dirty="0">
                <a:latin typeface="+mj-lt"/>
              </a:rPr>
              <a:t> </a:t>
            </a:r>
            <a:r>
              <a:rPr lang="cs-CZ" sz="2600" dirty="0" err="1">
                <a:latin typeface="+mj-lt"/>
              </a:rPr>
              <a:t>dependent</a:t>
            </a:r>
            <a:endParaRPr lang="cs-CZ" sz="2600" dirty="0">
              <a:latin typeface="+mj-lt"/>
            </a:endParaRPr>
          </a:p>
          <a:p>
            <a:endParaRPr lang="cs-CZ" sz="2600" dirty="0">
              <a:latin typeface="+mj-lt"/>
            </a:endParaRPr>
          </a:p>
        </p:txBody>
      </p:sp>
    </p:spTree>
    <p:extLst>
      <p:ext uri="{BB962C8B-B14F-4D97-AF65-F5344CB8AC3E}">
        <p14:creationId xmlns:p14="http://schemas.microsoft.com/office/powerpoint/2010/main" val="288470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Lidská tvář, osoba, portrét, Portrétní fotografie&#10;&#10;Popis byl vytvořen automaticky">
            <a:extLst>
              <a:ext uri="{FF2B5EF4-FFF2-40B4-BE49-F238E27FC236}">
                <a16:creationId xmlns:a16="http://schemas.microsoft.com/office/drawing/2014/main" id="{BFC982AF-7904-DF60-8DC8-F97479511FC7}"/>
              </a:ext>
            </a:extLst>
          </p:cNvPr>
          <p:cNvPicPr>
            <a:picLocks noChangeAspect="1"/>
          </p:cNvPicPr>
          <p:nvPr/>
        </p:nvPicPr>
        <p:blipFill>
          <a:blip r:embed="rId2"/>
          <a:stretch>
            <a:fillRect/>
          </a:stretch>
        </p:blipFill>
        <p:spPr>
          <a:xfrm>
            <a:off x="3524250" y="0"/>
            <a:ext cx="5143500" cy="6858000"/>
          </a:xfrm>
          <a:prstGeom prst="rect">
            <a:avLst/>
          </a:prstGeom>
        </p:spPr>
      </p:pic>
      <p:pic>
        <p:nvPicPr>
          <p:cNvPr id="5" name="Obrázek 4" descr="Obsah obrázku oblečení, Lidská tvář, osoba, Módní doplňky&#10;&#10;Popis byl vytvořen automaticky">
            <a:extLst>
              <a:ext uri="{FF2B5EF4-FFF2-40B4-BE49-F238E27FC236}">
                <a16:creationId xmlns:a16="http://schemas.microsoft.com/office/drawing/2014/main" id="{1F1CDF94-2A05-29F9-4F0C-2B76B64B3456}"/>
              </a:ext>
            </a:extLst>
          </p:cNvPr>
          <p:cNvPicPr>
            <a:picLocks noChangeAspect="1"/>
          </p:cNvPicPr>
          <p:nvPr/>
        </p:nvPicPr>
        <p:blipFill>
          <a:blip r:embed="rId3"/>
          <a:stretch>
            <a:fillRect/>
          </a:stretch>
        </p:blipFill>
        <p:spPr>
          <a:xfrm>
            <a:off x="3288926" y="-489747"/>
            <a:ext cx="5378824" cy="6858000"/>
          </a:xfrm>
          <a:prstGeom prst="rect">
            <a:avLst/>
          </a:prstGeom>
        </p:spPr>
      </p:pic>
      <p:pic>
        <p:nvPicPr>
          <p:cNvPr id="7" name="Obrázek 6">
            <a:extLst>
              <a:ext uri="{FF2B5EF4-FFF2-40B4-BE49-F238E27FC236}">
                <a16:creationId xmlns:a16="http://schemas.microsoft.com/office/drawing/2014/main" id="{213E720D-D423-EECD-7372-52EADA4B41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19562" y="120598"/>
            <a:ext cx="4340449" cy="4963192"/>
          </a:xfrm>
          <a:prstGeom prst="rect">
            <a:avLst/>
          </a:prstGeom>
          <a:noFill/>
          <a:ln>
            <a:noFill/>
          </a:ln>
        </p:spPr>
      </p:pic>
      <p:pic>
        <p:nvPicPr>
          <p:cNvPr id="8" name="Obrázek 7" descr="Obsah obrázku Lidská tvář, osoba, oblečení, obloha&#10;&#10;Popis byl vytvořen automaticky">
            <a:extLst>
              <a:ext uri="{FF2B5EF4-FFF2-40B4-BE49-F238E27FC236}">
                <a16:creationId xmlns:a16="http://schemas.microsoft.com/office/drawing/2014/main" id="{09DC8B5D-0284-41FA-69D6-B001F77E3044}"/>
              </a:ext>
            </a:extLst>
          </p:cNvPr>
          <p:cNvPicPr>
            <a:picLocks noChangeAspect="1"/>
          </p:cNvPicPr>
          <p:nvPr/>
        </p:nvPicPr>
        <p:blipFill>
          <a:blip r:embed="rId5"/>
          <a:stretch>
            <a:fillRect/>
          </a:stretch>
        </p:blipFill>
        <p:spPr>
          <a:xfrm>
            <a:off x="1271878" y="2833968"/>
            <a:ext cx="5301428" cy="3534285"/>
          </a:xfrm>
          <a:prstGeom prst="rect">
            <a:avLst/>
          </a:prstGeom>
        </p:spPr>
      </p:pic>
      <p:pic>
        <p:nvPicPr>
          <p:cNvPr id="9" name="Obrázek 8" descr="Obsah obrázku Lidská tvář, snímek obrazovky, model, osoba&#10;&#10;Popis byl vytvořen automaticky">
            <a:extLst>
              <a:ext uri="{FF2B5EF4-FFF2-40B4-BE49-F238E27FC236}">
                <a16:creationId xmlns:a16="http://schemas.microsoft.com/office/drawing/2014/main" id="{0EF52878-0B0E-2D94-A646-BFBF66DC4B88}"/>
              </a:ext>
            </a:extLst>
          </p:cNvPr>
          <p:cNvPicPr>
            <a:picLocks noChangeAspect="1"/>
          </p:cNvPicPr>
          <p:nvPr/>
        </p:nvPicPr>
        <p:blipFill rotWithShape="1">
          <a:blip r:embed="rId6"/>
          <a:srcRect t="15449" b="13016"/>
          <a:stretch/>
        </p:blipFill>
        <p:spPr>
          <a:xfrm>
            <a:off x="-123245" y="3309581"/>
            <a:ext cx="2790246" cy="3548419"/>
          </a:xfrm>
          <a:prstGeom prst="rect">
            <a:avLst/>
          </a:prstGeom>
        </p:spPr>
      </p:pic>
      <p:pic>
        <p:nvPicPr>
          <p:cNvPr id="10" name="Zástupný obsah 5" descr="Obsah obrázku osoba, interiér&#10;&#10;Popis byl vytvořen automaticky">
            <a:extLst>
              <a:ext uri="{FF2B5EF4-FFF2-40B4-BE49-F238E27FC236}">
                <a16:creationId xmlns:a16="http://schemas.microsoft.com/office/drawing/2014/main" id="{1D8505C0-78CA-BBE4-F165-DFD34052D2C2}"/>
              </a:ext>
            </a:extLst>
          </p:cNvPr>
          <p:cNvPicPr>
            <a:picLocks noChangeAspect="1"/>
          </p:cNvPicPr>
          <p:nvPr/>
        </p:nvPicPr>
        <p:blipFill rotWithShape="1">
          <a:blip r:embed="rId7"/>
          <a:srcRect r="5" b="15345"/>
          <a:stretch/>
        </p:blipFill>
        <p:spPr>
          <a:xfrm>
            <a:off x="8627781" y="4161765"/>
            <a:ext cx="3267075" cy="2754313"/>
          </a:xfrm>
          <a:prstGeom prst="rect">
            <a:avLst/>
          </a:prstGeom>
        </p:spPr>
      </p:pic>
      <p:pic>
        <p:nvPicPr>
          <p:cNvPr id="11" name="Obrázek 10" descr="Obsah obrázku obloha, osoba, exteriér, voda&#10;&#10;Popis byl vytvořen automaticky">
            <a:extLst>
              <a:ext uri="{FF2B5EF4-FFF2-40B4-BE49-F238E27FC236}">
                <a16:creationId xmlns:a16="http://schemas.microsoft.com/office/drawing/2014/main" id="{39ACA934-36CA-8E03-251C-7C38D3450211}"/>
              </a:ext>
            </a:extLst>
          </p:cNvPr>
          <p:cNvPicPr>
            <a:picLocks noChangeAspect="1"/>
          </p:cNvPicPr>
          <p:nvPr/>
        </p:nvPicPr>
        <p:blipFill rotWithShape="1">
          <a:blip r:embed="rId8"/>
          <a:srcRect l="13676" r="20176"/>
          <a:stretch/>
        </p:blipFill>
        <p:spPr>
          <a:xfrm>
            <a:off x="-123246" y="118502"/>
            <a:ext cx="3270250" cy="2757488"/>
          </a:xfrm>
          <a:prstGeom prst="rect">
            <a:avLst/>
          </a:prstGeom>
        </p:spPr>
      </p:pic>
      <p:pic>
        <p:nvPicPr>
          <p:cNvPr id="12" name="Obrázek 11" descr="Obsah obrázku osoba, oblečení, pózování&#10;&#10;Popis byl vytvořen automaticky">
            <a:extLst>
              <a:ext uri="{FF2B5EF4-FFF2-40B4-BE49-F238E27FC236}">
                <a16:creationId xmlns:a16="http://schemas.microsoft.com/office/drawing/2014/main" id="{9ADD00DB-BB8C-EFB4-3CCB-34BEF3AD072C}"/>
              </a:ext>
            </a:extLst>
          </p:cNvPr>
          <p:cNvPicPr>
            <a:picLocks noChangeAspect="1"/>
          </p:cNvPicPr>
          <p:nvPr/>
        </p:nvPicPr>
        <p:blipFill rotWithShape="1">
          <a:blip r:embed="rId9"/>
          <a:srcRect t="2732" r="-1" b="12981"/>
          <a:stretch/>
        </p:blipFill>
        <p:spPr>
          <a:xfrm>
            <a:off x="2702654" y="4936564"/>
            <a:ext cx="2432050" cy="2039938"/>
          </a:xfrm>
          <a:prstGeom prst="rect">
            <a:avLst/>
          </a:prstGeom>
        </p:spPr>
      </p:pic>
      <p:pic>
        <p:nvPicPr>
          <p:cNvPr id="6" name="Obrázek 5" descr="Obsah obrázku Lidská tvář, osoba, zeď, interiér&#10;&#10;Popis byl vytvořen automaticky">
            <a:extLst>
              <a:ext uri="{FF2B5EF4-FFF2-40B4-BE49-F238E27FC236}">
                <a16:creationId xmlns:a16="http://schemas.microsoft.com/office/drawing/2014/main" id="{1E626172-E12D-6CD1-2809-6040A02ECF88}"/>
              </a:ext>
            </a:extLst>
          </p:cNvPr>
          <p:cNvPicPr>
            <a:picLocks noChangeAspect="1"/>
          </p:cNvPicPr>
          <p:nvPr/>
        </p:nvPicPr>
        <p:blipFill>
          <a:blip r:embed="rId10"/>
          <a:stretch>
            <a:fillRect/>
          </a:stretch>
        </p:blipFill>
        <p:spPr>
          <a:xfrm>
            <a:off x="5442763" y="2876792"/>
            <a:ext cx="4139732" cy="4139732"/>
          </a:xfrm>
          <a:prstGeom prst="rect">
            <a:avLst/>
          </a:prstGeom>
        </p:spPr>
      </p:pic>
    </p:spTree>
    <p:extLst>
      <p:ext uri="{BB962C8B-B14F-4D97-AF65-F5344CB8AC3E}">
        <p14:creationId xmlns:p14="http://schemas.microsoft.com/office/powerpoint/2010/main" val="3992565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31520" y="731520"/>
            <a:ext cx="6089904" cy="1426464"/>
          </a:xfrm>
        </p:spPr>
        <p:txBody>
          <a:bodyPr>
            <a:normAutofit/>
          </a:bodyPr>
          <a:lstStyle/>
          <a:p>
            <a:r>
              <a:rPr lang="en-US">
                <a:solidFill>
                  <a:srgbClr val="FFFFFF"/>
                </a:solidFill>
              </a:rPr>
              <a:t>Research</a:t>
            </a:r>
          </a:p>
        </p:txBody>
      </p:sp>
      <p:sp>
        <p:nvSpPr>
          <p:cNvPr id="12"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789456" y="2798385"/>
            <a:ext cx="10597729" cy="3283260"/>
          </a:xfrm>
        </p:spPr>
        <p:txBody>
          <a:bodyPr anchor="ctr">
            <a:normAutofit/>
          </a:bodyPr>
          <a:lstStyle/>
          <a:p>
            <a:r>
              <a:rPr lang="en-US" sz="1500" dirty="0">
                <a:latin typeface="+mj-lt"/>
              </a:rPr>
              <a:t>Beauty type yielded statistically significant variations across the six cultures. Japan was the only location where women were most often portrayed with classic images (39%), although cute/girl-next-door images were a close second (35%). </a:t>
            </a:r>
          </a:p>
          <a:p>
            <a:r>
              <a:rPr lang="en-US" sz="1500" b="1" dirty="0">
                <a:latin typeface="+mj-lt"/>
              </a:rPr>
              <a:t>Cute/girl-next-door visuals accounted for the highest percentages in Turkish and South Korean advertisements </a:t>
            </a:r>
            <a:r>
              <a:rPr lang="en-US" sz="1500" dirty="0">
                <a:latin typeface="+mj-lt"/>
              </a:rPr>
              <a:t>(47% and 37%, respectively), while </a:t>
            </a:r>
            <a:r>
              <a:rPr lang="en-US" sz="1500" b="1" dirty="0">
                <a:latin typeface="+mj-lt"/>
              </a:rPr>
              <a:t>sensual/sex kitten renderings topped the list in Bulgaria and Pol</a:t>
            </a:r>
            <a:r>
              <a:rPr lang="en-US" sz="1500" dirty="0">
                <a:latin typeface="+mj-lt"/>
              </a:rPr>
              <a:t>and (31% and 29%, respectively). </a:t>
            </a:r>
          </a:p>
          <a:p>
            <a:r>
              <a:rPr lang="en-US" sz="1500" dirty="0">
                <a:latin typeface="+mj-lt"/>
              </a:rPr>
              <a:t>Women in trendy styles led in Hong Kong (39%), where the least represented type was classic (17%). However, trendy beauty was the least frequent type of beauty portrayed in all other locations (Bulgaria, Japan, South Korea, and Turkey) except for Poland, where cute/girl-next-door was the least frequent type.</a:t>
            </a:r>
            <a:endParaRPr lang="cs-CZ" sz="1500" dirty="0">
              <a:latin typeface="+mj-lt"/>
            </a:endParaRPr>
          </a:p>
        </p:txBody>
      </p:sp>
    </p:spTree>
    <p:extLst>
      <p:ext uri="{BB962C8B-B14F-4D97-AF65-F5344CB8AC3E}">
        <p14:creationId xmlns:p14="http://schemas.microsoft.com/office/powerpoint/2010/main" val="250848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Research</a:t>
            </a:r>
          </a:p>
        </p:txBody>
      </p:sp>
      <p:sp>
        <p:nvSpPr>
          <p:cNvPr id="5" name="Content Placeholder 4"/>
          <p:cNvSpPr>
            <a:spLocks noGrp="1"/>
          </p:cNvSpPr>
          <p:nvPr>
            <p:ph idx="1"/>
          </p:nvPr>
        </p:nvSpPr>
        <p:spPr>
          <a:xfrm>
            <a:off x="1371599" y="2318197"/>
            <a:ext cx="9724031" cy="3683358"/>
          </a:xfrm>
        </p:spPr>
        <p:txBody>
          <a:bodyPr anchor="ctr">
            <a:normAutofit/>
          </a:bodyPr>
          <a:lstStyle/>
          <a:p>
            <a:r>
              <a:rPr lang="en-US" sz="2000" dirty="0">
                <a:latin typeface="+mj-lt"/>
              </a:rPr>
              <a:t>The findings revealed </a:t>
            </a:r>
            <a:r>
              <a:rPr lang="en-US" sz="2000" b="1" dirty="0">
                <a:latin typeface="+mj-lt"/>
              </a:rPr>
              <a:t>statistically significant differences across cultures for the parts of women’ s bodies that were shown</a:t>
            </a:r>
            <a:r>
              <a:rPr lang="en-US" sz="2000" dirty="0">
                <a:latin typeface="+mj-lt"/>
              </a:rPr>
              <a:t>. Japanese and South Korean advertisements had the highest proportion of models coded as </a:t>
            </a:r>
            <a:r>
              <a:rPr lang="en-US" sz="2000" b="1" dirty="0">
                <a:latin typeface="+mj-lt"/>
              </a:rPr>
              <a:t>face-only</a:t>
            </a:r>
            <a:r>
              <a:rPr lang="en-US" sz="2000" dirty="0">
                <a:latin typeface="+mj-lt"/>
              </a:rPr>
              <a:t> (35% and 23%, respectively), while Polish and Bulgarian advertisements were coded with high percentages of </a:t>
            </a:r>
            <a:r>
              <a:rPr lang="en-US" sz="2000" b="1" dirty="0">
                <a:latin typeface="+mj-lt"/>
              </a:rPr>
              <a:t>full bodies </a:t>
            </a:r>
            <a:r>
              <a:rPr lang="en-US" sz="2000" dirty="0">
                <a:latin typeface="+mj-lt"/>
              </a:rPr>
              <a:t>(49% and 44%, respectively) and had relatively few visuals with face-only renderings (13% and 10%). Hong Kong also yielded a low percentage (6%) of face-only images, while none were observed in Turkey.</a:t>
            </a:r>
            <a:endParaRPr lang="cs-CZ" sz="2000" dirty="0">
              <a:latin typeface="+mj-lt"/>
            </a:endParaRPr>
          </a:p>
        </p:txBody>
      </p:sp>
    </p:spTree>
    <p:extLst>
      <p:ext uri="{BB962C8B-B14F-4D97-AF65-F5344CB8AC3E}">
        <p14:creationId xmlns:p14="http://schemas.microsoft.com/office/powerpoint/2010/main" val="201843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1BCEB17-CF1B-E545-8348-6FC4E0F68682}"/>
              </a:ext>
            </a:extLst>
          </p:cNvPr>
          <p:cNvSpPr>
            <a:spLocks noGrp="1"/>
          </p:cNvSpPr>
          <p:nvPr>
            <p:ph type="title"/>
          </p:nvPr>
        </p:nvSpPr>
        <p:spPr>
          <a:xfrm>
            <a:off x="1166649" y="721805"/>
            <a:ext cx="10258732" cy="2147520"/>
          </a:xfrm>
        </p:spPr>
        <p:txBody>
          <a:bodyPr vert="horz" lIns="91440" tIns="45720" rIns="91440" bIns="45720" rtlCol="0" anchor="b">
            <a:normAutofit/>
          </a:bodyPr>
          <a:lstStyle/>
          <a:p>
            <a:r>
              <a:rPr lang="en-US" sz="6000" kern="1200" dirty="0">
                <a:solidFill>
                  <a:schemeClr val="tx1"/>
                </a:solidFill>
                <a:latin typeface="+mj-lt"/>
                <a:ea typeface="+mj-ea"/>
                <a:cs typeface="+mj-cs"/>
              </a:rPr>
              <a:t>Research</a:t>
            </a:r>
          </a:p>
        </p:txBody>
      </p:sp>
      <p:grpSp>
        <p:nvGrpSpPr>
          <p:cNvPr id="26" name="Group 25">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7"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a:extLst>
              <a:ext uri="{FF2B5EF4-FFF2-40B4-BE49-F238E27FC236}">
                <a16:creationId xmlns:a16="http://schemas.microsoft.com/office/drawing/2014/main" id="{84E5BA36-8A0F-5C40-BF14-0F1BED5F8317}"/>
              </a:ext>
            </a:extLst>
          </p:cNvPr>
          <p:cNvSpPr/>
          <p:nvPr/>
        </p:nvSpPr>
        <p:spPr>
          <a:xfrm>
            <a:off x="1166649" y="3509010"/>
            <a:ext cx="10258733" cy="305732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latin typeface="+mj-lt"/>
              </a:rPr>
              <a:t>Maynard and Taylor (1999 ) studied the beauty types of young girls shown in Japanese and American versions of Seventeen magazine. They reported that Japanese girls were portrayed almost exclusively as smiling, giggling, cute, and girl-next-door types, while girls in the American magazine were posed with serious expressions for a more defiant and independent look. </a:t>
            </a:r>
            <a:br>
              <a:rPr lang="en-US" sz="2000" dirty="0">
                <a:latin typeface="+mj-lt"/>
              </a:rPr>
            </a:br>
            <a:endParaRPr lang="en-US" sz="2000" dirty="0">
              <a:latin typeface="+mj-lt"/>
            </a:endParaRPr>
          </a:p>
          <a:p>
            <a:pPr indent="-228600">
              <a:lnSpc>
                <a:spcPct val="90000"/>
              </a:lnSpc>
              <a:spcAft>
                <a:spcPts val="600"/>
              </a:spcAft>
              <a:buFont typeface="Arial" panose="020B0604020202020204" pitchFamily="34" charset="0"/>
              <a:buChar char="•"/>
            </a:pPr>
            <a:r>
              <a:rPr lang="en-US" sz="2000" dirty="0" err="1">
                <a:latin typeface="+mj-lt"/>
              </a:rPr>
              <a:t>Frith</a:t>
            </a:r>
            <a:r>
              <a:rPr lang="en-US" sz="2000" dirty="0">
                <a:latin typeface="+mj-lt"/>
              </a:rPr>
              <a:t> et al. (2005 , 2009 ) also found differences in magazine advertisements in Singapore, Taiwan, and the USA. While classic portrayals were most common in all three cultures, the sensual/sex kitten style appeared in the USA more than in the other two locations, cute/girl-next-door images occurred most frequently in Taiwan, and trendy styles were the most frequent in Singapore.</a:t>
            </a:r>
          </a:p>
        </p:txBody>
      </p:sp>
    </p:spTree>
    <p:extLst>
      <p:ext uri="{BB962C8B-B14F-4D97-AF65-F5344CB8AC3E}">
        <p14:creationId xmlns:p14="http://schemas.microsoft.com/office/powerpoint/2010/main" val="808490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1" name="Rectangle 9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Shape 9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1" name="Rectangle 10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Research</a:t>
            </a:r>
          </a:p>
        </p:txBody>
      </p:sp>
      <p:sp>
        <p:nvSpPr>
          <p:cNvPr id="4" name="Zástupný obsah 3">
            <a:extLst>
              <a:ext uri="{FF2B5EF4-FFF2-40B4-BE49-F238E27FC236}">
                <a16:creationId xmlns:a16="http://schemas.microsoft.com/office/drawing/2014/main" id="{6E92692C-B68A-6049-BE50-DD4F6C9E3237}"/>
              </a:ext>
            </a:extLst>
          </p:cNvPr>
          <p:cNvSpPr>
            <a:spLocks noGrp="1"/>
          </p:cNvSpPr>
          <p:nvPr>
            <p:ph idx="1"/>
          </p:nvPr>
        </p:nvSpPr>
        <p:spPr>
          <a:xfrm>
            <a:off x="4810259" y="649480"/>
            <a:ext cx="6555347" cy="5546047"/>
          </a:xfrm>
        </p:spPr>
        <p:txBody>
          <a:bodyPr anchor="ctr">
            <a:normAutofit/>
          </a:bodyPr>
          <a:lstStyle/>
          <a:p>
            <a:pPr marL="0" indent="0">
              <a:buNone/>
            </a:pPr>
            <a:r>
              <a:rPr lang="en-US" sz="2000" dirty="0">
                <a:latin typeface="+mj-lt"/>
              </a:rPr>
              <a:t>. </a:t>
            </a:r>
          </a:p>
          <a:p>
            <a:r>
              <a:rPr lang="en-US" sz="2000" dirty="0">
                <a:latin typeface="+mj-lt"/>
              </a:rPr>
              <a:t>Beauty need not be exclusive to the face. The question of whether beauty is about a </a:t>
            </a:r>
            <a:r>
              <a:rPr lang="en-US" sz="2000" b="1" dirty="0">
                <a:latin typeface="+mj-lt"/>
              </a:rPr>
              <a:t>woman’s face or her body</a:t>
            </a:r>
            <a:r>
              <a:rPr lang="en-US" sz="2000" dirty="0">
                <a:latin typeface="+mj-lt"/>
              </a:rPr>
              <a:t> is especially pronounced when images from Western</a:t>
            </a:r>
            <a:r>
              <a:rPr lang="cs-CZ" sz="2000" dirty="0">
                <a:latin typeface="+mj-lt"/>
              </a:rPr>
              <a:t> </a:t>
            </a:r>
            <a:r>
              <a:rPr lang="en-US" sz="2000" dirty="0">
                <a:latin typeface="+mj-lt"/>
              </a:rPr>
              <a:t>and Asian cultures are compared. </a:t>
            </a:r>
          </a:p>
          <a:p>
            <a:r>
              <a:rPr lang="en-US" sz="2000" dirty="0">
                <a:latin typeface="+mj-lt"/>
              </a:rPr>
              <a:t>The relative importance of bodies and faces has been explored by examining which product types are promoted most prevalently. A study by Frith et al. (2005, 2009) reported that magazine advertisements for clothing and fashion dominate American magazines, while advertisements in Singapore and Taiwan have a larger proportion of cosmetics and skin care products. Similarly, a study by </a:t>
            </a:r>
            <a:r>
              <a:rPr lang="en-US" sz="2000" dirty="0" err="1">
                <a:latin typeface="+mj-lt"/>
              </a:rPr>
              <a:t>Xie</a:t>
            </a:r>
            <a:r>
              <a:rPr lang="en-US" sz="2000" dirty="0">
                <a:latin typeface="+mj-lt"/>
              </a:rPr>
              <a:t> and Zhang (2012) found more skin beauty product advertisements in magazines in China than in the USA – the differences reflect conceptions of ideal beauty: Americans focus on bodily beauty, whereas Asian markets emphasize facial beauty.</a:t>
            </a:r>
            <a:endParaRPr lang="cs-CZ" sz="2000" dirty="0">
              <a:latin typeface="+mj-lt"/>
            </a:endParaRPr>
          </a:p>
          <a:p>
            <a:pPr marL="0" indent="0">
              <a:buNone/>
            </a:pPr>
            <a:endParaRPr lang="cs-CZ" sz="2000" dirty="0">
              <a:latin typeface="+mj-lt"/>
            </a:endParaRPr>
          </a:p>
          <a:p>
            <a:endParaRPr lang="cs-CZ" sz="2000" dirty="0">
              <a:latin typeface="+mj-lt"/>
            </a:endParaRPr>
          </a:p>
        </p:txBody>
      </p:sp>
    </p:spTree>
    <p:extLst>
      <p:ext uri="{BB962C8B-B14F-4D97-AF65-F5344CB8AC3E}">
        <p14:creationId xmlns:p14="http://schemas.microsoft.com/office/powerpoint/2010/main" val="194710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dirty="0"/>
              <a:t>Research</a:t>
            </a:r>
          </a:p>
        </p:txBody>
      </p:sp>
      <p:grpSp>
        <p:nvGrpSpPr>
          <p:cNvPr id="37" name="Group 36">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38"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obsah 3">
            <a:extLst>
              <a:ext uri="{FF2B5EF4-FFF2-40B4-BE49-F238E27FC236}">
                <a16:creationId xmlns:a16="http://schemas.microsoft.com/office/drawing/2014/main" id="{6E92692C-B68A-6049-BE50-DD4F6C9E3237}"/>
              </a:ext>
            </a:extLst>
          </p:cNvPr>
          <p:cNvSpPr>
            <a:spLocks noGrp="1"/>
          </p:cNvSpPr>
          <p:nvPr>
            <p:ph idx="1"/>
          </p:nvPr>
        </p:nvSpPr>
        <p:spPr>
          <a:xfrm>
            <a:off x="1166649" y="4037656"/>
            <a:ext cx="10258733" cy="3057328"/>
          </a:xfrm>
        </p:spPr>
        <p:txBody>
          <a:bodyPr anchor="ctr">
            <a:normAutofit/>
          </a:bodyPr>
          <a:lstStyle/>
          <a:p>
            <a:r>
              <a:rPr lang="en-US" sz="2000" b="1" dirty="0">
                <a:latin typeface="+mj-lt"/>
              </a:rPr>
              <a:t>Skin color and ethnicity </a:t>
            </a:r>
            <a:r>
              <a:rPr lang="en-US" sz="2000" dirty="0">
                <a:latin typeface="+mj-lt"/>
              </a:rPr>
              <a:t>can also be considered as attributes of beauty. Whiteness is a desired feature for beauty in Asian cultures, where white skin is associated with social status, marital opportunities, and income potential (Li, Min, Belk, Kimura, &amp; </a:t>
            </a:r>
            <a:r>
              <a:rPr lang="en-US" sz="2000" dirty="0" err="1">
                <a:latin typeface="+mj-lt"/>
              </a:rPr>
              <a:t>Bahl</a:t>
            </a:r>
            <a:r>
              <a:rPr lang="en-US" sz="2000" dirty="0">
                <a:latin typeface="+mj-lt"/>
              </a:rPr>
              <a:t>, 2008).</a:t>
            </a:r>
          </a:p>
          <a:p>
            <a:r>
              <a:rPr lang="en-US" sz="2000" dirty="0">
                <a:latin typeface="+mj-lt"/>
              </a:rPr>
              <a:t>The desire for whiteness makes Caucasian models popular in some Asian cultures. Li et al. (2008) found a prevalence of Caucasian models in Hong Kong, Japan, and Korea, and </a:t>
            </a:r>
            <a:r>
              <a:rPr lang="en-US" sz="2000" dirty="0" err="1">
                <a:latin typeface="+mj-lt"/>
              </a:rPr>
              <a:t>Frith</a:t>
            </a:r>
            <a:r>
              <a:rPr lang="en-US" sz="2000" dirty="0">
                <a:latin typeface="+mj-lt"/>
              </a:rPr>
              <a:t> et al. (2005, 2009) observed more Caucasian than Chinese models in women’s magazine advertisements from Singapore and Taiwan. Another study found that Caucasian models and those with Westernized looks were most favored and scored</a:t>
            </a:r>
            <a:r>
              <a:rPr lang="cs-CZ" sz="2000" dirty="0">
                <a:latin typeface="+mj-lt"/>
              </a:rPr>
              <a:t> </a:t>
            </a:r>
            <a:r>
              <a:rPr lang="en-US" sz="2000" dirty="0">
                <a:latin typeface="+mj-lt"/>
              </a:rPr>
              <a:t>highest in attractiveness among South Koreans (Bissell &amp; Chung, 2009).</a:t>
            </a:r>
            <a:endParaRPr lang="cs-CZ" sz="2000" dirty="0">
              <a:latin typeface="+mj-lt"/>
            </a:endParaRPr>
          </a:p>
          <a:p>
            <a:endParaRPr lang="cs-CZ" sz="2000" dirty="0">
              <a:latin typeface="+mj-lt"/>
            </a:endParaRPr>
          </a:p>
          <a:p>
            <a:endParaRPr lang="cs-CZ" sz="2000" dirty="0">
              <a:latin typeface="+mj-lt"/>
            </a:endParaRPr>
          </a:p>
        </p:txBody>
      </p:sp>
    </p:spTree>
    <p:extLst>
      <p:ext uri="{BB962C8B-B14F-4D97-AF65-F5344CB8AC3E}">
        <p14:creationId xmlns:p14="http://schemas.microsoft.com/office/powerpoint/2010/main" val="200175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Lidská tvář, osoba, portrét, interiér&#10;&#10;Popis byl vytvořen automaticky">
            <a:extLst>
              <a:ext uri="{FF2B5EF4-FFF2-40B4-BE49-F238E27FC236}">
                <a16:creationId xmlns:a16="http://schemas.microsoft.com/office/drawing/2014/main" id="{6E354B5D-D039-D2B7-79D0-7A41B60935D9}"/>
              </a:ext>
            </a:extLst>
          </p:cNvPr>
          <p:cNvPicPr>
            <a:picLocks noChangeAspect="1"/>
          </p:cNvPicPr>
          <p:nvPr/>
        </p:nvPicPr>
        <p:blipFill>
          <a:blip r:embed="rId2"/>
          <a:stretch>
            <a:fillRect/>
          </a:stretch>
        </p:blipFill>
        <p:spPr>
          <a:xfrm>
            <a:off x="87271" y="215153"/>
            <a:ext cx="3213258" cy="4652682"/>
          </a:xfrm>
          <a:prstGeom prst="rect">
            <a:avLst/>
          </a:prstGeom>
        </p:spPr>
      </p:pic>
      <p:pic>
        <p:nvPicPr>
          <p:cNvPr id="7" name="Obrázek 6" descr="Obsah obrázku Lidská tvář, oblečení, osoba, černobílá&#10;&#10;Popis byl vytvořen automaticky">
            <a:extLst>
              <a:ext uri="{FF2B5EF4-FFF2-40B4-BE49-F238E27FC236}">
                <a16:creationId xmlns:a16="http://schemas.microsoft.com/office/drawing/2014/main" id="{20642601-4927-7E06-5F2A-61EC4F880791}"/>
              </a:ext>
            </a:extLst>
          </p:cNvPr>
          <p:cNvPicPr>
            <a:picLocks noChangeAspect="1"/>
          </p:cNvPicPr>
          <p:nvPr/>
        </p:nvPicPr>
        <p:blipFill>
          <a:blip r:embed="rId3"/>
          <a:stretch>
            <a:fillRect/>
          </a:stretch>
        </p:blipFill>
        <p:spPr>
          <a:xfrm>
            <a:off x="7701351" y="720953"/>
            <a:ext cx="5486400" cy="6858000"/>
          </a:xfrm>
          <a:prstGeom prst="rect">
            <a:avLst/>
          </a:prstGeom>
        </p:spPr>
      </p:pic>
      <p:pic>
        <p:nvPicPr>
          <p:cNvPr id="8" name="Obrázek 7" descr="Obsah obrázku oblečení, Modelka, móda, Módní přehlídka&#10;&#10;Popis byl vytvořen automaticky">
            <a:extLst>
              <a:ext uri="{FF2B5EF4-FFF2-40B4-BE49-F238E27FC236}">
                <a16:creationId xmlns:a16="http://schemas.microsoft.com/office/drawing/2014/main" id="{93E5050F-A7AE-9179-67C7-2AD2FBE72B9C}"/>
              </a:ext>
            </a:extLst>
          </p:cNvPr>
          <p:cNvPicPr>
            <a:picLocks noChangeAspect="1"/>
          </p:cNvPicPr>
          <p:nvPr/>
        </p:nvPicPr>
        <p:blipFill>
          <a:blip r:embed="rId4"/>
          <a:stretch>
            <a:fillRect/>
          </a:stretch>
        </p:blipFill>
        <p:spPr>
          <a:xfrm>
            <a:off x="5298900" y="-9655"/>
            <a:ext cx="3483921" cy="4877490"/>
          </a:xfrm>
          <a:prstGeom prst="rect">
            <a:avLst/>
          </a:prstGeom>
        </p:spPr>
      </p:pic>
      <p:pic>
        <p:nvPicPr>
          <p:cNvPr id="9" name="Obrázek 8" descr="Obsah obrázku osoba, zavřít&#10;&#10;Popis byl vytvořen automaticky">
            <a:extLst>
              <a:ext uri="{FF2B5EF4-FFF2-40B4-BE49-F238E27FC236}">
                <a16:creationId xmlns:a16="http://schemas.microsoft.com/office/drawing/2014/main" id="{160C6F52-A8FE-F905-5A5D-0736FE6D90B9}"/>
              </a:ext>
            </a:extLst>
          </p:cNvPr>
          <p:cNvPicPr>
            <a:picLocks noChangeAspect="1"/>
          </p:cNvPicPr>
          <p:nvPr/>
        </p:nvPicPr>
        <p:blipFill>
          <a:blip r:embed="rId5"/>
          <a:stretch>
            <a:fillRect/>
          </a:stretch>
        </p:blipFill>
        <p:spPr>
          <a:xfrm>
            <a:off x="-79610" y="3193143"/>
            <a:ext cx="2032000" cy="2557463"/>
          </a:xfrm>
          <a:prstGeom prst="rect">
            <a:avLst/>
          </a:prstGeom>
        </p:spPr>
      </p:pic>
      <p:pic>
        <p:nvPicPr>
          <p:cNvPr id="10" name="Obrázek 9">
            <a:extLst>
              <a:ext uri="{FF2B5EF4-FFF2-40B4-BE49-F238E27FC236}">
                <a16:creationId xmlns:a16="http://schemas.microsoft.com/office/drawing/2014/main" id="{C3022897-1974-1297-FEF5-1C3224F28680}"/>
              </a:ext>
            </a:extLst>
          </p:cNvPr>
          <p:cNvPicPr>
            <a:picLocks noChangeAspect="1"/>
          </p:cNvPicPr>
          <p:nvPr/>
        </p:nvPicPr>
        <p:blipFill rotWithShape="1">
          <a:blip r:embed="rId6"/>
          <a:srcRect t="19643" b="30698"/>
          <a:stretch/>
        </p:blipFill>
        <p:spPr>
          <a:xfrm>
            <a:off x="3600450" y="2133600"/>
            <a:ext cx="4991100" cy="2119086"/>
          </a:xfrm>
          <a:prstGeom prst="rect">
            <a:avLst/>
          </a:prstGeom>
        </p:spPr>
      </p:pic>
      <p:pic>
        <p:nvPicPr>
          <p:cNvPr id="11" name="Obrázek 10">
            <a:extLst>
              <a:ext uri="{FF2B5EF4-FFF2-40B4-BE49-F238E27FC236}">
                <a16:creationId xmlns:a16="http://schemas.microsoft.com/office/drawing/2014/main" id="{E34B4F57-542E-49CA-34C2-2F8684DCFB50}"/>
              </a:ext>
            </a:extLst>
          </p:cNvPr>
          <p:cNvPicPr>
            <a:picLocks noChangeAspect="1"/>
          </p:cNvPicPr>
          <p:nvPr/>
        </p:nvPicPr>
        <p:blipFill>
          <a:blip r:embed="rId7"/>
          <a:stretch>
            <a:fillRect/>
          </a:stretch>
        </p:blipFill>
        <p:spPr>
          <a:xfrm>
            <a:off x="1483947" y="-9655"/>
            <a:ext cx="4846211" cy="6858000"/>
          </a:xfrm>
          <a:prstGeom prst="rect">
            <a:avLst/>
          </a:prstGeom>
        </p:spPr>
      </p:pic>
      <p:pic>
        <p:nvPicPr>
          <p:cNvPr id="5" name="Zástupný obsah 4" descr="Obsah obrázku Plechovka, nápoj, Hliníková plechovka, Nápojová plechovka&#10;&#10;Popis byl vytvořen automaticky">
            <a:extLst>
              <a:ext uri="{FF2B5EF4-FFF2-40B4-BE49-F238E27FC236}">
                <a16:creationId xmlns:a16="http://schemas.microsoft.com/office/drawing/2014/main" id="{F7BD676A-F70B-B55F-B611-023E79BB1CCA}"/>
              </a:ext>
            </a:extLst>
          </p:cNvPr>
          <p:cNvPicPr>
            <a:picLocks noGrp="1" noChangeAspect="1"/>
          </p:cNvPicPr>
          <p:nvPr>
            <p:ph idx="1"/>
          </p:nvPr>
        </p:nvPicPr>
        <p:blipFill>
          <a:blip r:embed="rId8"/>
          <a:stretch>
            <a:fillRect/>
          </a:stretch>
        </p:blipFill>
        <p:spPr>
          <a:xfrm>
            <a:off x="5738440" y="4188007"/>
            <a:ext cx="1183436" cy="2725018"/>
          </a:xfrm>
        </p:spPr>
      </p:pic>
    </p:spTree>
    <p:extLst>
      <p:ext uri="{BB962C8B-B14F-4D97-AF65-F5344CB8AC3E}">
        <p14:creationId xmlns:p14="http://schemas.microsoft.com/office/powerpoint/2010/main" val="2253282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sz="4100" dirty="0"/>
              <a:t>Beauty as a biologically conditioned entity</a:t>
            </a:r>
          </a:p>
        </p:txBody>
      </p:sp>
      <p:sp>
        <p:nvSpPr>
          <p:cNvPr id="28" name="Freeform: Shape 2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p:cNvSpPr>
            <a:spLocks noGrp="1"/>
          </p:cNvSpPr>
          <p:nvPr>
            <p:ph idx="1"/>
          </p:nvPr>
        </p:nvSpPr>
        <p:spPr>
          <a:xfrm>
            <a:off x="1653363" y="2145198"/>
            <a:ext cx="9367204" cy="4041648"/>
          </a:xfrm>
        </p:spPr>
        <p:txBody>
          <a:bodyPr anchor="t">
            <a:noAutofit/>
          </a:bodyPr>
          <a:lstStyle/>
          <a:p>
            <a:pPr marL="0" indent="0" algn="just">
              <a:lnSpc>
                <a:spcPct val="100000"/>
              </a:lnSpc>
              <a:buNone/>
            </a:pPr>
            <a:endParaRPr lang="en-US" sz="2000" b="1" dirty="0">
              <a:latin typeface="+mj-lt"/>
            </a:endParaRPr>
          </a:p>
          <a:p>
            <a:pPr algn="just">
              <a:lnSpc>
                <a:spcPct val="100000"/>
              </a:lnSpc>
            </a:pPr>
            <a:r>
              <a:rPr lang="cs-CZ" sz="2000" dirty="0" err="1">
                <a:latin typeface="+mj-lt"/>
              </a:rPr>
              <a:t>objective</a:t>
            </a:r>
            <a:r>
              <a:rPr lang="cs-CZ" sz="2000" dirty="0">
                <a:latin typeface="+mj-lt"/>
              </a:rPr>
              <a:t> idea </a:t>
            </a:r>
            <a:r>
              <a:rPr lang="cs-CZ" sz="2000" dirty="0" err="1">
                <a:latin typeface="+mj-lt"/>
              </a:rPr>
              <a:t>of</a:t>
            </a:r>
            <a:r>
              <a:rPr lang="cs-CZ" sz="2000" dirty="0">
                <a:latin typeface="+mj-lt"/>
              </a:rPr>
              <a:t> </a:t>
            </a:r>
            <a:r>
              <a:rPr lang="cs-CZ" sz="2000" dirty="0" err="1">
                <a:latin typeface="+mj-lt"/>
              </a:rPr>
              <a:t>the</a:t>
            </a:r>
            <a:r>
              <a:rPr lang="cs-CZ" sz="2000" dirty="0">
                <a:latin typeface="+mj-lt"/>
              </a:rPr>
              <a:t> </a:t>
            </a:r>
            <a:r>
              <a:rPr lang="cs-CZ" sz="2000" dirty="0" err="1">
                <a:latin typeface="+mj-lt"/>
              </a:rPr>
              <a:t>beauty</a:t>
            </a:r>
            <a:r>
              <a:rPr lang="cs-CZ" sz="2000" dirty="0">
                <a:latin typeface="+mj-lt"/>
              </a:rPr>
              <a:t> </a:t>
            </a:r>
            <a:r>
              <a:rPr lang="cs-CZ" sz="2000" dirty="0" err="1">
                <a:latin typeface="+mj-lt"/>
              </a:rPr>
              <a:t>of</a:t>
            </a:r>
            <a:r>
              <a:rPr lang="cs-CZ" sz="2000" dirty="0">
                <a:latin typeface="+mj-lt"/>
              </a:rPr>
              <a:t> </a:t>
            </a:r>
            <a:r>
              <a:rPr lang="cs-CZ" sz="2000" dirty="0" err="1">
                <a:latin typeface="+mj-lt"/>
              </a:rPr>
              <a:t>the</a:t>
            </a:r>
            <a:r>
              <a:rPr lang="cs-CZ" sz="2000" dirty="0">
                <a:latin typeface="+mj-lt"/>
              </a:rPr>
              <a:t> </a:t>
            </a:r>
            <a:r>
              <a:rPr lang="cs-CZ" sz="2000" dirty="0" err="1">
                <a:latin typeface="+mj-lt"/>
              </a:rPr>
              <a:t>human</a:t>
            </a:r>
            <a:r>
              <a:rPr lang="cs-CZ" sz="2000" dirty="0">
                <a:latin typeface="+mj-lt"/>
              </a:rPr>
              <a:t> body, a universal </a:t>
            </a:r>
            <a:r>
              <a:rPr lang="cs-CZ" sz="2000" dirty="0" err="1">
                <a:latin typeface="+mj-lt"/>
              </a:rPr>
              <a:t>measure</a:t>
            </a:r>
            <a:r>
              <a:rPr lang="cs-CZ" sz="2000" dirty="0">
                <a:latin typeface="+mj-lt"/>
              </a:rPr>
              <a:t> </a:t>
            </a:r>
            <a:r>
              <a:rPr lang="cs-CZ" sz="2000" dirty="0" err="1">
                <a:latin typeface="+mj-lt"/>
              </a:rPr>
              <a:t>of</a:t>
            </a:r>
            <a:r>
              <a:rPr lang="cs-CZ" sz="2000" dirty="0">
                <a:latin typeface="+mj-lt"/>
              </a:rPr>
              <a:t> </a:t>
            </a:r>
            <a:r>
              <a:rPr lang="cs-CZ" sz="2000" dirty="0" err="1">
                <a:latin typeface="+mj-lt"/>
              </a:rPr>
              <a:t>human</a:t>
            </a:r>
            <a:r>
              <a:rPr lang="cs-CZ" sz="2000" dirty="0">
                <a:latin typeface="+mj-lt"/>
              </a:rPr>
              <a:t> </a:t>
            </a:r>
            <a:r>
              <a:rPr lang="cs-CZ" sz="2000" dirty="0" err="1">
                <a:latin typeface="+mj-lt"/>
              </a:rPr>
              <a:t>beauty</a:t>
            </a:r>
            <a:r>
              <a:rPr lang="cs-CZ" sz="2000" dirty="0">
                <a:latin typeface="+mj-lt"/>
              </a:rPr>
              <a:t> </a:t>
            </a:r>
            <a:r>
              <a:rPr lang="cs-CZ" sz="2000" dirty="0" err="1">
                <a:latin typeface="+mj-lt"/>
              </a:rPr>
              <a:t>that</a:t>
            </a:r>
            <a:r>
              <a:rPr lang="cs-CZ" sz="2000" dirty="0">
                <a:latin typeface="+mj-lt"/>
              </a:rPr>
              <a:t> </a:t>
            </a:r>
            <a:r>
              <a:rPr lang="cs-CZ" sz="2000" dirty="0" err="1">
                <a:latin typeface="+mj-lt"/>
              </a:rPr>
              <a:t>is</a:t>
            </a:r>
            <a:r>
              <a:rPr lang="cs-CZ" sz="2000" dirty="0">
                <a:latin typeface="+mj-lt"/>
              </a:rPr>
              <a:t> </a:t>
            </a:r>
            <a:r>
              <a:rPr lang="cs-CZ" sz="2000" dirty="0" err="1">
                <a:latin typeface="+mj-lt"/>
              </a:rPr>
              <a:t>common</a:t>
            </a:r>
            <a:r>
              <a:rPr lang="cs-CZ" sz="2000" dirty="0">
                <a:latin typeface="+mj-lt"/>
              </a:rPr>
              <a:t> to </a:t>
            </a:r>
            <a:r>
              <a:rPr lang="cs-CZ" sz="2000" dirty="0" err="1">
                <a:latin typeface="+mj-lt"/>
              </a:rPr>
              <a:t>all</a:t>
            </a:r>
            <a:r>
              <a:rPr lang="cs-CZ" sz="2000" dirty="0">
                <a:latin typeface="+mj-lt"/>
              </a:rPr>
              <a:t> </a:t>
            </a:r>
            <a:r>
              <a:rPr lang="cs-CZ" sz="2000" dirty="0" err="1">
                <a:latin typeface="+mj-lt"/>
              </a:rPr>
              <a:t>people</a:t>
            </a:r>
            <a:r>
              <a:rPr lang="cs-CZ" sz="2000" dirty="0">
                <a:latin typeface="+mj-lt"/>
              </a:rPr>
              <a:t> </a:t>
            </a:r>
            <a:r>
              <a:rPr lang="cs-CZ" sz="2000" dirty="0" err="1">
                <a:latin typeface="+mj-lt"/>
              </a:rPr>
              <a:t>across</a:t>
            </a:r>
            <a:r>
              <a:rPr lang="cs-CZ" sz="2000" dirty="0">
                <a:latin typeface="+mj-lt"/>
              </a:rPr>
              <a:t> </a:t>
            </a:r>
            <a:r>
              <a:rPr lang="cs-CZ" sz="2000" dirty="0" err="1">
                <a:latin typeface="+mj-lt"/>
              </a:rPr>
              <a:t>history</a:t>
            </a:r>
            <a:r>
              <a:rPr lang="cs-CZ" sz="2000" dirty="0">
                <a:latin typeface="+mj-lt"/>
              </a:rPr>
              <a:t> and </a:t>
            </a:r>
            <a:r>
              <a:rPr lang="cs-CZ" sz="2000" dirty="0" err="1">
                <a:latin typeface="+mj-lt"/>
              </a:rPr>
              <a:t>cultures</a:t>
            </a:r>
            <a:r>
              <a:rPr lang="cs-CZ" sz="2000" dirty="0">
                <a:latin typeface="+mj-lt"/>
              </a:rPr>
              <a:t> </a:t>
            </a:r>
            <a:r>
              <a:rPr lang="en-US" sz="2000" dirty="0">
                <a:latin typeface="+mj-lt"/>
              </a:rPr>
              <a:t> (Nancy </a:t>
            </a:r>
            <a:r>
              <a:rPr lang="en-US" sz="2000" dirty="0" err="1">
                <a:latin typeface="+mj-lt"/>
              </a:rPr>
              <a:t>Etcoff</a:t>
            </a:r>
            <a:r>
              <a:rPr lang="en-US" sz="2000" dirty="0">
                <a:latin typeface="+mj-lt"/>
              </a:rPr>
              <a:t>)</a:t>
            </a:r>
          </a:p>
          <a:p>
            <a:pPr algn="just">
              <a:lnSpc>
                <a:spcPct val="100000"/>
              </a:lnSpc>
            </a:pPr>
            <a:r>
              <a:rPr lang="cs-CZ" sz="2000" dirty="0" err="1">
                <a:latin typeface="+mj-lt"/>
              </a:rPr>
              <a:t>evolutionary</a:t>
            </a:r>
            <a:r>
              <a:rPr lang="cs-CZ" sz="2000" dirty="0">
                <a:latin typeface="+mj-lt"/>
              </a:rPr>
              <a:t> </a:t>
            </a:r>
            <a:r>
              <a:rPr lang="cs-CZ" sz="2000" dirty="0" err="1">
                <a:latin typeface="+mj-lt"/>
              </a:rPr>
              <a:t>theory</a:t>
            </a:r>
            <a:r>
              <a:rPr lang="cs-CZ" sz="2000" dirty="0">
                <a:latin typeface="+mj-lt"/>
              </a:rPr>
              <a:t> </a:t>
            </a:r>
            <a:r>
              <a:rPr lang="cs-CZ" sz="2000" dirty="0" err="1">
                <a:latin typeface="+mj-lt"/>
              </a:rPr>
              <a:t>of</a:t>
            </a:r>
            <a:r>
              <a:rPr lang="cs-CZ" sz="2000" dirty="0">
                <a:latin typeface="+mj-lt"/>
              </a:rPr>
              <a:t> </a:t>
            </a:r>
            <a:r>
              <a:rPr lang="cs-CZ" sz="2000" dirty="0" err="1">
                <a:latin typeface="+mj-lt"/>
              </a:rPr>
              <a:t>sexual</a:t>
            </a:r>
            <a:r>
              <a:rPr lang="cs-CZ" sz="2000" dirty="0">
                <a:latin typeface="+mj-lt"/>
              </a:rPr>
              <a:t> </a:t>
            </a:r>
            <a:r>
              <a:rPr lang="cs-CZ" sz="2000" dirty="0" err="1">
                <a:latin typeface="+mj-lt"/>
              </a:rPr>
              <a:t>selection</a:t>
            </a:r>
            <a:r>
              <a:rPr lang="cs-CZ" sz="2000" dirty="0">
                <a:latin typeface="+mj-lt"/>
              </a:rPr>
              <a:t> - </a:t>
            </a:r>
            <a:r>
              <a:rPr lang="cs-CZ" sz="2000" dirty="0" err="1">
                <a:latin typeface="+mj-lt"/>
              </a:rPr>
              <a:t>physical</a:t>
            </a:r>
            <a:r>
              <a:rPr lang="cs-CZ" sz="2000" dirty="0">
                <a:latin typeface="+mj-lt"/>
              </a:rPr>
              <a:t> </a:t>
            </a:r>
            <a:r>
              <a:rPr lang="cs-CZ" sz="2000" dirty="0" err="1">
                <a:latin typeface="+mj-lt"/>
              </a:rPr>
              <a:t>beauty</a:t>
            </a:r>
            <a:r>
              <a:rPr lang="cs-CZ" sz="2000" dirty="0">
                <a:latin typeface="+mj-lt"/>
              </a:rPr>
              <a:t> </a:t>
            </a:r>
            <a:r>
              <a:rPr lang="cs-CZ" sz="2000" dirty="0" err="1">
                <a:latin typeface="+mj-lt"/>
              </a:rPr>
              <a:t>is</a:t>
            </a:r>
            <a:r>
              <a:rPr lang="cs-CZ" sz="2000" dirty="0">
                <a:latin typeface="+mj-lt"/>
              </a:rPr>
              <a:t> </a:t>
            </a:r>
            <a:r>
              <a:rPr lang="cs-CZ" sz="2000" dirty="0" err="1">
                <a:latin typeface="+mj-lt"/>
              </a:rPr>
              <a:t>represented</a:t>
            </a:r>
            <a:r>
              <a:rPr lang="cs-CZ" sz="2000" dirty="0">
                <a:latin typeface="+mj-lt"/>
              </a:rPr>
              <a:t> by </a:t>
            </a:r>
            <a:r>
              <a:rPr lang="cs-CZ" sz="2000" dirty="0" err="1">
                <a:latin typeface="+mj-lt"/>
              </a:rPr>
              <a:t>features</a:t>
            </a:r>
            <a:r>
              <a:rPr lang="cs-CZ" sz="2000" dirty="0">
                <a:latin typeface="+mj-lt"/>
              </a:rPr>
              <a:t> such as </a:t>
            </a:r>
            <a:r>
              <a:rPr lang="cs-CZ" sz="2000" dirty="0" err="1">
                <a:latin typeface="+mj-lt"/>
              </a:rPr>
              <a:t>youth</a:t>
            </a:r>
            <a:r>
              <a:rPr lang="cs-CZ" sz="2000" dirty="0">
                <a:latin typeface="+mj-lt"/>
              </a:rPr>
              <a:t>, </a:t>
            </a:r>
            <a:r>
              <a:rPr lang="cs-CZ" sz="2000" dirty="0" err="1">
                <a:latin typeface="+mj-lt"/>
              </a:rPr>
              <a:t>health</a:t>
            </a:r>
            <a:r>
              <a:rPr lang="cs-CZ" sz="2000" dirty="0">
                <a:latin typeface="+mj-lt"/>
              </a:rPr>
              <a:t>, and </a:t>
            </a:r>
            <a:r>
              <a:rPr lang="cs-CZ" sz="2000" dirty="0" err="1">
                <a:latin typeface="+mj-lt"/>
              </a:rPr>
              <a:t>reproductive</a:t>
            </a:r>
            <a:r>
              <a:rPr lang="cs-CZ" sz="2000" dirty="0">
                <a:latin typeface="+mj-lt"/>
              </a:rPr>
              <a:t> </a:t>
            </a:r>
            <a:r>
              <a:rPr lang="cs-CZ" sz="2000" dirty="0" err="1">
                <a:latin typeface="+mj-lt"/>
              </a:rPr>
              <a:t>capacity</a:t>
            </a:r>
            <a:r>
              <a:rPr lang="cs-CZ" sz="2000" dirty="0">
                <a:latin typeface="+mj-lt"/>
              </a:rPr>
              <a:t>. </a:t>
            </a:r>
            <a:endParaRPr lang="en-US" sz="2000" dirty="0">
              <a:latin typeface="+mj-lt"/>
            </a:endParaRPr>
          </a:p>
          <a:p>
            <a:pPr algn="just">
              <a:lnSpc>
                <a:spcPct val="100000"/>
              </a:lnSpc>
            </a:pPr>
            <a:r>
              <a:rPr lang="cs-CZ" sz="2000" dirty="0" err="1">
                <a:latin typeface="+mj-lt"/>
              </a:rPr>
              <a:t>we</a:t>
            </a:r>
            <a:r>
              <a:rPr lang="cs-CZ" sz="2000" dirty="0">
                <a:latin typeface="+mj-lt"/>
              </a:rPr>
              <a:t> </a:t>
            </a:r>
            <a:r>
              <a:rPr lang="cs-CZ" sz="2000" dirty="0" err="1">
                <a:latin typeface="+mj-lt"/>
              </a:rPr>
              <a:t>perceive</a:t>
            </a:r>
            <a:r>
              <a:rPr lang="cs-CZ" sz="2000" dirty="0">
                <a:latin typeface="+mj-lt"/>
              </a:rPr>
              <a:t> and </a:t>
            </a:r>
            <a:r>
              <a:rPr lang="cs-CZ" sz="2000" dirty="0" err="1">
                <a:latin typeface="+mj-lt"/>
              </a:rPr>
              <a:t>evaluate</a:t>
            </a:r>
            <a:r>
              <a:rPr lang="cs-CZ" sz="2000" dirty="0">
                <a:latin typeface="+mj-lt"/>
              </a:rPr>
              <a:t> </a:t>
            </a:r>
            <a:r>
              <a:rPr lang="cs-CZ" sz="2000" dirty="0" err="1">
                <a:latin typeface="+mj-lt"/>
              </a:rPr>
              <a:t>beauty</a:t>
            </a:r>
            <a:r>
              <a:rPr lang="cs-CZ" sz="2000" dirty="0">
                <a:latin typeface="+mj-lt"/>
              </a:rPr>
              <a:t> </a:t>
            </a:r>
            <a:r>
              <a:rPr lang="cs-CZ" sz="2000" dirty="0" err="1">
                <a:latin typeface="+mj-lt"/>
              </a:rPr>
              <a:t>based</a:t>
            </a:r>
            <a:r>
              <a:rPr lang="cs-CZ" sz="2000" dirty="0">
                <a:latin typeface="+mj-lt"/>
              </a:rPr>
              <a:t> on </a:t>
            </a:r>
            <a:r>
              <a:rPr lang="cs-CZ" sz="2000" dirty="0" err="1">
                <a:latin typeface="+mj-lt"/>
              </a:rPr>
              <a:t>inborn</a:t>
            </a:r>
            <a:r>
              <a:rPr lang="cs-CZ" sz="2000" dirty="0">
                <a:latin typeface="+mj-lt"/>
              </a:rPr>
              <a:t> </a:t>
            </a:r>
            <a:r>
              <a:rPr lang="cs-CZ" sz="2000" dirty="0" err="1">
                <a:latin typeface="+mj-lt"/>
              </a:rPr>
              <a:t>instincts</a:t>
            </a:r>
            <a:r>
              <a:rPr lang="cs-CZ" sz="2000" dirty="0">
                <a:latin typeface="+mj-lt"/>
              </a:rPr>
              <a:t> </a:t>
            </a:r>
            <a:endParaRPr lang="en-US" sz="2000" dirty="0">
              <a:latin typeface="+mj-lt"/>
            </a:endParaRPr>
          </a:p>
          <a:p>
            <a:pPr algn="just">
              <a:lnSpc>
                <a:spcPct val="100000"/>
              </a:lnSpc>
            </a:pPr>
            <a:r>
              <a:rPr lang="cs-CZ" sz="2000" dirty="0" err="1">
                <a:latin typeface="+mj-lt"/>
              </a:rPr>
              <a:t>the</a:t>
            </a:r>
            <a:r>
              <a:rPr lang="cs-CZ" sz="2000" dirty="0">
                <a:latin typeface="+mj-lt"/>
              </a:rPr>
              <a:t> universal </a:t>
            </a:r>
            <a:r>
              <a:rPr lang="cs-CZ" sz="2000" dirty="0" err="1">
                <a:latin typeface="+mj-lt"/>
              </a:rPr>
              <a:t>features</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t>
            </a:r>
            <a:r>
              <a:rPr lang="cs-CZ" sz="2000" dirty="0" err="1">
                <a:latin typeface="+mj-lt"/>
              </a:rPr>
              <a:t>include</a:t>
            </a:r>
            <a:r>
              <a:rPr lang="cs-CZ" sz="2000" dirty="0">
                <a:latin typeface="+mj-lt"/>
              </a:rPr>
              <a:t> </a:t>
            </a:r>
            <a:r>
              <a:rPr lang="cs-CZ" sz="2000" dirty="0" err="1">
                <a:latin typeface="+mj-lt"/>
              </a:rPr>
              <a:t>symmetrical</a:t>
            </a:r>
            <a:r>
              <a:rPr lang="cs-CZ" sz="2000" dirty="0">
                <a:latin typeface="+mj-lt"/>
              </a:rPr>
              <a:t> </a:t>
            </a:r>
            <a:r>
              <a:rPr lang="cs-CZ" sz="2000" dirty="0" err="1">
                <a:latin typeface="+mj-lt"/>
              </a:rPr>
              <a:t>features</a:t>
            </a:r>
            <a:r>
              <a:rPr lang="cs-CZ" sz="2000" dirty="0">
                <a:latin typeface="+mj-lt"/>
              </a:rPr>
              <a:t> </a:t>
            </a:r>
            <a:r>
              <a:rPr lang="cs-CZ" sz="2000" dirty="0" err="1">
                <a:latin typeface="+mj-lt"/>
              </a:rPr>
              <a:t>of</a:t>
            </a:r>
            <a:r>
              <a:rPr lang="cs-CZ" sz="2000" dirty="0">
                <a:latin typeface="+mj-lt"/>
              </a:rPr>
              <a:t> face and body, </a:t>
            </a:r>
            <a:r>
              <a:rPr lang="cs-CZ" sz="2000" dirty="0" err="1">
                <a:latin typeface="+mj-lt"/>
              </a:rPr>
              <a:t>which</a:t>
            </a:r>
            <a:r>
              <a:rPr lang="cs-CZ" sz="2000" dirty="0">
                <a:latin typeface="+mj-lt"/>
              </a:rPr>
              <a:t> are </a:t>
            </a:r>
            <a:r>
              <a:rPr lang="cs-CZ" sz="2000" dirty="0" err="1">
                <a:latin typeface="+mj-lt"/>
              </a:rPr>
              <a:t>signs</a:t>
            </a:r>
            <a:r>
              <a:rPr lang="cs-CZ" sz="2000" dirty="0">
                <a:latin typeface="+mj-lt"/>
              </a:rPr>
              <a:t> </a:t>
            </a:r>
            <a:r>
              <a:rPr lang="cs-CZ" sz="2000" dirty="0" err="1">
                <a:latin typeface="+mj-lt"/>
              </a:rPr>
              <a:t>of</a:t>
            </a:r>
            <a:r>
              <a:rPr lang="cs-CZ" sz="2000" dirty="0">
                <a:latin typeface="+mj-lt"/>
              </a:rPr>
              <a:t> </a:t>
            </a:r>
            <a:r>
              <a:rPr lang="cs-CZ" sz="2000" dirty="0" err="1">
                <a:latin typeface="+mj-lt"/>
              </a:rPr>
              <a:t>youth</a:t>
            </a:r>
            <a:r>
              <a:rPr lang="cs-CZ" sz="2000" dirty="0">
                <a:latin typeface="+mj-lt"/>
              </a:rPr>
              <a:t> and </a:t>
            </a:r>
            <a:r>
              <a:rPr lang="cs-CZ" sz="2000" dirty="0" err="1">
                <a:latin typeface="+mj-lt"/>
              </a:rPr>
              <a:t>health</a:t>
            </a:r>
            <a:r>
              <a:rPr lang="cs-CZ" sz="2000" dirty="0">
                <a:latin typeface="+mj-lt"/>
              </a:rPr>
              <a:t>.</a:t>
            </a:r>
          </a:p>
          <a:p>
            <a:pPr algn="just">
              <a:lnSpc>
                <a:spcPct val="100000"/>
              </a:lnSpc>
            </a:pPr>
            <a:r>
              <a:rPr lang="cs-CZ" sz="2000" u="sng" dirty="0" err="1">
                <a:latin typeface="+mj-lt"/>
              </a:rPr>
              <a:t>this</a:t>
            </a:r>
            <a:r>
              <a:rPr lang="cs-CZ" sz="2000" u="sng" dirty="0">
                <a:latin typeface="+mj-lt"/>
              </a:rPr>
              <a:t> </a:t>
            </a:r>
            <a:r>
              <a:rPr lang="cs-CZ" sz="2000" u="sng" dirty="0" err="1">
                <a:latin typeface="+mj-lt"/>
              </a:rPr>
              <a:t>fact</a:t>
            </a:r>
            <a:r>
              <a:rPr lang="cs-CZ" sz="2000" u="sng" dirty="0">
                <a:latin typeface="+mj-lt"/>
              </a:rPr>
              <a:t> </a:t>
            </a:r>
            <a:r>
              <a:rPr lang="cs-CZ" sz="2000" u="sng" dirty="0" err="1">
                <a:latin typeface="+mj-lt"/>
              </a:rPr>
              <a:t>also</a:t>
            </a:r>
            <a:r>
              <a:rPr lang="cs-CZ" sz="2000" u="sng" dirty="0">
                <a:latin typeface="+mj-lt"/>
              </a:rPr>
              <a:t> </a:t>
            </a:r>
            <a:r>
              <a:rPr lang="cs-CZ" sz="2000" u="sng" dirty="0" err="1">
                <a:latin typeface="+mj-lt"/>
              </a:rPr>
              <a:t>contradicts</a:t>
            </a:r>
            <a:r>
              <a:rPr lang="cs-CZ" sz="2000" u="sng" dirty="0">
                <a:latin typeface="+mj-lt"/>
              </a:rPr>
              <a:t> </a:t>
            </a:r>
            <a:r>
              <a:rPr lang="cs-CZ" sz="2000" u="sng" dirty="0" err="1">
                <a:latin typeface="+mj-lt"/>
              </a:rPr>
              <a:t>the</a:t>
            </a:r>
            <a:r>
              <a:rPr lang="cs-CZ" sz="2000" u="sng" dirty="0">
                <a:latin typeface="+mj-lt"/>
              </a:rPr>
              <a:t> </a:t>
            </a:r>
            <a:r>
              <a:rPr lang="cs-CZ" sz="2000" u="sng" dirty="0" err="1">
                <a:latin typeface="+mj-lt"/>
              </a:rPr>
              <a:t>view</a:t>
            </a:r>
            <a:r>
              <a:rPr lang="cs-CZ" sz="2000" u="sng" dirty="0">
                <a:latin typeface="+mj-lt"/>
              </a:rPr>
              <a:t> </a:t>
            </a:r>
            <a:r>
              <a:rPr lang="cs-CZ" sz="2000" u="sng" dirty="0" err="1">
                <a:latin typeface="+mj-lt"/>
              </a:rPr>
              <a:t>of</a:t>
            </a:r>
            <a:r>
              <a:rPr lang="cs-CZ" sz="2000" u="sng" dirty="0">
                <a:latin typeface="+mj-lt"/>
              </a:rPr>
              <a:t> </a:t>
            </a:r>
            <a:r>
              <a:rPr lang="cs-CZ" sz="2000" u="sng" dirty="0" err="1">
                <a:latin typeface="+mj-lt"/>
              </a:rPr>
              <a:t>the</a:t>
            </a:r>
            <a:r>
              <a:rPr lang="cs-CZ" sz="2000" u="sng" dirty="0">
                <a:latin typeface="+mj-lt"/>
              </a:rPr>
              <a:t> </a:t>
            </a:r>
            <a:r>
              <a:rPr lang="cs-CZ" sz="2000" u="sng" dirty="0" err="1">
                <a:latin typeface="+mj-lt"/>
              </a:rPr>
              <a:t>relationship</a:t>
            </a:r>
            <a:r>
              <a:rPr lang="cs-CZ" sz="2000" u="sng" dirty="0">
                <a:latin typeface="+mj-lt"/>
              </a:rPr>
              <a:t> </a:t>
            </a:r>
            <a:r>
              <a:rPr lang="cs-CZ" sz="2000" u="sng" dirty="0" err="1">
                <a:latin typeface="+mj-lt"/>
              </a:rPr>
              <a:t>between</a:t>
            </a:r>
            <a:r>
              <a:rPr lang="cs-CZ" sz="2000" u="sng" dirty="0">
                <a:latin typeface="+mj-lt"/>
              </a:rPr>
              <a:t> </a:t>
            </a:r>
            <a:r>
              <a:rPr lang="cs-CZ" sz="2000" u="sng" dirty="0" err="1">
                <a:latin typeface="+mj-lt"/>
              </a:rPr>
              <a:t>the</a:t>
            </a:r>
            <a:r>
              <a:rPr lang="cs-CZ" sz="2000" u="sng" dirty="0">
                <a:latin typeface="+mj-lt"/>
              </a:rPr>
              <a:t> </a:t>
            </a:r>
            <a:r>
              <a:rPr lang="cs-CZ" sz="2000" u="sng" dirty="0" err="1">
                <a:latin typeface="+mj-lt"/>
              </a:rPr>
              <a:t>evaluation</a:t>
            </a:r>
            <a:r>
              <a:rPr lang="cs-CZ" sz="2000" u="sng" dirty="0">
                <a:latin typeface="+mj-lt"/>
              </a:rPr>
              <a:t> </a:t>
            </a:r>
            <a:r>
              <a:rPr lang="cs-CZ" sz="2000" u="sng" dirty="0" err="1">
                <a:latin typeface="+mj-lt"/>
              </a:rPr>
              <a:t>of</a:t>
            </a:r>
            <a:r>
              <a:rPr lang="cs-CZ" sz="2000" u="sng" dirty="0">
                <a:latin typeface="+mj-lt"/>
              </a:rPr>
              <a:t> </a:t>
            </a:r>
            <a:r>
              <a:rPr lang="cs-CZ" sz="2000" u="sng" dirty="0" err="1">
                <a:latin typeface="+mj-lt"/>
              </a:rPr>
              <a:t>beauty</a:t>
            </a:r>
            <a:r>
              <a:rPr lang="cs-CZ" sz="2000" u="sng" dirty="0">
                <a:latin typeface="+mj-lt"/>
              </a:rPr>
              <a:t> and </a:t>
            </a:r>
            <a:r>
              <a:rPr lang="cs-CZ" sz="2000" u="sng" dirty="0" err="1">
                <a:latin typeface="+mj-lt"/>
              </a:rPr>
              <a:t>the</a:t>
            </a:r>
            <a:r>
              <a:rPr lang="cs-CZ" sz="2000" u="sng" dirty="0">
                <a:latin typeface="+mj-lt"/>
              </a:rPr>
              <a:t> influence </a:t>
            </a:r>
            <a:r>
              <a:rPr lang="cs-CZ" sz="2000" u="sng" dirty="0" err="1">
                <a:latin typeface="+mj-lt"/>
              </a:rPr>
              <a:t>of</a:t>
            </a:r>
            <a:r>
              <a:rPr lang="cs-CZ" sz="2000" u="sng" dirty="0">
                <a:latin typeface="+mj-lt"/>
              </a:rPr>
              <a:t> Western media</a:t>
            </a:r>
            <a:r>
              <a:rPr lang="cs-CZ" sz="2000" dirty="0">
                <a:latin typeface="+mj-lt"/>
              </a:rPr>
              <a:t>.</a:t>
            </a:r>
            <a:endParaRPr lang="en-US" sz="2000" dirty="0">
              <a:latin typeface="+mj-lt"/>
            </a:endParaRPr>
          </a:p>
          <a:p>
            <a:pPr marL="0" indent="0" algn="just">
              <a:lnSpc>
                <a:spcPct val="100000"/>
              </a:lnSpc>
              <a:buNone/>
            </a:pPr>
            <a:endParaRPr lang="en-US" sz="2000" dirty="0">
              <a:latin typeface="+mj-lt"/>
            </a:endParaRPr>
          </a:p>
        </p:txBody>
      </p:sp>
    </p:spTree>
    <p:extLst>
      <p:ext uri="{BB962C8B-B14F-4D97-AF65-F5344CB8AC3E}">
        <p14:creationId xmlns:p14="http://schemas.microsoft.com/office/powerpoint/2010/main" val="152766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3363" y="365760"/>
            <a:ext cx="9367203" cy="1188720"/>
          </a:xfrm>
        </p:spPr>
        <p:txBody>
          <a:bodyPr>
            <a:normAutofit/>
          </a:bodyPr>
          <a:lstStyle/>
          <a:p>
            <a:r>
              <a:rPr lang="en-US"/>
              <a:t>Beauty as a social construct</a:t>
            </a:r>
          </a:p>
        </p:txBody>
      </p:sp>
      <p:sp>
        <p:nvSpPr>
          <p:cNvPr id="28" name="Freeform: Shape 2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4"/>
          <p:cNvSpPr>
            <a:spLocks noGrp="1"/>
          </p:cNvSpPr>
          <p:nvPr>
            <p:ph idx="1"/>
          </p:nvPr>
        </p:nvSpPr>
        <p:spPr>
          <a:xfrm>
            <a:off x="1653363" y="2390588"/>
            <a:ext cx="9367204" cy="4041648"/>
          </a:xfrm>
        </p:spPr>
        <p:txBody>
          <a:bodyPr anchor="t">
            <a:normAutofit/>
          </a:bodyPr>
          <a:lstStyle/>
          <a:p>
            <a:pPr algn="just">
              <a:lnSpc>
                <a:spcPct val="100000"/>
              </a:lnSpc>
            </a:pPr>
            <a:r>
              <a:rPr lang="cs-CZ" sz="2000" dirty="0" err="1">
                <a:latin typeface="+mj-lt"/>
              </a:rPr>
              <a:t>beauty</a:t>
            </a:r>
            <a:r>
              <a:rPr lang="cs-CZ" sz="2000" dirty="0">
                <a:latin typeface="+mj-lt"/>
              </a:rPr>
              <a:t> </a:t>
            </a:r>
            <a:r>
              <a:rPr lang="cs-CZ" sz="2000" dirty="0" err="1">
                <a:latin typeface="+mj-lt"/>
              </a:rPr>
              <a:t>ideal</a:t>
            </a:r>
            <a:r>
              <a:rPr lang="cs-CZ" sz="2000" dirty="0">
                <a:latin typeface="+mj-lt"/>
              </a:rPr>
              <a:t> </a:t>
            </a:r>
            <a:r>
              <a:rPr lang="cs-CZ" sz="2000" dirty="0" err="1">
                <a:latin typeface="+mj-lt"/>
              </a:rPr>
              <a:t>is</a:t>
            </a:r>
            <a:r>
              <a:rPr lang="cs-CZ" sz="2000" dirty="0">
                <a:latin typeface="+mj-lt"/>
              </a:rPr>
              <a:t> </a:t>
            </a:r>
            <a:r>
              <a:rPr lang="cs-CZ" sz="2000" dirty="0" err="1">
                <a:latin typeface="+mj-lt"/>
              </a:rPr>
              <a:t>exclusively</a:t>
            </a:r>
            <a:r>
              <a:rPr lang="cs-CZ" sz="2000" dirty="0">
                <a:latin typeface="+mj-lt"/>
              </a:rPr>
              <a:t> a </a:t>
            </a:r>
            <a:r>
              <a:rPr lang="cs-CZ" sz="2000" u="sng" dirty="0" err="1">
                <a:latin typeface="+mj-lt"/>
              </a:rPr>
              <a:t>social</a:t>
            </a:r>
            <a:r>
              <a:rPr lang="cs-CZ" sz="2000" u="sng" dirty="0">
                <a:latin typeface="+mj-lt"/>
              </a:rPr>
              <a:t> </a:t>
            </a:r>
            <a:r>
              <a:rPr lang="cs-CZ" sz="2000" u="sng" dirty="0" err="1">
                <a:latin typeface="+mj-lt"/>
              </a:rPr>
              <a:t>construct</a:t>
            </a:r>
            <a:r>
              <a:rPr lang="cs-CZ" sz="2000" u="sng" dirty="0">
                <a:latin typeface="+mj-lt"/>
              </a:rPr>
              <a:t>, </a:t>
            </a:r>
            <a:r>
              <a:rPr lang="cs-CZ" sz="2000" dirty="0" err="1">
                <a:latin typeface="+mj-lt"/>
              </a:rPr>
              <a:t>which</a:t>
            </a:r>
            <a:r>
              <a:rPr lang="cs-CZ" sz="2000" dirty="0">
                <a:latin typeface="+mj-lt"/>
              </a:rPr>
              <a:t> </a:t>
            </a:r>
            <a:r>
              <a:rPr lang="cs-CZ" sz="2000" dirty="0" err="1">
                <a:latin typeface="+mj-lt"/>
              </a:rPr>
              <a:t>means</a:t>
            </a:r>
            <a:r>
              <a:rPr lang="cs-CZ" sz="2000" dirty="0">
                <a:latin typeface="+mj-lt"/>
              </a:rPr>
              <a:t> </a:t>
            </a:r>
            <a:r>
              <a:rPr lang="cs-CZ" sz="2000" dirty="0" err="1">
                <a:latin typeface="+mj-lt"/>
              </a:rPr>
              <a:t>that</a:t>
            </a:r>
            <a:r>
              <a:rPr lang="cs-CZ" sz="2000" dirty="0">
                <a:latin typeface="+mj-lt"/>
              </a:rPr>
              <a:t> </a:t>
            </a:r>
            <a:r>
              <a:rPr lang="cs-CZ" sz="2000" dirty="0" err="1">
                <a:latin typeface="+mj-lt"/>
              </a:rPr>
              <a:t>the</a:t>
            </a:r>
            <a:r>
              <a:rPr lang="cs-CZ" sz="2000" dirty="0">
                <a:latin typeface="+mj-lt"/>
              </a:rPr>
              <a:t> </a:t>
            </a:r>
            <a:r>
              <a:rPr lang="cs-CZ" sz="2000" dirty="0" err="1">
                <a:latin typeface="+mj-lt"/>
              </a:rPr>
              <a:t>different</a:t>
            </a:r>
            <a:r>
              <a:rPr lang="cs-CZ" sz="2000" dirty="0">
                <a:latin typeface="+mj-lt"/>
              </a:rPr>
              <a:t> </a:t>
            </a:r>
            <a:r>
              <a:rPr lang="cs-CZ" sz="2000" dirty="0" err="1">
                <a:latin typeface="+mj-lt"/>
              </a:rPr>
              <a:t>characteristics</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are a </a:t>
            </a:r>
            <a:r>
              <a:rPr lang="cs-CZ" sz="2000" dirty="0" err="1">
                <a:latin typeface="+mj-lt"/>
              </a:rPr>
              <a:t>kind</a:t>
            </a:r>
            <a:r>
              <a:rPr lang="cs-CZ" sz="2000" dirty="0">
                <a:latin typeface="+mj-lt"/>
              </a:rPr>
              <a:t> </a:t>
            </a:r>
            <a:r>
              <a:rPr lang="cs-CZ" sz="2000" dirty="0" err="1">
                <a:latin typeface="+mj-lt"/>
              </a:rPr>
              <a:t>of</a:t>
            </a:r>
            <a:r>
              <a:rPr lang="cs-CZ" sz="2000" dirty="0">
                <a:latin typeface="+mj-lt"/>
              </a:rPr>
              <a:t> </a:t>
            </a:r>
            <a:r>
              <a:rPr lang="cs-CZ" sz="2000" dirty="0" err="1">
                <a:latin typeface="+mj-lt"/>
              </a:rPr>
              <a:t>convention</a:t>
            </a:r>
            <a:r>
              <a:rPr lang="cs-CZ" sz="2000" dirty="0">
                <a:latin typeface="+mj-lt"/>
              </a:rPr>
              <a:t> </a:t>
            </a:r>
            <a:r>
              <a:rPr lang="cs-CZ" sz="2000" dirty="0" err="1">
                <a:latin typeface="+mj-lt"/>
              </a:rPr>
              <a:t>of</a:t>
            </a:r>
            <a:r>
              <a:rPr lang="cs-CZ" sz="2000" dirty="0">
                <a:latin typeface="+mj-lt"/>
              </a:rPr>
              <a:t> </a:t>
            </a:r>
            <a:r>
              <a:rPr lang="cs-CZ" sz="2000" dirty="0" err="1">
                <a:latin typeface="+mj-lt"/>
              </a:rPr>
              <a:t>what</a:t>
            </a:r>
            <a:r>
              <a:rPr lang="cs-CZ" sz="2000" dirty="0">
                <a:latin typeface="+mj-lt"/>
              </a:rPr>
              <a:t> </a:t>
            </a:r>
            <a:r>
              <a:rPr lang="cs-CZ" sz="2000" dirty="0" err="1">
                <a:latin typeface="+mj-lt"/>
              </a:rPr>
              <a:t>is</a:t>
            </a:r>
            <a:r>
              <a:rPr lang="cs-CZ" sz="2000" dirty="0">
                <a:latin typeface="+mj-lt"/>
              </a:rPr>
              <a:t> </a:t>
            </a:r>
            <a:r>
              <a:rPr lang="cs-CZ" sz="2000" dirty="0" err="1">
                <a:latin typeface="+mj-lt"/>
              </a:rPr>
              <a:t>beautiful</a:t>
            </a:r>
            <a:r>
              <a:rPr lang="cs-CZ" sz="2000" dirty="0">
                <a:latin typeface="+mj-lt"/>
              </a:rPr>
              <a:t> </a:t>
            </a:r>
            <a:r>
              <a:rPr lang="cs-CZ" sz="2000" dirty="0" err="1">
                <a:latin typeface="+mj-lt"/>
              </a:rPr>
              <a:t>within</a:t>
            </a:r>
            <a:r>
              <a:rPr lang="cs-CZ" sz="2000" dirty="0">
                <a:latin typeface="+mj-lt"/>
              </a:rPr>
              <a:t> a </a:t>
            </a:r>
            <a:r>
              <a:rPr lang="cs-CZ" sz="2000" dirty="0" err="1">
                <a:latin typeface="+mj-lt"/>
              </a:rPr>
              <a:t>particular</a:t>
            </a:r>
            <a:r>
              <a:rPr lang="cs-CZ" sz="2000" dirty="0">
                <a:latin typeface="+mj-lt"/>
              </a:rPr>
              <a:t> society</a:t>
            </a:r>
            <a:endParaRPr lang="en-US" sz="2000" dirty="0">
              <a:latin typeface="+mj-lt"/>
            </a:endParaRPr>
          </a:p>
          <a:p>
            <a:pPr algn="just">
              <a:lnSpc>
                <a:spcPct val="100000"/>
              </a:lnSpc>
            </a:pPr>
            <a:r>
              <a:rPr lang="cs-CZ" sz="2000" dirty="0">
                <a:latin typeface="+mj-lt"/>
              </a:rPr>
              <a:t>gender </a:t>
            </a:r>
            <a:r>
              <a:rPr lang="cs-CZ" sz="2000" dirty="0" err="1">
                <a:latin typeface="+mj-lt"/>
              </a:rPr>
              <a:t>differences</a:t>
            </a:r>
            <a:r>
              <a:rPr lang="cs-CZ" sz="2000" dirty="0">
                <a:latin typeface="+mj-lt"/>
              </a:rPr>
              <a:t> and </a:t>
            </a:r>
            <a:r>
              <a:rPr lang="cs-CZ" sz="2000" dirty="0" err="1">
                <a:latin typeface="+mj-lt"/>
              </a:rPr>
              <a:t>stereotypes</a:t>
            </a:r>
            <a:r>
              <a:rPr lang="cs-CZ" sz="2000" dirty="0">
                <a:latin typeface="+mj-lt"/>
              </a:rPr>
              <a:t> </a:t>
            </a:r>
            <a:r>
              <a:rPr lang="cs-CZ" sz="2000" dirty="0" err="1">
                <a:latin typeface="+mj-lt"/>
              </a:rPr>
              <a:t>can</a:t>
            </a:r>
            <a:r>
              <a:rPr lang="cs-CZ" sz="2000" dirty="0">
                <a:latin typeface="+mj-lt"/>
              </a:rPr>
              <a:t> </a:t>
            </a:r>
            <a:r>
              <a:rPr lang="cs-CZ" sz="2000" dirty="0" err="1">
                <a:latin typeface="+mj-lt"/>
              </a:rPr>
              <a:t>also</a:t>
            </a:r>
            <a:r>
              <a:rPr lang="cs-CZ" sz="2000" dirty="0">
                <a:latin typeface="+mj-lt"/>
              </a:rPr>
              <a:t> </a:t>
            </a:r>
            <a:r>
              <a:rPr lang="cs-CZ" sz="2000" dirty="0" err="1">
                <a:latin typeface="+mj-lt"/>
              </a:rPr>
              <a:t>apply</a:t>
            </a:r>
            <a:r>
              <a:rPr lang="cs-CZ" sz="2000" dirty="0">
                <a:latin typeface="+mj-lt"/>
              </a:rPr>
              <a:t> to </a:t>
            </a:r>
            <a:r>
              <a:rPr lang="cs-CZ" sz="2000" dirty="0" err="1">
                <a:latin typeface="+mj-lt"/>
              </a:rPr>
              <a:t>the</a:t>
            </a:r>
            <a:r>
              <a:rPr lang="cs-CZ" sz="2000" dirty="0">
                <a:latin typeface="+mj-lt"/>
              </a:rPr>
              <a:t> </a:t>
            </a:r>
            <a:r>
              <a:rPr lang="cs-CZ" sz="2000" dirty="0" err="1">
                <a:latin typeface="+mj-lt"/>
              </a:rPr>
              <a:t>cultural</a:t>
            </a:r>
            <a:r>
              <a:rPr lang="cs-CZ" sz="2000" dirty="0">
                <a:latin typeface="+mj-lt"/>
              </a:rPr>
              <a:t> </a:t>
            </a:r>
            <a:r>
              <a:rPr lang="cs-CZ" sz="2000" dirty="0" err="1">
                <a:latin typeface="+mj-lt"/>
              </a:rPr>
              <a:t>ideal</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t>
            </a:r>
            <a:r>
              <a:rPr lang="en-US" sz="2000" dirty="0">
                <a:latin typeface="+mj-lt"/>
              </a:rPr>
              <a:t> - </a:t>
            </a:r>
            <a:r>
              <a:rPr lang="cs-CZ" sz="2000" dirty="0" err="1">
                <a:latin typeface="+mj-lt"/>
              </a:rPr>
              <a:t>beauty</a:t>
            </a:r>
            <a:r>
              <a:rPr lang="cs-CZ" sz="2000" dirty="0">
                <a:latin typeface="+mj-lt"/>
              </a:rPr>
              <a:t> </a:t>
            </a:r>
            <a:r>
              <a:rPr lang="cs-CZ" sz="2000" dirty="0" err="1">
                <a:latin typeface="+mj-lt"/>
              </a:rPr>
              <a:t>is</a:t>
            </a:r>
            <a:r>
              <a:rPr lang="cs-CZ" sz="2000" dirty="0">
                <a:latin typeface="+mj-lt"/>
              </a:rPr>
              <a:t> in </a:t>
            </a:r>
            <a:r>
              <a:rPr lang="cs-CZ" sz="2000" dirty="0" err="1">
                <a:latin typeface="+mj-lt"/>
              </a:rPr>
              <a:t>principle</a:t>
            </a:r>
            <a:r>
              <a:rPr lang="cs-CZ" sz="2000" dirty="0">
                <a:latin typeface="+mj-lt"/>
              </a:rPr>
              <a:t> </a:t>
            </a:r>
            <a:r>
              <a:rPr lang="cs-CZ" sz="2000" dirty="0" err="1">
                <a:latin typeface="+mj-lt"/>
              </a:rPr>
              <a:t>attributed</a:t>
            </a:r>
            <a:r>
              <a:rPr lang="cs-CZ" sz="2000" dirty="0">
                <a:latin typeface="+mj-lt"/>
              </a:rPr>
              <a:t> to </a:t>
            </a:r>
            <a:r>
              <a:rPr lang="cs-CZ" sz="2000" dirty="0" err="1">
                <a:latin typeface="+mj-lt"/>
              </a:rPr>
              <a:t>daughters</a:t>
            </a:r>
            <a:r>
              <a:rPr lang="cs-CZ" sz="2000" dirty="0">
                <a:latin typeface="+mj-lt"/>
              </a:rPr>
              <a:t> </a:t>
            </a:r>
            <a:r>
              <a:rPr lang="cs-CZ" sz="2000" dirty="0" err="1">
                <a:latin typeface="+mj-lt"/>
              </a:rPr>
              <a:t>from</a:t>
            </a:r>
            <a:r>
              <a:rPr lang="cs-CZ" sz="2000" dirty="0">
                <a:latin typeface="+mj-lt"/>
              </a:rPr>
              <a:t> </a:t>
            </a:r>
            <a:r>
              <a:rPr lang="cs-CZ" sz="2000" dirty="0" err="1">
                <a:latin typeface="+mj-lt"/>
              </a:rPr>
              <a:t>birth</a:t>
            </a:r>
            <a:r>
              <a:rPr lang="en-US" sz="2000" dirty="0">
                <a:latin typeface="+mj-lt"/>
              </a:rPr>
              <a:t> (</a:t>
            </a:r>
            <a:r>
              <a:rPr lang="en-US" sz="2000" dirty="0" err="1">
                <a:latin typeface="+mj-lt"/>
              </a:rPr>
              <a:t>Lipovetsky</a:t>
            </a:r>
            <a:r>
              <a:rPr lang="en-US" sz="2000" dirty="0">
                <a:latin typeface="+mj-lt"/>
              </a:rPr>
              <a:t>)</a:t>
            </a:r>
          </a:p>
          <a:p>
            <a:pPr algn="just">
              <a:lnSpc>
                <a:spcPct val="100000"/>
              </a:lnSpc>
            </a:pPr>
            <a:r>
              <a:rPr lang="cs-CZ" sz="2000" dirty="0" err="1">
                <a:latin typeface="+mj-lt"/>
              </a:rPr>
              <a:t>ideal</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as a myth (Naomi Wolf) – ‚</a:t>
            </a:r>
            <a:r>
              <a:rPr lang="cs-CZ" sz="2000" dirty="0" err="1">
                <a:latin typeface="+mj-lt"/>
              </a:rPr>
              <a:t>The</a:t>
            </a:r>
            <a:r>
              <a:rPr lang="cs-CZ" sz="2000" dirty="0">
                <a:latin typeface="+mj-lt"/>
              </a:rPr>
              <a:t> </a:t>
            </a:r>
            <a:r>
              <a:rPr lang="cs-CZ" sz="2000" dirty="0" err="1">
                <a:latin typeface="+mj-lt"/>
              </a:rPr>
              <a:t>beauty</a:t>
            </a:r>
            <a:r>
              <a:rPr lang="cs-CZ" sz="2000" dirty="0">
                <a:latin typeface="+mj-lt"/>
              </a:rPr>
              <a:t> myth </a:t>
            </a:r>
            <a:r>
              <a:rPr lang="cs-CZ" sz="2000" dirty="0" err="1">
                <a:latin typeface="+mj-lt"/>
              </a:rPr>
              <a:t>suggests</a:t>
            </a:r>
            <a:r>
              <a:rPr lang="cs-CZ" sz="2000" dirty="0">
                <a:latin typeface="+mj-lt"/>
              </a:rPr>
              <a:t> </a:t>
            </a:r>
            <a:r>
              <a:rPr lang="cs-CZ" sz="2000" dirty="0" err="1">
                <a:latin typeface="+mj-lt"/>
              </a:rPr>
              <a:t>that</a:t>
            </a:r>
            <a:r>
              <a:rPr lang="cs-CZ" sz="2000" dirty="0">
                <a:latin typeface="+mj-lt"/>
              </a:rPr>
              <a:t> </a:t>
            </a:r>
            <a:r>
              <a:rPr lang="cs-CZ" sz="2000" dirty="0" err="1">
                <a:latin typeface="+mj-lt"/>
              </a:rPr>
              <a:t>quality</a:t>
            </a:r>
            <a:r>
              <a:rPr lang="cs-CZ" sz="2000" dirty="0">
                <a:latin typeface="+mj-lt"/>
              </a:rPr>
              <a:t> </a:t>
            </a:r>
            <a:r>
              <a:rPr lang="cs-CZ" sz="2000" dirty="0" err="1">
                <a:latin typeface="+mj-lt"/>
              </a:rPr>
              <a:t>called</a:t>
            </a:r>
            <a:r>
              <a:rPr lang="cs-CZ" sz="2000" dirty="0">
                <a:latin typeface="+mj-lt"/>
              </a:rPr>
              <a:t> </a:t>
            </a:r>
            <a:r>
              <a:rPr lang="cs-CZ" sz="2000" dirty="0" err="1">
                <a:latin typeface="+mj-lt"/>
              </a:rPr>
              <a:t>beauty</a:t>
            </a:r>
            <a:r>
              <a:rPr lang="cs-CZ" sz="2000" dirty="0">
                <a:latin typeface="+mj-lt"/>
              </a:rPr>
              <a:t> </a:t>
            </a:r>
            <a:r>
              <a:rPr lang="cs-CZ" sz="2000" dirty="0" err="1">
                <a:latin typeface="+mj-lt"/>
              </a:rPr>
              <a:t>exists</a:t>
            </a:r>
            <a:r>
              <a:rPr lang="cs-CZ" sz="2000" dirty="0">
                <a:latin typeface="+mj-lt"/>
              </a:rPr>
              <a:t> </a:t>
            </a:r>
            <a:r>
              <a:rPr lang="cs-CZ" sz="2000" dirty="0" err="1">
                <a:latin typeface="+mj-lt"/>
              </a:rPr>
              <a:t>objectively</a:t>
            </a:r>
            <a:r>
              <a:rPr lang="cs-CZ" sz="2000" dirty="0">
                <a:latin typeface="+mj-lt"/>
              </a:rPr>
              <a:t> and </a:t>
            </a:r>
            <a:r>
              <a:rPr lang="cs-CZ" sz="2000" dirty="0" err="1">
                <a:latin typeface="+mj-lt"/>
              </a:rPr>
              <a:t>universally</a:t>
            </a:r>
            <a:r>
              <a:rPr lang="cs-CZ" sz="2000" dirty="0">
                <a:latin typeface="+mj-lt"/>
              </a:rPr>
              <a:t>. </a:t>
            </a:r>
            <a:r>
              <a:rPr lang="cs-CZ" sz="2000" dirty="0" err="1">
                <a:latin typeface="+mj-lt"/>
              </a:rPr>
              <a:t>Women</a:t>
            </a:r>
            <a:r>
              <a:rPr lang="cs-CZ" sz="2000" dirty="0">
                <a:latin typeface="+mj-lt"/>
              </a:rPr>
              <a:t> </a:t>
            </a:r>
            <a:r>
              <a:rPr lang="cs-CZ" sz="2000" dirty="0" err="1">
                <a:latin typeface="+mj-lt"/>
              </a:rPr>
              <a:t>must</a:t>
            </a:r>
            <a:r>
              <a:rPr lang="cs-CZ" sz="2000" dirty="0">
                <a:latin typeface="+mj-lt"/>
              </a:rPr>
              <a:t> </a:t>
            </a:r>
            <a:r>
              <a:rPr lang="cs-CZ" sz="2000" dirty="0" err="1">
                <a:latin typeface="+mj-lt"/>
              </a:rPr>
              <a:t>embody</a:t>
            </a:r>
            <a:r>
              <a:rPr lang="cs-CZ" sz="2000" dirty="0">
                <a:latin typeface="+mj-lt"/>
              </a:rPr>
              <a:t> </a:t>
            </a:r>
            <a:r>
              <a:rPr lang="cs-CZ" sz="2000" dirty="0" err="1">
                <a:latin typeface="+mj-lt"/>
              </a:rPr>
              <a:t>it</a:t>
            </a:r>
            <a:r>
              <a:rPr lang="cs-CZ" sz="2000" dirty="0">
                <a:latin typeface="+mj-lt"/>
              </a:rPr>
              <a:t>, and </a:t>
            </a:r>
            <a:r>
              <a:rPr lang="cs-CZ" sz="2000" dirty="0" err="1">
                <a:latin typeface="+mj-lt"/>
              </a:rPr>
              <a:t>men</a:t>
            </a:r>
            <a:r>
              <a:rPr lang="cs-CZ" sz="2000" dirty="0">
                <a:latin typeface="+mj-lt"/>
              </a:rPr>
              <a:t> </a:t>
            </a:r>
            <a:r>
              <a:rPr lang="cs-CZ" sz="2000" dirty="0" err="1">
                <a:latin typeface="+mj-lt"/>
              </a:rPr>
              <a:t>must</a:t>
            </a:r>
            <a:r>
              <a:rPr lang="cs-CZ" sz="2000" dirty="0">
                <a:latin typeface="+mj-lt"/>
              </a:rPr>
              <a:t> </a:t>
            </a:r>
            <a:r>
              <a:rPr lang="cs-CZ" sz="2000" dirty="0" err="1">
                <a:latin typeface="+mj-lt"/>
              </a:rPr>
              <a:t>want</a:t>
            </a:r>
            <a:r>
              <a:rPr lang="cs-CZ" sz="2000" dirty="0">
                <a:latin typeface="+mj-lt"/>
              </a:rPr>
              <a:t> to </a:t>
            </a:r>
            <a:r>
              <a:rPr lang="cs-CZ" sz="2000" dirty="0" err="1">
                <a:latin typeface="+mj-lt"/>
              </a:rPr>
              <a:t>own</a:t>
            </a:r>
            <a:r>
              <a:rPr lang="cs-CZ" sz="2000" dirty="0">
                <a:latin typeface="+mj-lt"/>
              </a:rPr>
              <a:t> </a:t>
            </a:r>
            <a:r>
              <a:rPr lang="cs-CZ" sz="2000" dirty="0" err="1">
                <a:latin typeface="+mj-lt"/>
              </a:rPr>
              <a:t>women</a:t>
            </a:r>
            <a:r>
              <a:rPr lang="cs-CZ" sz="2000" dirty="0">
                <a:latin typeface="+mj-lt"/>
              </a:rPr>
              <a:t> </a:t>
            </a:r>
            <a:r>
              <a:rPr lang="cs-CZ" sz="2000" dirty="0" err="1">
                <a:latin typeface="+mj-lt"/>
              </a:rPr>
              <a:t>who</a:t>
            </a:r>
            <a:r>
              <a:rPr lang="cs-CZ" sz="2000" dirty="0">
                <a:latin typeface="+mj-lt"/>
              </a:rPr>
              <a:t> </a:t>
            </a:r>
            <a:r>
              <a:rPr lang="cs-CZ" sz="2000" dirty="0" err="1">
                <a:latin typeface="+mj-lt"/>
              </a:rPr>
              <a:t>embody</a:t>
            </a:r>
            <a:r>
              <a:rPr lang="cs-CZ" sz="2000" dirty="0">
                <a:latin typeface="+mj-lt"/>
              </a:rPr>
              <a:t> </a:t>
            </a:r>
            <a:r>
              <a:rPr lang="cs-CZ" sz="2000" dirty="0" err="1">
                <a:latin typeface="+mj-lt"/>
              </a:rPr>
              <a:t>it</a:t>
            </a:r>
            <a:r>
              <a:rPr lang="cs-CZ" sz="2000" dirty="0">
                <a:latin typeface="+mj-lt"/>
              </a:rPr>
              <a:t>.</a:t>
            </a:r>
          </a:p>
          <a:p>
            <a:pPr marL="0" indent="0" algn="just">
              <a:lnSpc>
                <a:spcPct val="100000"/>
              </a:lnSpc>
              <a:buNone/>
            </a:pPr>
            <a:endParaRPr lang="en-US" sz="2000" dirty="0">
              <a:latin typeface="+mj-lt"/>
            </a:endParaRPr>
          </a:p>
        </p:txBody>
      </p:sp>
    </p:spTree>
    <p:extLst>
      <p:ext uri="{BB962C8B-B14F-4D97-AF65-F5344CB8AC3E}">
        <p14:creationId xmlns:p14="http://schemas.microsoft.com/office/powerpoint/2010/main" val="3381782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en-US" sz="6600"/>
              <a:t>Concept of beauty</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5255260" y="1648870"/>
            <a:ext cx="4702848" cy="3560260"/>
          </a:xfrm>
        </p:spPr>
        <p:txBody>
          <a:bodyPr anchor="ctr">
            <a:normAutofit/>
          </a:bodyPr>
          <a:lstStyle/>
          <a:p>
            <a:r>
              <a:rPr lang="cs-CZ" sz="2400" dirty="0">
                <a:latin typeface="+mj-lt"/>
              </a:rPr>
              <a:t>Rozvoj technologií</a:t>
            </a:r>
          </a:p>
          <a:p>
            <a:r>
              <a:rPr lang="cs-CZ" sz="2400" dirty="0">
                <a:latin typeface="+mj-lt"/>
              </a:rPr>
              <a:t>Vliv kontextu</a:t>
            </a:r>
          </a:p>
          <a:p>
            <a:r>
              <a:rPr lang="cs-CZ" sz="2400" dirty="0">
                <a:latin typeface="+mj-lt"/>
              </a:rPr>
              <a:t>Efekt konformity (zesílen novými technologiemi)</a:t>
            </a:r>
          </a:p>
          <a:p>
            <a:pPr marL="0" indent="0">
              <a:buNone/>
            </a:pPr>
            <a:endParaRPr lang="en-US" sz="2400" dirty="0">
              <a:latin typeface="+mj-lt"/>
            </a:endParaRPr>
          </a:p>
        </p:txBody>
      </p:sp>
    </p:spTree>
    <p:extLst>
      <p:ext uri="{BB962C8B-B14F-4D97-AF65-F5344CB8AC3E}">
        <p14:creationId xmlns:p14="http://schemas.microsoft.com/office/powerpoint/2010/main" val="3512169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Historical development</a:t>
            </a:r>
          </a:p>
        </p:txBody>
      </p:sp>
      <p:cxnSp>
        <p:nvCxnSpPr>
          <p:cNvPr id="21" name="Straight Connector 2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idx="1"/>
          </p:nvPr>
        </p:nvSpPr>
        <p:spPr>
          <a:xfrm>
            <a:off x="4976031" y="963877"/>
            <a:ext cx="6377769" cy="4930246"/>
          </a:xfrm>
        </p:spPr>
        <p:txBody>
          <a:bodyPr anchor="ctr">
            <a:normAutofit/>
          </a:bodyPr>
          <a:lstStyle/>
          <a:p>
            <a:pPr algn="just"/>
            <a:r>
              <a:rPr lang="cs-CZ" sz="2000" dirty="0" err="1">
                <a:latin typeface="+mj-lt"/>
              </a:rPr>
              <a:t>the</a:t>
            </a:r>
            <a:r>
              <a:rPr lang="cs-CZ" sz="2000" dirty="0">
                <a:latin typeface="+mj-lt"/>
              </a:rPr>
              <a:t> </a:t>
            </a:r>
            <a:r>
              <a:rPr lang="cs-CZ" sz="2000" dirty="0" err="1">
                <a:latin typeface="+mj-lt"/>
              </a:rPr>
              <a:t>ideal</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t>
            </a:r>
            <a:r>
              <a:rPr lang="cs-CZ" sz="2000" dirty="0" err="1">
                <a:latin typeface="+mj-lt"/>
              </a:rPr>
              <a:t>is</a:t>
            </a:r>
            <a:r>
              <a:rPr lang="cs-CZ" sz="2000" dirty="0">
                <a:latin typeface="+mj-lt"/>
              </a:rPr>
              <a:t> </a:t>
            </a:r>
            <a:r>
              <a:rPr lang="cs-CZ" sz="2000" dirty="0" err="1">
                <a:latin typeface="+mj-lt"/>
              </a:rPr>
              <a:t>constantly</a:t>
            </a:r>
            <a:r>
              <a:rPr lang="cs-CZ" sz="2000" dirty="0">
                <a:latin typeface="+mj-lt"/>
              </a:rPr>
              <a:t> </a:t>
            </a:r>
            <a:r>
              <a:rPr lang="cs-CZ" sz="2000" dirty="0" err="1">
                <a:latin typeface="+mj-lt"/>
              </a:rPr>
              <a:t>changing</a:t>
            </a:r>
            <a:r>
              <a:rPr lang="cs-CZ" sz="2000" dirty="0">
                <a:latin typeface="+mj-lt"/>
              </a:rPr>
              <a:t>, and </a:t>
            </a:r>
            <a:r>
              <a:rPr lang="cs-CZ" sz="2000" dirty="0" err="1">
                <a:latin typeface="+mj-lt"/>
              </a:rPr>
              <a:t>each</a:t>
            </a:r>
            <a:r>
              <a:rPr lang="cs-CZ" sz="2000" dirty="0">
                <a:latin typeface="+mj-lt"/>
              </a:rPr>
              <a:t> </a:t>
            </a:r>
            <a:r>
              <a:rPr lang="cs-CZ" sz="2000" dirty="0" err="1">
                <a:latin typeface="+mj-lt"/>
              </a:rPr>
              <a:t>era</a:t>
            </a:r>
            <a:r>
              <a:rPr lang="cs-CZ" sz="2000" dirty="0">
                <a:latin typeface="+mj-lt"/>
              </a:rPr>
              <a:t> </a:t>
            </a:r>
            <a:r>
              <a:rPr lang="cs-CZ" sz="2000" dirty="0" err="1">
                <a:latin typeface="+mj-lt"/>
              </a:rPr>
              <a:t>creates</a:t>
            </a:r>
            <a:r>
              <a:rPr lang="cs-CZ" sz="2000" dirty="0">
                <a:latin typeface="+mj-lt"/>
              </a:rPr>
              <a:t> </a:t>
            </a:r>
            <a:r>
              <a:rPr lang="cs-CZ" sz="2000" dirty="0" err="1">
                <a:latin typeface="+mj-lt"/>
              </a:rPr>
              <a:t>its</a:t>
            </a:r>
            <a:r>
              <a:rPr lang="cs-CZ" sz="2000" dirty="0">
                <a:latin typeface="+mj-lt"/>
              </a:rPr>
              <a:t> </a:t>
            </a:r>
            <a:r>
              <a:rPr lang="cs-CZ" sz="2000" dirty="0" err="1">
                <a:latin typeface="+mj-lt"/>
              </a:rPr>
              <a:t>own</a:t>
            </a:r>
            <a:r>
              <a:rPr lang="cs-CZ" sz="2000" dirty="0">
                <a:latin typeface="+mj-lt"/>
              </a:rPr>
              <a:t> type and </a:t>
            </a:r>
            <a:r>
              <a:rPr lang="cs-CZ" sz="2000" dirty="0" err="1">
                <a:latin typeface="+mj-lt"/>
              </a:rPr>
              <a:t>form</a:t>
            </a:r>
            <a:r>
              <a:rPr lang="cs-CZ" sz="2000" dirty="0">
                <a:latin typeface="+mj-lt"/>
              </a:rPr>
              <a:t> </a:t>
            </a:r>
            <a:r>
              <a:rPr lang="cs-CZ" sz="2000" dirty="0" err="1">
                <a:latin typeface="+mj-lt"/>
              </a:rPr>
              <a:t>of</a:t>
            </a:r>
            <a:r>
              <a:rPr lang="cs-CZ" sz="2000" dirty="0">
                <a:latin typeface="+mj-lt"/>
              </a:rPr>
              <a:t> </a:t>
            </a:r>
            <a:r>
              <a:rPr lang="cs-CZ" sz="2000" dirty="0" err="1">
                <a:latin typeface="+mj-lt"/>
              </a:rPr>
              <a:t>what</a:t>
            </a:r>
            <a:r>
              <a:rPr lang="cs-CZ" sz="2000" dirty="0">
                <a:latin typeface="+mj-lt"/>
              </a:rPr>
              <a:t> </a:t>
            </a:r>
            <a:r>
              <a:rPr lang="cs-CZ" sz="2000" dirty="0" err="1">
                <a:latin typeface="+mj-lt"/>
              </a:rPr>
              <a:t>it</a:t>
            </a:r>
            <a:r>
              <a:rPr lang="cs-CZ" sz="2000" dirty="0">
                <a:latin typeface="+mj-lt"/>
              </a:rPr>
              <a:t> </a:t>
            </a:r>
            <a:r>
              <a:rPr lang="cs-CZ" sz="2000" dirty="0" err="1">
                <a:latin typeface="+mj-lt"/>
              </a:rPr>
              <a:t>considers</a:t>
            </a:r>
            <a:r>
              <a:rPr lang="cs-CZ" sz="2000" dirty="0">
                <a:latin typeface="+mj-lt"/>
              </a:rPr>
              <a:t> </a:t>
            </a:r>
            <a:r>
              <a:rPr lang="cs-CZ" sz="2000" dirty="0" err="1">
                <a:latin typeface="+mj-lt"/>
              </a:rPr>
              <a:t>beautiful</a:t>
            </a:r>
            <a:endParaRPr lang="cs-CZ" sz="2000" dirty="0">
              <a:latin typeface="+mj-lt"/>
            </a:endParaRPr>
          </a:p>
          <a:p>
            <a:pPr algn="just"/>
            <a:r>
              <a:rPr lang="cs-CZ" sz="2000" dirty="0" err="1">
                <a:latin typeface="+mj-lt"/>
              </a:rPr>
              <a:t>the</a:t>
            </a:r>
            <a:r>
              <a:rPr lang="cs-CZ" sz="2000" dirty="0">
                <a:latin typeface="+mj-lt"/>
              </a:rPr>
              <a:t> </a:t>
            </a:r>
            <a:r>
              <a:rPr lang="cs-CZ" sz="2000" dirty="0" err="1">
                <a:latin typeface="+mj-lt"/>
              </a:rPr>
              <a:t>appearance</a:t>
            </a:r>
            <a:r>
              <a:rPr lang="cs-CZ" sz="2000" dirty="0">
                <a:latin typeface="+mj-lt"/>
              </a:rPr>
              <a:t> and </a:t>
            </a:r>
            <a:r>
              <a:rPr lang="cs-CZ" sz="2000" dirty="0" err="1">
                <a:latin typeface="+mj-lt"/>
              </a:rPr>
              <a:t>ideal</a:t>
            </a:r>
            <a:r>
              <a:rPr lang="cs-CZ" sz="2000" dirty="0">
                <a:latin typeface="+mj-lt"/>
              </a:rPr>
              <a:t> </a:t>
            </a:r>
            <a:r>
              <a:rPr lang="cs-CZ" sz="2000" dirty="0" err="1">
                <a:latin typeface="+mj-lt"/>
              </a:rPr>
              <a:t>of</a:t>
            </a:r>
            <a:r>
              <a:rPr lang="cs-CZ" sz="2000" dirty="0">
                <a:latin typeface="+mj-lt"/>
              </a:rPr>
              <a:t> </a:t>
            </a:r>
            <a:r>
              <a:rPr lang="cs-CZ" sz="2000" dirty="0" err="1">
                <a:latin typeface="+mj-lt"/>
              </a:rPr>
              <a:t>beauty</a:t>
            </a:r>
            <a:r>
              <a:rPr lang="cs-CZ" sz="2000" dirty="0">
                <a:latin typeface="+mj-lt"/>
              </a:rPr>
              <a:t> </a:t>
            </a:r>
            <a:r>
              <a:rPr lang="cs-CZ" sz="2000" dirty="0" err="1">
                <a:latin typeface="+mj-lt"/>
              </a:rPr>
              <a:t>is</a:t>
            </a:r>
            <a:r>
              <a:rPr lang="cs-CZ" sz="2000" dirty="0">
                <a:latin typeface="+mj-lt"/>
              </a:rPr>
              <a:t> </a:t>
            </a:r>
            <a:r>
              <a:rPr lang="cs-CZ" sz="2000" dirty="0" err="1">
                <a:latin typeface="+mj-lt"/>
              </a:rPr>
              <a:t>closely</a:t>
            </a:r>
            <a:r>
              <a:rPr lang="cs-CZ" sz="2000" dirty="0">
                <a:latin typeface="+mj-lt"/>
              </a:rPr>
              <a:t> </a:t>
            </a:r>
            <a:r>
              <a:rPr lang="cs-CZ" sz="2000" dirty="0" err="1">
                <a:latin typeface="+mj-lt"/>
              </a:rPr>
              <a:t>linked</a:t>
            </a:r>
            <a:r>
              <a:rPr lang="cs-CZ" sz="2000" dirty="0">
                <a:latin typeface="+mj-lt"/>
              </a:rPr>
              <a:t> to </a:t>
            </a:r>
            <a:r>
              <a:rPr lang="cs-CZ" sz="2000" dirty="0" err="1">
                <a:latin typeface="+mj-lt"/>
              </a:rPr>
              <a:t>the</a:t>
            </a:r>
            <a:r>
              <a:rPr lang="cs-CZ" sz="2000" dirty="0">
                <a:latin typeface="+mj-lt"/>
              </a:rPr>
              <a:t> </a:t>
            </a:r>
            <a:r>
              <a:rPr lang="cs-CZ" sz="2000" dirty="0" err="1">
                <a:latin typeface="+mj-lt"/>
              </a:rPr>
              <a:t>culture</a:t>
            </a:r>
            <a:r>
              <a:rPr lang="cs-CZ" sz="2000" dirty="0">
                <a:latin typeface="+mj-lt"/>
              </a:rPr>
              <a:t> in </a:t>
            </a:r>
            <a:r>
              <a:rPr lang="cs-CZ" sz="2000" dirty="0" err="1">
                <a:latin typeface="+mj-lt"/>
              </a:rPr>
              <a:t>which</a:t>
            </a:r>
            <a:r>
              <a:rPr lang="cs-CZ" sz="2000" dirty="0">
                <a:latin typeface="+mj-lt"/>
              </a:rPr>
              <a:t> </a:t>
            </a:r>
            <a:r>
              <a:rPr lang="cs-CZ" sz="2000" dirty="0" err="1">
                <a:latin typeface="+mj-lt"/>
              </a:rPr>
              <a:t>individuals</a:t>
            </a:r>
            <a:r>
              <a:rPr lang="cs-CZ" sz="2000" dirty="0">
                <a:latin typeface="+mj-lt"/>
              </a:rPr>
              <a:t> are </a:t>
            </a:r>
            <a:r>
              <a:rPr lang="cs-CZ" sz="2000" dirty="0" err="1">
                <a:latin typeface="+mj-lt"/>
              </a:rPr>
              <a:t>located</a:t>
            </a:r>
            <a:r>
              <a:rPr lang="cs-CZ" sz="2000" dirty="0">
                <a:latin typeface="+mj-lt"/>
              </a:rPr>
              <a:t>.</a:t>
            </a:r>
          </a:p>
          <a:p>
            <a:pPr algn="just"/>
            <a:r>
              <a:rPr lang="cs-CZ" sz="2000" dirty="0" err="1">
                <a:latin typeface="+mj-lt"/>
              </a:rPr>
              <a:t>the</a:t>
            </a:r>
            <a:r>
              <a:rPr lang="cs-CZ" sz="2000" dirty="0">
                <a:latin typeface="+mj-lt"/>
              </a:rPr>
              <a:t> </a:t>
            </a:r>
            <a:r>
              <a:rPr lang="cs-CZ" sz="2000" dirty="0" err="1">
                <a:latin typeface="+mj-lt"/>
              </a:rPr>
              <a:t>effort</a:t>
            </a:r>
            <a:r>
              <a:rPr lang="cs-CZ" sz="2000" dirty="0">
                <a:latin typeface="+mj-lt"/>
              </a:rPr>
              <a:t> to </a:t>
            </a:r>
            <a:r>
              <a:rPr lang="cs-CZ" sz="2000" dirty="0" err="1">
                <a:latin typeface="+mj-lt"/>
              </a:rPr>
              <a:t>satisfy</a:t>
            </a:r>
            <a:r>
              <a:rPr lang="cs-CZ" sz="2000" dirty="0">
                <a:latin typeface="+mj-lt"/>
              </a:rPr>
              <a:t> </a:t>
            </a:r>
            <a:r>
              <a:rPr lang="cs-CZ" sz="2000" dirty="0" err="1">
                <a:latin typeface="+mj-lt"/>
              </a:rPr>
              <a:t>the</a:t>
            </a:r>
            <a:r>
              <a:rPr lang="cs-CZ" sz="2000" dirty="0">
                <a:latin typeface="+mj-lt"/>
              </a:rPr>
              <a:t> </a:t>
            </a:r>
            <a:r>
              <a:rPr lang="cs-CZ" sz="2000" dirty="0" err="1">
                <a:latin typeface="+mj-lt"/>
              </a:rPr>
              <a:t>cultural</a:t>
            </a:r>
            <a:r>
              <a:rPr lang="cs-CZ" sz="2000" dirty="0">
                <a:latin typeface="+mj-lt"/>
              </a:rPr>
              <a:t> </a:t>
            </a:r>
            <a:r>
              <a:rPr lang="cs-CZ" sz="2000" dirty="0" err="1">
                <a:latin typeface="+mj-lt"/>
              </a:rPr>
              <a:t>ideal</a:t>
            </a:r>
            <a:r>
              <a:rPr lang="cs-CZ" sz="2000" dirty="0">
                <a:latin typeface="+mj-lt"/>
              </a:rPr>
              <a:t> has </a:t>
            </a:r>
            <a:r>
              <a:rPr lang="cs-CZ" sz="2000" dirty="0" err="1">
                <a:latin typeface="+mj-lt"/>
              </a:rPr>
              <a:t>always</a:t>
            </a:r>
            <a:r>
              <a:rPr lang="cs-CZ" sz="2000" dirty="0">
                <a:latin typeface="+mj-lt"/>
              </a:rPr>
              <a:t> </a:t>
            </a:r>
            <a:r>
              <a:rPr lang="cs-CZ" sz="2000" dirty="0" err="1">
                <a:latin typeface="+mj-lt"/>
              </a:rPr>
              <a:t>been</a:t>
            </a:r>
            <a:r>
              <a:rPr lang="cs-CZ" sz="2000" dirty="0">
                <a:latin typeface="+mj-lt"/>
              </a:rPr>
              <a:t>, </a:t>
            </a:r>
            <a:r>
              <a:rPr lang="cs-CZ" sz="2000" dirty="0" err="1">
                <a:latin typeface="+mj-lt"/>
              </a:rPr>
              <a:t>with</a:t>
            </a:r>
            <a:r>
              <a:rPr lang="cs-CZ" sz="2000" dirty="0">
                <a:latin typeface="+mj-lt"/>
              </a:rPr>
              <a:t> </a:t>
            </a:r>
            <a:r>
              <a:rPr lang="cs-CZ" sz="2000" dirty="0" err="1">
                <a:latin typeface="+mj-lt"/>
              </a:rPr>
              <a:t>the</a:t>
            </a:r>
            <a:r>
              <a:rPr lang="cs-CZ" sz="2000" dirty="0">
                <a:latin typeface="+mj-lt"/>
              </a:rPr>
              <a:t> </a:t>
            </a:r>
            <a:r>
              <a:rPr lang="cs-CZ" sz="2000" dirty="0" err="1">
                <a:latin typeface="+mj-lt"/>
              </a:rPr>
              <a:t>exception</a:t>
            </a:r>
            <a:r>
              <a:rPr lang="cs-CZ" sz="2000" dirty="0">
                <a:latin typeface="+mj-lt"/>
              </a:rPr>
              <a:t> </a:t>
            </a:r>
            <a:r>
              <a:rPr lang="cs-CZ" sz="2000" dirty="0" err="1">
                <a:latin typeface="+mj-lt"/>
              </a:rPr>
              <a:t>of</a:t>
            </a:r>
            <a:r>
              <a:rPr lang="cs-CZ" sz="2000" dirty="0">
                <a:latin typeface="+mj-lt"/>
              </a:rPr>
              <a:t> </a:t>
            </a:r>
            <a:r>
              <a:rPr lang="cs-CZ" sz="2000" dirty="0" err="1">
                <a:latin typeface="+mj-lt"/>
              </a:rPr>
              <a:t>ancient</a:t>
            </a:r>
            <a:r>
              <a:rPr lang="cs-CZ" sz="2000" dirty="0">
                <a:latin typeface="+mj-lt"/>
              </a:rPr>
              <a:t> </a:t>
            </a:r>
            <a:r>
              <a:rPr lang="cs-CZ" sz="2000" dirty="0" err="1">
                <a:latin typeface="+mj-lt"/>
              </a:rPr>
              <a:t>Greece</a:t>
            </a:r>
            <a:r>
              <a:rPr lang="cs-CZ" sz="2000" dirty="0">
                <a:latin typeface="+mj-lt"/>
              </a:rPr>
              <a:t>, a </a:t>
            </a:r>
            <a:r>
              <a:rPr lang="cs-CZ" sz="2000" dirty="0" err="1">
                <a:latin typeface="+mj-lt"/>
              </a:rPr>
              <a:t>tradition</a:t>
            </a:r>
            <a:r>
              <a:rPr lang="cs-CZ" sz="2000" dirty="0">
                <a:latin typeface="+mj-lt"/>
              </a:rPr>
              <a:t> </a:t>
            </a:r>
            <a:r>
              <a:rPr lang="cs-CZ" sz="2000" dirty="0" err="1">
                <a:latin typeface="+mj-lt"/>
              </a:rPr>
              <a:t>of</a:t>
            </a:r>
            <a:r>
              <a:rPr lang="cs-CZ" sz="2000" dirty="0">
                <a:latin typeface="+mj-lt"/>
              </a:rPr>
              <a:t> a </a:t>
            </a:r>
            <a:r>
              <a:rPr lang="cs-CZ" sz="2000" dirty="0" err="1">
                <a:latin typeface="+mj-lt"/>
              </a:rPr>
              <a:t>female</a:t>
            </a:r>
            <a:r>
              <a:rPr lang="cs-CZ" sz="2000" dirty="0">
                <a:latin typeface="+mj-lt"/>
              </a:rPr>
              <a:t> </a:t>
            </a:r>
            <a:r>
              <a:rPr lang="cs-CZ" sz="2000" dirty="0" err="1">
                <a:latin typeface="+mj-lt"/>
              </a:rPr>
              <a:t>population</a:t>
            </a:r>
            <a:endParaRPr lang="cs-CZ" sz="2000" dirty="0">
              <a:latin typeface="+mj-lt"/>
            </a:endParaRPr>
          </a:p>
          <a:p>
            <a:pPr marL="0" indent="0" algn="just">
              <a:buNone/>
            </a:pPr>
            <a:r>
              <a:rPr lang="cs-CZ" sz="2000" dirty="0">
                <a:latin typeface="+mj-lt"/>
              </a:rPr>
              <a:t> </a:t>
            </a:r>
            <a:r>
              <a:rPr lang="cs-CZ" sz="2000" u="sng" dirty="0">
                <a:latin typeface="+mj-lt"/>
                <a:hlinkClick r:id="rId2"/>
              </a:rPr>
              <a:t>https://www.scienceofpeople.com/ideal-body-types-throughout-history/</a:t>
            </a:r>
            <a:endParaRPr lang="cs-CZ" sz="2000" dirty="0">
              <a:latin typeface="+mj-lt"/>
            </a:endParaRPr>
          </a:p>
        </p:txBody>
      </p:sp>
    </p:spTree>
    <p:extLst>
      <p:ext uri="{BB962C8B-B14F-4D97-AF65-F5344CB8AC3E}">
        <p14:creationId xmlns:p14="http://schemas.microsoft.com/office/powerpoint/2010/main" val="343594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841248" y="932688"/>
            <a:ext cx="4892040" cy="1773936"/>
          </a:xfrm>
        </p:spPr>
        <p:txBody>
          <a:bodyPr anchor="b">
            <a:normAutofit/>
          </a:bodyPr>
          <a:lstStyle/>
          <a:p>
            <a:r>
              <a:rPr lang="en-US" sz="4000"/>
              <a:t>Historical development</a:t>
            </a:r>
          </a:p>
        </p:txBody>
      </p:sp>
      <p:sp>
        <p:nvSpPr>
          <p:cNvPr id="5" name="Content Placeholder 4"/>
          <p:cNvSpPr>
            <a:spLocks noGrp="1"/>
          </p:cNvSpPr>
          <p:nvPr>
            <p:ph idx="1"/>
          </p:nvPr>
        </p:nvSpPr>
        <p:spPr>
          <a:xfrm>
            <a:off x="841248" y="2898648"/>
            <a:ext cx="4892040" cy="3209544"/>
          </a:xfrm>
        </p:spPr>
        <p:txBody>
          <a:bodyPr anchor="t">
            <a:normAutofit lnSpcReduction="10000"/>
          </a:bodyPr>
          <a:lstStyle/>
          <a:p>
            <a:r>
              <a:rPr lang="en-US" sz="2000" dirty="0">
                <a:latin typeface="+mj-lt"/>
              </a:rPr>
              <a:t>Prehistory – Venus, woman as a </a:t>
            </a:r>
            <a:br>
              <a:rPr lang="en-US" sz="2000" dirty="0">
                <a:latin typeface="+mj-lt"/>
              </a:rPr>
            </a:br>
            <a:r>
              <a:rPr lang="en-US" sz="2000" dirty="0">
                <a:latin typeface="+mj-lt"/>
              </a:rPr>
              <a:t>mother,  the focus is on the area </a:t>
            </a:r>
            <a:br>
              <a:rPr lang="en-US" sz="2000" dirty="0">
                <a:latin typeface="+mj-lt"/>
              </a:rPr>
            </a:br>
            <a:r>
              <a:rPr lang="en-US" sz="2000" dirty="0">
                <a:latin typeface="+mj-lt"/>
              </a:rPr>
              <a:t>of the chest, belly and hips. </a:t>
            </a:r>
            <a:br>
              <a:rPr lang="en-US" sz="2000" dirty="0">
                <a:latin typeface="+mj-lt"/>
              </a:rPr>
            </a:br>
            <a:r>
              <a:rPr lang="cs-CZ" sz="2000" dirty="0" err="1">
                <a:latin typeface="+mj-lt"/>
              </a:rPr>
              <a:t>Beauty</a:t>
            </a:r>
            <a:r>
              <a:rPr lang="cs-CZ" sz="2000" dirty="0">
                <a:latin typeface="+mj-lt"/>
              </a:rPr>
              <a:t> = fertility</a:t>
            </a:r>
            <a:endParaRPr lang="en-US" sz="2000" dirty="0">
              <a:latin typeface="+mj-lt"/>
            </a:endParaRPr>
          </a:p>
          <a:p>
            <a:r>
              <a:rPr lang="en-US" sz="2000" dirty="0">
                <a:latin typeface="+mj-lt"/>
              </a:rPr>
              <a:t>Ancient China or Egypt – slim figure, dark hair</a:t>
            </a:r>
          </a:p>
          <a:p>
            <a:r>
              <a:rPr lang="en-US" sz="2000" dirty="0">
                <a:latin typeface="+mj-lt"/>
              </a:rPr>
              <a:t>Ancient Greece - male body</a:t>
            </a:r>
            <a:br>
              <a:rPr lang="en-US" sz="2000" dirty="0">
                <a:latin typeface="+mj-lt"/>
              </a:rPr>
            </a:br>
            <a:r>
              <a:rPr lang="en-US" sz="2000" dirty="0">
                <a:latin typeface="+mj-lt"/>
              </a:rPr>
              <a:t>considered more beautiful</a:t>
            </a:r>
            <a:br>
              <a:rPr lang="en-US" sz="2000" dirty="0">
                <a:latin typeface="+mj-lt"/>
              </a:rPr>
            </a:br>
            <a:endParaRPr lang="en-US" sz="2000" dirty="0">
              <a:latin typeface="+mj-lt"/>
            </a:endParaRPr>
          </a:p>
          <a:p>
            <a:r>
              <a:rPr lang="en-US" sz="2000" dirty="0">
                <a:latin typeface="+mj-lt"/>
              </a:rPr>
              <a:t>The Romans – atypical face and character</a:t>
            </a:r>
          </a:p>
        </p:txBody>
      </p:sp>
      <p:cxnSp>
        <p:nvCxnSpPr>
          <p:cNvPr id="19" name="Straight Connector 18">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ven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272" y="920809"/>
            <a:ext cx="5025525" cy="5025525"/>
          </a:xfrm>
          <a:prstGeom prst="rect">
            <a:avLst/>
          </a:prstGeom>
        </p:spPr>
      </p:pic>
    </p:spTree>
    <p:extLst>
      <p:ext uri="{BB962C8B-B14F-4D97-AF65-F5344CB8AC3E}">
        <p14:creationId xmlns:p14="http://schemas.microsoft.com/office/powerpoint/2010/main" val="9592944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3478</TotalTime>
  <Words>2344</Words>
  <Application>Microsoft Macintosh PowerPoint</Application>
  <PresentationFormat>Širokoúhlá obrazovka</PresentationFormat>
  <Paragraphs>91</Paragraphs>
  <Slides>34</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34</vt:i4>
      </vt:variant>
    </vt:vector>
  </HeadingPairs>
  <TitlesOfParts>
    <vt:vector size="43" baseType="lpstr">
      <vt:lpstr>AdvMINION</vt:lpstr>
      <vt:lpstr>Arial</vt:lpstr>
      <vt:lpstr>Calibri</vt:lpstr>
      <vt:lpstr>Calibri Light</vt:lpstr>
      <vt:lpstr>Cambria</vt:lpstr>
      <vt:lpstr>TimesNewRomanPSMT</vt:lpstr>
      <vt:lpstr>Tw Cen MT</vt:lpstr>
      <vt:lpstr>Wingdings</vt:lpstr>
      <vt:lpstr>Motiv Office</vt:lpstr>
      <vt:lpstr>Concept of beauty across cultures</vt:lpstr>
      <vt:lpstr>What is beauty?</vt:lpstr>
      <vt:lpstr>Prezentace aplikace PowerPoint</vt:lpstr>
      <vt:lpstr>Prezentace aplikace PowerPoint</vt:lpstr>
      <vt:lpstr>Beauty as a biologically conditioned entity</vt:lpstr>
      <vt:lpstr>Beauty as a social construct</vt:lpstr>
      <vt:lpstr>Concept of beauty</vt:lpstr>
      <vt:lpstr>Historical development</vt:lpstr>
      <vt:lpstr>Historical development</vt:lpstr>
      <vt:lpstr>Historical development</vt:lpstr>
      <vt:lpstr>Historical development</vt:lpstr>
      <vt:lpstr>Prezentace aplikace PowerPoint</vt:lpstr>
      <vt:lpstr>Prezentace aplikace PowerPoint</vt:lpstr>
      <vt:lpstr>Prezentace aplikace PowerPoint</vt:lpstr>
      <vt:lpstr>Prezentace aplikace PowerPoint</vt:lpstr>
      <vt:lpstr>How ideals of beauty differ across different cultures? And what are the consequences for marketing communications?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Research</vt:lpstr>
      <vt:lpstr>Prezentace aplikace PowerPoint</vt:lpstr>
      <vt:lpstr>Research</vt:lpstr>
      <vt:lpstr>Research</vt:lpstr>
      <vt:lpstr>Research</vt:lpstr>
      <vt:lpstr>Research</vt:lpstr>
      <vt:lpstr>Research</vt:lpstr>
      <vt:lpstr>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 of beauty across cultures</dc:title>
  <dc:creator>Jana Rosenfeldová</dc:creator>
  <cp:lastModifiedBy>Jana Rosenfeldová</cp:lastModifiedBy>
  <cp:revision>19</cp:revision>
  <dcterms:created xsi:type="dcterms:W3CDTF">2020-11-13T09:28:16Z</dcterms:created>
  <dcterms:modified xsi:type="dcterms:W3CDTF">2023-11-13T16:37:21Z</dcterms:modified>
</cp:coreProperties>
</file>