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0" r:id="rId3"/>
    <p:sldId id="257" r:id="rId4"/>
    <p:sldId id="262" r:id="rId5"/>
    <p:sldId id="265" r:id="rId6"/>
    <p:sldId id="268" r:id="rId7"/>
    <p:sldId id="269" r:id="rId8"/>
    <p:sldId id="261" r:id="rId9"/>
    <p:sldId id="266" r:id="rId10"/>
    <p:sldId id="25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7/14/2022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237FFF-FD04-BA98-7A4C-CB0337A77F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/>
              <a:t>вегетарианство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216277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2917456-982F-10D3-3E0D-571D45D16B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26" t="22636" r="25484" b="20799"/>
          <a:stretch/>
        </p:blipFill>
        <p:spPr>
          <a:xfrm>
            <a:off x="0" y="0"/>
            <a:ext cx="8470583" cy="586986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85C0FEC-A607-2447-6D9E-BC7E53CD7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742" t="17867" r="28387" b="64695"/>
          <a:stretch/>
        </p:blipFill>
        <p:spPr>
          <a:xfrm>
            <a:off x="6331973" y="-256891"/>
            <a:ext cx="1465008" cy="154491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5CACDA9-DFCA-D52E-AC5D-508089E826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94" t="35606" r="45806" b="21700"/>
          <a:stretch/>
        </p:blipFill>
        <p:spPr>
          <a:xfrm>
            <a:off x="8333169" y="2930013"/>
            <a:ext cx="3858831" cy="392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5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91EE192-3FED-4CA6-F0AC-6D112399B1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77" t="37861" r="25323" b="20498"/>
          <a:stretch/>
        </p:blipFill>
        <p:spPr>
          <a:xfrm>
            <a:off x="2942276" y="22997"/>
            <a:ext cx="6523762" cy="3429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FB37220-6DD0-D74E-D5F9-64331DD15A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69" r="18955" b="12766"/>
          <a:stretch/>
        </p:blipFill>
        <p:spPr>
          <a:xfrm>
            <a:off x="0" y="0"/>
            <a:ext cx="3087827" cy="3628104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08A794B-AEFF-D38F-A276-F0E1D018FC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94" r="24758"/>
          <a:stretch/>
        </p:blipFill>
        <p:spPr>
          <a:xfrm>
            <a:off x="4697016" y="3463496"/>
            <a:ext cx="4273016" cy="338300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05F3C35-78FC-B1AD-B61B-6FCA113A9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3429000"/>
            <a:ext cx="4697017" cy="342900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3EE2FBD-CBB4-540D-5EE2-FA6277B061E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552" r="10157"/>
          <a:stretch/>
        </p:blipFill>
        <p:spPr>
          <a:xfrm>
            <a:off x="8970032" y="-1"/>
            <a:ext cx="3221968" cy="2044783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DCBE8B2-230B-922C-DF3D-29D7BB921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8334" y="3751168"/>
            <a:ext cx="3853666" cy="3044396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712D0F9-850C-2D16-D08A-BFA7A1518F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0981" y="2044782"/>
            <a:ext cx="2871019" cy="1789332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2747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E203AB5E-FD96-9D7E-3941-DF2AA754B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29" t="21730" r="25525" b="24379"/>
          <a:stretch/>
        </p:blipFill>
        <p:spPr>
          <a:xfrm>
            <a:off x="1380813" y="108249"/>
            <a:ext cx="9865883" cy="664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4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052D042-FC6D-8BA5-37A3-7AA8F57D2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06"/>
            <a:ext cx="12213240" cy="68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68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2544C6F-543F-1CAB-EC44-CA5E9586A1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04" t="23226" r="12043" b="6523"/>
          <a:stretch/>
        </p:blipFill>
        <p:spPr>
          <a:xfrm>
            <a:off x="0" y="1671484"/>
            <a:ext cx="6359306" cy="518651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16502A2-FFAF-5323-8F9A-1778419F59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2" t="17921" r="11397" b="7240"/>
          <a:stretch/>
        </p:blipFill>
        <p:spPr>
          <a:xfrm>
            <a:off x="6224836" y="-1"/>
            <a:ext cx="5967164" cy="5073446"/>
          </a:xfrm>
          <a:prstGeom prst="rect">
            <a:avLst/>
          </a:prstGeom>
        </p:spPr>
      </p:pic>
      <p:sp useBgFill="1">
        <p:nvSpPr>
          <p:cNvPr id="4" name="TextovéPole 3">
            <a:extLst>
              <a:ext uri="{FF2B5EF4-FFF2-40B4-BE49-F238E27FC236}">
                <a16:creationId xmlns:a16="http://schemas.microsoft.com/office/drawing/2014/main" id="{F52A65AF-45B7-4BBA-8F9A-1556AD9F5F86}"/>
              </a:ext>
            </a:extLst>
          </p:cNvPr>
          <p:cNvSpPr txBox="1"/>
          <p:nvPr/>
        </p:nvSpPr>
        <p:spPr>
          <a:xfrm>
            <a:off x="1130710" y="603629"/>
            <a:ext cx="3342967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800" b="1" dirty="0"/>
              <a:t>Плюсы и минусы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77332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34641599-F3FA-DBDB-5631-834636A12026}"/>
              </a:ext>
            </a:extLst>
          </p:cNvPr>
          <p:cNvSpPr txBox="1"/>
          <p:nvPr/>
        </p:nvSpPr>
        <p:spPr>
          <a:xfrm>
            <a:off x="137650" y="197346"/>
            <a:ext cx="1167089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Преимущества веганства</a:t>
            </a:r>
            <a:endParaRPr lang="cs-CZ" sz="1800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Натуральные продукты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Веганство рано или поздно приводит всех своих адептов к рациону, составленному исключительно из натуральных и органических продуктов. Причем дело здесь не только в этичности методов производства того или иного товара на полке в продуктовом магазине (хотя, конечно, и в нем тоже): отказываясь от еды животного происхождения,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веганы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заодно отказываются и от ГМО-компонентов, от различных добавок, стимулирующих рост животных, а также и от других пищевых добавок, которые добавляют в свою продукцию недобросовестные производители ради получения выгоды.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Внимание к своему здоровью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Веганы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знают абсолютно все о правильном и здоровом питании, ведь их образ жизни буквально предполагает непрерывное расширение кулинарных познаний, отказ от беспорядочного рациона и четкий контроль своего рациона. Из-за строгости диеты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веганы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отлично знают, что такое сбалансированность и разнообразие пищевого режима, а ведь это — прямой путь к предотвращению таких опасных недугов, как повышенный уровень холестерина, высокое давление, диабет, ожирение и даже некоторые виды рака. 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Настоящая легкость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"Зеленый" рацион — основа любой детокс-диеты. Только если краткосрочный детокс — всего лишь способ быстро и мягко избавить организм от шлаков и токсинов, веганство — это постоянное, полное очищение организма и настоящий уход за своим здоровьем и своим телом. Доказано, что растительная пища переваривается быстрее животной. Наш организм тратит гораздо меньше энергии на переваривание "зеленой" еды, что, конечно, положительно сказывается на самочувствии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веганов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Скачок работоспособности, повышение активности и фантастическое чувство легкости — первые же "симптомы", которые становятся спутниками человека, решившего стать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веганом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cs-CZ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92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DC866ED-206A-9EF3-CECE-22F2635D8D10}"/>
              </a:ext>
            </a:extLst>
          </p:cNvPr>
          <p:cNvSpPr txBox="1"/>
          <p:nvPr/>
        </p:nvSpPr>
        <p:spPr>
          <a:xfrm>
            <a:off x="231058" y="197346"/>
            <a:ext cx="11729884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Недостатки веганства</a:t>
            </a:r>
            <a:endParaRPr lang="cs-CZ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cs-CZ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Диета не для всех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вопросах питания важно не быть фанатичным: кто бы что ни говорил, но веганство подходит далеко не всем. Конечно, существуют и те, кому веганство обязательно по медицинским показаниям. Но людям с неокрепшим или проблемным здоровьем — это могут быть дети, чей организм еще не сформировался, или беременные женщины — перед переходом на "зеленый" режим мы настоятельно рекомендуем посоветоваться с врачом-диетологом, чтобы избежать серьезных проблем со здоровьем.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Сложные замены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Продолжая разговор о том, кому же все-таки подходит веганство, нужно объяснить, чем же так опасен для новичков этот на первый взгляд суровый рацион. Если раньше вы легко получали железо, белок, кальций, жирные кислоты, витамины В12 и D из продуктов животного происхождения, то теперь вам придется включить фантазию и потрудиться, чтобы найти альтернативы и составить сбалансированный, здоровый режим питания.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Веганы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обязаны продумывать свой рацион с особой тщательностью, много экспериментировать и, как следствие, тратить время на кухне, принимать витамины и необходимые добавки, чтобы оставаться в тонусе.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Дефицит витаминов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сожалению, в нашей холодной стране быть </a:t>
            </a:r>
            <a:r>
              <a:rPr lang="ru-RU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веганом</a:t>
            </a:r>
            <a:r>
              <a:rPr lang="ru-R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не так-то просто: дефицит солнца и недостаточно развитая культура "зеленого" питания работает против сторонников этой диеты, лишая их многих необходимых витаминов. Да, в растительной пище содержатся абсолютно все микроэлементы и витамины, в которых нуждается наш организм, но придется проделать титанический труд, чтобы не обделить себя ни одним из важнейших для здоровья элементов. Главный предмет споров — витамин В12, нехватка которого приводит к болезням крови и нервной системы. </a:t>
            </a:r>
            <a:endParaRPr lang="cs-CZ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51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3762773-6477-76F9-71F4-B66330C4E3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94" t="18318" r="25403" b="20648"/>
          <a:stretch/>
        </p:blipFill>
        <p:spPr>
          <a:xfrm>
            <a:off x="119512" y="1"/>
            <a:ext cx="8986349" cy="6857999"/>
          </a:xfrm>
          <a:prstGeom prst="rect">
            <a:avLst/>
          </a:prstGeom>
        </p:spPr>
      </p:pic>
      <p:sp useBgFill="1">
        <p:nvSpPr>
          <p:cNvPr id="4" name="TextovéPole 3">
            <a:extLst>
              <a:ext uri="{FF2B5EF4-FFF2-40B4-BE49-F238E27FC236}">
                <a16:creationId xmlns:a16="http://schemas.microsoft.com/office/drawing/2014/main" id="{D8C13A10-31F2-FA9D-A234-EB742DEEADDD}"/>
              </a:ext>
            </a:extLst>
          </p:cNvPr>
          <p:cNvSpPr txBox="1"/>
          <p:nvPr/>
        </p:nvSpPr>
        <p:spPr>
          <a:xfrm>
            <a:off x="5997677" y="0"/>
            <a:ext cx="4809334" cy="5014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F529E7F-C7C4-62C1-89AB-6045A61570C4}"/>
              </a:ext>
            </a:extLst>
          </p:cNvPr>
          <p:cNvSpPr txBox="1"/>
          <p:nvPr/>
        </p:nvSpPr>
        <p:spPr>
          <a:xfrm>
            <a:off x="8986684" y="614515"/>
            <a:ext cx="294967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+ религиозные </a:t>
            </a:r>
            <a:r>
              <a:rPr lang="ru-RU" sz="2000" dirty="0"/>
              <a:t>убеждения (буддизм, индуизм, джайнизм, адвентисты седьмого дня);</a:t>
            </a:r>
          </a:p>
          <a:p>
            <a:r>
              <a:rPr lang="ru-RU" sz="2000" b="1" dirty="0"/>
              <a:t>+ экологические — </a:t>
            </a:r>
            <a:r>
              <a:rPr lang="ru-RU" sz="2000" dirty="0"/>
              <a:t>убеждённость в том, что выращивание животных негативно сказывается на экологии;</a:t>
            </a:r>
          </a:p>
          <a:p>
            <a:r>
              <a:rPr lang="ru-RU" sz="2000" b="1" dirty="0"/>
              <a:t>+ прочие </a:t>
            </a:r>
            <a:r>
              <a:rPr lang="ru-RU" sz="2000" dirty="0"/>
              <a:t>— например, убеждённость в том, что растительная пища естественна для человека. </a:t>
            </a:r>
            <a:endParaRPr lang="cs-CZ" sz="2000" dirty="0"/>
          </a:p>
        </p:txBody>
      </p:sp>
      <p:sp useBgFill="1">
        <p:nvSpPr>
          <p:cNvPr id="7" name="TextovéPole 6">
            <a:extLst>
              <a:ext uri="{FF2B5EF4-FFF2-40B4-BE49-F238E27FC236}">
                <a16:creationId xmlns:a16="http://schemas.microsoft.com/office/drawing/2014/main" id="{ED5D3A5A-1DD9-7AB6-8FC5-67366DFC4537}"/>
              </a:ext>
            </a:extLst>
          </p:cNvPr>
          <p:cNvSpPr txBox="1"/>
          <p:nvPr/>
        </p:nvSpPr>
        <p:spPr>
          <a:xfrm>
            <a:off x="4198374" y="0"/>
            <a:ext cx="2517058" cy="61451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887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3745530-1929-F15D-329A-0D815BAD5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984" t="51842" r="18790" b="3210"/>
          <a:stretch/>
        </p:blipFill>
        <p:spPr>
          <a:xfrm>
            <a:off x="4164243" y="0"/>
            <a:ext cx="8027757" cy="6858000"/>
          </a:xfrm>
          <a:prstGeom prst="rect">
            <a:avLst/>
          </a:prstGeom>
        </p:spPr>
      </p:pic>
      <p:sp useBgFill="1">
        <p:nvSpPr>
          <p:cNvPr id="4" name="TextovéPole 3">
            <a:extLst>
              <a:ext uri="{FF2B5EF4-FFF2-40B4-BE49-F238E27FC236}">
                <a16:creationId xmlns:a16="http://schemas.microsoft.com/office/drawing/2014/main" id="{628E516B-D3D1-CCE2-D80D-74D44C5E1334}"/>
              </a:ext>
            </a:extLst>
          </p:cNvPr>
          <p:cNvSpPr txBox="1"/>
          <p:nvPr/>
        </p:nvSpPr>
        <p:spPr>
          <a:xfrm>
            <a:off x="4164243" y="5043949"/>
            <a:ext cx="8027757" cy="44245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 useBgFill="1">
        <p:nvSpPr>
          <p:cNvPr id="5" name="TextovéPole 4">
            <a:extLst>
              <a:ext uri="{FF2B5EF4-FFF2-40B4-BE49-F238E27FC236}">
                <a16:creationId xmlns:a16="http://schemas.microsoft.com/office/drawing/2014/main" id="{881E2E11-CA94-2F6B-595C-2918D7864E58}"/>
              </a:ext>
            </a:extLst>
          </p:cNvPr>
          <p:cNvSpPr txBox="1"/>
          <p:nvPr/>
        </p:nvSpPr>
        <p:spPr>
          <a:xfrm>
            <a:off x="511277" y="845574"/>
            <a:ext cx="2467897" cy="156966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Попытайтесь опровергнуть данные убеждения.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361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62</TotalTime>
  <Words>607</Words>
  <Application>Microsoft Office PowerPoint</Application>
  <PresentationFormat>Širokoúhlá obrazovka</PresentationFormat>
  <Paragraphs>22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Garamond</vt:lpstr>
      <vt:lpstr>Savon</vt:lpstr>
      <vt:lpstr>вегетарианство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вегетарианство</dc:title>
  <dc:creator>Veronika Stranz-Nikitina</dc:creator>
  <cp:lastModifiedBy>Veronika Stranz-Nikitina</cp:lastModifiedBy>
  <cp:revision>1</cp:revision>
  <dcterms:created xsi:type="dcterms:W3CDTF">2022-07-14T09:34:24Z</dcterms:created>
  <dcterms:modified xsi:type="dcterms:W3CDTF">2022-07-14T10:37:08Z</dcterms:modified>
</cp:coreProperties>
</file>