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7" r:id="rId3"/>
    <p:sldId id="272" r:id="rId4"/>
    <p:sldId id="268" r:id="rId5"/>
    <p:sldId id="257" r:id="rId6"/>
    <p:sldId id="258" r:id="rId7"/>
    <p:sldId id="259" r:id="rId8"/>
    <p:sldId id="277" r:id="rId9"/>
    <p:sldId id="278" r:id="rId10"/>
    <p:sldId id="270" r:id="rId11"/>
    <p:sldId id="269" r:id="rId12"/>
    <p:sldId id="260" r:id="rId13"/>
    <p:sldId id="263" r:id="rId14"/>
    <p:sldId id="262" r:id="rId15"/>
    <p:sldId id="274" r:id="rId16"/>
    <p:sldId id="264" r:id="rId17"/>
    <p:sldId id="265" r:id="rId18"/>
    <p:sldId id="276" r:id="rId19"/>
    <p:sldId id="266" r:id="rId20"/>
    <p:sldId id="275" r:id="rId2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C6A559-5306-452A-9223-54B7C98F0EC9}" v="5" dt="2023-02-17T08:08:33.3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usek, Daniel" userId="754c433b-72e5-4d2d-9517-242a49ab45f5" providerId="ADAL" clId="{CCC6A559-5306-452A-9223-54B7C98F0EC9}"/>
    <pc:docChg chg="undo custSel addSld delSld modSld sldOrd">
      <pc:chgData name="Bousek, Daniel" userId="754c433b-72e5-4d2d-9517-242a49ab45f5" providerId="ADAL" clId="{CCC6A559-5306-452A-9223-54B7C98F0EC9}" dt="2023-02-22T08:30:22.997" v="1941" actId="20577"/>
      <pc:docMkLst>
        <pc:docMk/>
      </pc:docMkLst>
      <pc:sldChg chg="delSp modSp mod">
        <pc:chgData name="Bousek, Daniel" userId="754c433b-72e5-4d2d-9517-242a49ab45f5" providerId="ADAL" clId="{CCC6A559-5306-452A-9223-54B7C98F0EC9}" dt="2023-02-21T17:01:35.980" v="1487" actId="20577"/>
        <pc:sldMkLst>
          <pc:docMk/>
          <pc:sldMk cId="1479025207" sldId="257"/>
        </pc:sldMkLst>
        <pc:spChg chg="del mod">
          <ac:chgData name="Bousek, Daniel" userId="754c433b-72e5-4d2d-9517-242a49ab45f5" providerId="ADAL" clId="{CCC6A559-5306-452A-9223-54B7C98F0EC9}" dt="2023-02-14T20:57:48.013" v="41" actId="21"/>
          <ac:spMkLst>
            <pc:docMk/>
            <pc:sldMk cId="1479025207" sldId="257"/>
            <ac:spMk id="2" creationId="{00000000-0000-0000-0000-000000000000}"/>
          </ac:spMkLst>
        </pc:spChg>
        <pc:spChg chg="mod">
          <ac:chgData name="Bousek, Daniel" userId="754c433b-72e5-4d2d-9517-242a49ab45f5" providerId="ADAL" clId="{CCC6A559-5306-452A-9223-54B7C98F0EC9}" dt="2023-02-21T17:01:35.980" v="1487" actId="20577"/>
          <ac:spMkLst>
            <pc:docMk/>
            <pc:sldMk cId="1479025207" sldId="257"/>
            <ac:spMk id="4" creationId="{00000000-0000-0000-0000-000000000000}"/>
          </ac:spMkLst>
        </pc:spChg>
      </pc:sldChg>
      <pc:sldChg chg="modSp mod">
        <pc:chgData name="Bousek, Daniel" userId="754c433b-72e5-4d2d-9517-242a49ab45f5" providerId="ADAL" clId="{CCC6A559-5306-452A-9223-54B7C98F0EC9}" dt="2023-02-22T07:28:09.427" v="1760" actId="20577"/>
        <pc:sldMkLst>
          <pc:docMk/>
          <pc:sldMk cId="3886655970" sldId="258"/>
        </pc:sldMkLst>
        <pc:spChg chg="mod">
          <ac:chgData name="Bousek, Daniel" userId="754c433b-72e5-4d2d-9517-242a49ab45f5" providerId="ADAL" clId="{CCC6A559-5306-452A-9223-54B7C98F0EC9}" dt="2023-02-22T07:28:09.427" v="1760" actId="20577"/>
          <ac:spMkLst>
            <pc:docMk/>
            <pc:sldMk cId="3886655970" sldId="258"/>
            <ac:spMk id="4" creationId="{00000000-0000-0000-0000-000000000000}"/>
          </ac:spMkLst>
        </pc:spChg>
      </pc:sldChg>
      <pc:sldChg chg="modSp mod">
        <pc:chgData name="Bousek, Daniel" userId="754c433b-72e5-4d2d-9517-242a49ab45f5" providerId="ADAL" clId="{CCC6A559-5306-452A-9223-54B7C98F0EC9}" dt="2023-02-22T07:46:00.426" v="1849" actId="14100"/>
        <pc:sldMkLst>
          <pc:docMk/>
          <pc:sldMk cId="3039079801" sldId="259"/>
        </pc:sldMkLst>
        <pc:spChg chg="mod">
          <ac:chgData name="Bousek, Daniel" userId="754c433b-72e5-4d2d-9517-242a49ab45f5" providerId="ADAL" clId="{CCC6A559-5306-452A-9223-54B7C98F0EC9}" dt="2023-02-22T07:46:00.426" v="1849" actId="14100"/>
          <ac:spMkLst>
            <pc:docMk/>
            <pc:sldMk cId="3039079801" sldId="259"/>
            <ac:spMk id="2" creationId="{00000000-0000-0000-0000-000000000000}"/>
          </ac:spMkLst>
        </pc:spChg>
      </pc:sldChg>
      <pc:sldChg chg="modSp mod">
        <pc:chgData name="Bousek, Daniel" userId="754c433b-72e5-4d2d-9517-242a49ab45f5" providerId="ADAL" clId="{CCC6A559-5306-452A-9223-54B7C98F0EC9}" dt="2023-02-14T21:06:37.709" v="60" actId="2711"/>
        <pc:sldMkLst>
          <pc:docMk/>
          <pc:sldMk cId="687565400" sldId="260"/>
        </pc:sldMkLst>
        <pc:spChg chg="mod">
          <ac:chgData name="Bousek, Daniel" userId="754c433b-72e5-4d2d-9517-242a49ab45f5" providerId="ADAL" clId="{CCC6A559-5306-452A-9223-54B7C98F0EC9}" dt="2023-02-14T21:06:26.771" v="59" actId="2711"/>
          <ac:spMkLst>
            <pc:docMk/>
            <pc:sldMk cId="687565400" sldId="260"/>
            <ac:spMk id="2" creationId="{00000000-0000-0000-0000-000000000000}"/>
          </ac:spMkLst>
        </pc:spChg>
        <pc:spChg chg="mod">
          <ac:chgData name="Bousek, Daniel" userId="754c433b-72e5-4d2d-9517-242a49ab45f5" providerId="ADAL" clId="{CCC6A559-5306-452A-9223-54B7C98F0EC9}" dt="2023-02-14T21:06:37.709" v="60" actId="2711"/>
          <ac:spMkLst>
            <pc:docMk/>
            <pc:sldMk cId="687565400" sldId="260"/>
            <ac:spMk id="3" creationId="{00000000-0000-0000-0000-000000000000}"/>
          </ac:spMkLst>
        </pc:spChg>
      </pc:sldChg>
      <pc:sldChg chg="modSp mod">
        <pc:chgData name="Bousek, Daniel" userId="754c433b-72e5-4d2d-9517-242a49ab45f5" providerId="ADAL" clId="{CCC6A559-5306-452A-9223-54B7C98F0EC9}" dt="2023-02-22T08:07:09.956" v="1900" actId="114"/>
        <pc:sldMkLst>
          <pc:docMk/>
          <pc:sldMk cId="3995327263" sldId="262"/>
        </pc:sldMkLst>
        <pc:spChg chg="mod">
          <ac:chgData name="Bousek, Daniel" userId="754c433b-72e5-4d2d-9517-242a49ab45f5" providerId="ADAL" clId="{CCC6A559-5306-452A-9223-54B7C98F0EC9}" dt="2023-02-22T08:05:47.343" v="1893" actId="27636"/>
          <ac:spMkLst>
            <pc:docMk/>
            <pc:sldMk cId="3995327263" sldId="262"/>
            <ac:spMk id="6" creationId="{00000000-0000-0000-0000-000000000000}"/>
          </ac:spMkLst>
        </pc:spChg>
        <pc:spChg chg="mod">
          <ac:chgData name="Bousek, Daniel" userId="754c433b-72e5-4d2d-9517-242a49ab45f5" providerId="ADAL" clId="{CCC6A559-5306-452A-9223-54B7C98F0EC9}" dt="2023-02-22T08:07:09.956" v="1900" actId="114"/>
          <ac:spMkLst>
            <pc:docMk/>
            <pc:sldMk cId="3995327263" sldId="262"/>
            <ac:spMk id="7" creationId="{00000000-0000-0000-0000-000000000000}"/>
          </ac:spMkLst>
        </pc:spChg>
      </pc:sldChg>
      <pc:sldChg chg="modSp mod">
        <pc:chgData name="Bousek, Daniel" userId="754c433b-72e5-4d2d-9517-242a49ab45f5" providerId="ADAL" clId="{CCC6A559-5306-452A-9223-54B7C98F0EC9}" dt="2023-02-15T08:31:52.421" v="1292" actId="20577"/>
        <pc:sldMkLst>
          <pc:docMk/>
          <pc:sldMk cId="2099003477" sldId="263"/>
        </pc:sldMkLst>
        <pc:spChg chg="mod">
          <ac:chgData name="Bousek, Daniel" userId="754c433b-72e5-4d2d-9517-242a49ab45f5" providerId="ADAL" clId="{CCC6A559-5306-452A-9223-54B7C98F0EC9}" dt="2023-02-15T08:31:52.421" v="1292" actId="20577"/>
          <ac:spMkLst>
            <pc:docMk/>
            <pc:sldMk cId="2099003477" sldId="263"/>
            <ac:spMk id="7" creationId="{00000000-0000-0000-0000-000000000000}"/>
          </ac:spMkLst>
        </pc:spChg>
      </pc:sldChg>
      <pc:sldChg chg="modSp mod ord">
        <pc:chgData name="Bousek, Daniel" userId="754c433b-72e5-4d2d-9517-242a49ab45f5" providerId="ADAL" clId="{CCC6A559-5306-452A-9223-54B7C98F0EC9}" dt="2023-02-22T08:30:22.997" v="1941" actId="20577"/>
        <pc:sldMkLst>
          <pc:docMk/>
          <pc:sldMk cId="317941178" sldId="264"/>
        </pc:sldMkLst>
        <pc:spChg chg="mod">
          <ac:chgData name="Bousek, Daniel" userId="754c433b-72e5-4d2d-9517-242a49ab45f5" providerId="ADAL" clId="{CCC6A559-5306-452A-9223-54B7C98F0EC9}" dt="2023-02-14T21:07:17.019" v="65" actId="2711"/>
          <ac:spMkLst>
            <pc:docMk/>
            <pc:sldMk cId="317941178" sldId="264"/>
            <ac:spMk id="2" creationId="{00000000-0000-0000-0000-000000000000}"/>
          </ac:spMkLst>
        </pc:spChg>
        <pc:spChg chg="mod">
          <ac:chgData name="Bousek, Daniel" userId="754c433b-72e5-4d2d-9517-242a49ab45f5" providerId="ADAL" clId="{CCC6A559-5306-452A-9223-54B7C98F0EC9}" dt="2023-02-22T08:30:22.997" v="1941" actId="20577"/>
          <ac:spMkLst>
            <pc:docMk/>
            <pc:sldMk cId="317941178" sldId="264"/>
            <ac:spMk id="3" creationId="{00000000-0000-0000-0000-000000000000}"/>
          </ac:spMkLst>
        </pc:spChg>
      </pc:sldChg>
      <pc:sldChg chg="modSp mod ord">
        <pc:chgData name="Bousek, Daniel" userId="754c433b-72e5-4d2d-9517-242a49ab45f5" providerId="ADAL" clId="{CCC6A559-5306-452A-9223-54B7C98F0EC9}" dt="2023-02-22T07:13:08.122" v="1707" actId="20577"/>
        <pc:sldMkLst>
          <pc:docMk/>
          <pc:sldMk cId="4013704028" sldId="265"/>
        </pc:sldMkLst>
        <pc:spChg chg="mod">
          <ac:chgData name="Bousek, Daniel" userId="754c433b-72e5-4d2d-9517-242a49ab45f5" providerId="ADAL" clId="{CCC6A559-5306-452A-9223-54B7C98F0EC9}" dt="2023-02-14T21:07:34.242" v="67" actId="2711"/>
          <ac:spMkLst>
            <pc:docMk/>
            <pc:sldMk cId="4013704028" sldId="265"/>
            <ac:spMk id="2" creationId="{00000000-0000-0000-0000-000000000000}"/>
          </ac:spMkLst>
        </pc:spChg>
        <pc:spChg chg="mod">
          <ac:chgData name="Bousek, Daniel" userId="754c433b-72e5-4d2d-9517-242a49ab45f5" providerId="ADAL" clId="{CCC6A559-5306-452A-9223-54B7C98F0EC9}" dt="2023-02-22T07:13:08.122" v="1707" actId="20577"/>
          <ac:spMkLst>
            <pc:docMk/>
            <pc:sldMk cId="4013704028" sldId="265"/>
            <ac:spMk id="3" creationId="{00000000-0000-0000-0000-000000000000}"/>
          </ac:spMkLst>
        </pc:spChg>
      </pc:sldChg>
      <pc:sldChg chg="modSp mod">
        <pc:chgData name="Bousek, Daniel" userId="754c433b-72e5-4d2d-9517-242a49ab45f5" providerId="ADAL" clId="{CCC6A559-5306-452A-9223-54B7C98F0EC9}" dt="2023-02-14T21:07:51.466" v="70" actId="2711"/>
        <pc:sldMkLst>
          <pc:docMk/>
          <pc:sldMk cId="3084775122" sldId="266"/>
        </pc:sldMkLst>
        <pc:spChg chg="mod">
          <ac:chgData name="Bousek, Daniel" userId="754c433b-72e5-4d2d-9517-242a49ab45f5" providerId="ADAL" clId="{CCC6A559-5306-452A-9223-54B7C98F0EC9}" dt="2023-02-14T21:07:46.579" v="69" actId="2711"/>
          <ac:spMkLst>
            <pc:docMk/>
            <pc:sldMk cId="3084775122" sldId="266"/>
            <ac:spMk id="2" creationId="{00000000-0000-0000-0000-000000000000}"/>
          </ac:spMkLst>
        </pc:spChg>
        <pc:spChg chg="mod">
          <ac:chgData name="Bousek, Daniel" userId="754c433b-72e5-4d2d-9517-242a49ab45f5" providerId="ADAL" clId="{CCC6A559-5306-452A-9223-54B7C98F0EC9}" dt="2023-02-14T21:07:51.466" v="70" actId="2711"/>
          <ac:spMkLst>
            <pc:docMk/>
            <pc:sldMk cId="3084775122" sldId="266"/>
            <ac:spMk id="3" creationId="{00000000-0000-0000-0000-000000000000}"/>
          </ac:spMkLst>
        </pc:spChg>
      </pc:sldChg>
      <pc:sldChg chg="addSp delSp modSp new mod modClrScheme chgLayout">
        <pc:chgData name="Bousek, Daniel" userId="754c433b-72e5-4d2d-9517-242a49ab45f5" providerId="ADAL" clId="{CCC6A559-5306-452A-9223-54B7C98F0EC9}" dt="2023-02-15T07:46:50.221" v="1177" actId="20577"/>
        <pc:sldMkLst>
          <pc:docMk/>
          <pc:sldMk cId="1389857197" sldId="267"/>
        </pc:sldMkLst>
        <pc:spChg chg="del mod ord">
          <ac:chgData name="Bousek, Daniel" userId="754c433b-72e5-4d2d-9517-242a49ab45f5" providerId="ADAL" clId="{CCC6A559-5306-452A-9223-54B7C98F0EC9}" dt="2023-02-14T20:57:24.345" v="1" actId="700"/>
          <ac:spMkLst>
            <pc:docMk/>
            <pc:sldMk cId="1389857197" sldId="267"/>
            <ac:spMk id="2" creationId="{6676EEB0-0A4E-E875-1A4C-7EA06A3BEF8E}"/>
          </ac:spMkLst>
        </pc:spChg>
        <pc:spChg chg="del mod ord">
          <ac:chgData name="Bousek, Daniel" userId="754c433b-72e5-4d2d-9517-242a49ab45f5" providerId="ADAL" clId="{CCC6A559-5306-452A-9223-54B7C98F0EC9}" dt="2023-02-14T20:57:24.345" v="1" actId="700"/>
          <ac:spMkLst>
            <pc:docMk/>
            <pc:sldMk cId="1389857197" sldId="267"/>
            <ac:spMk id="3" creationId="{55F06147-6829-15F7-7DB4-75D122E363E4}"/>
          </ac:spMkLst>
        </pc:spChg>
        <pc:spChg chg="add mod ord">
          <ac:chgData name="Bousek, Daniel" userId="754c433b-72e5-4d2d-9517-242a49ab45f5" providerId="ADAL" clId="{CCC6A559-5306-452A-9223-54B7C98F0EC9}" dt="2023-02-14T21:05:34.505" v="54" actId="2711"/>
          <ac:spMkLst>
            <pc:docMk/>
            <pc:sldMk cId="1389857197" sldId="267"/>
            <ac:spMk id="4" creationId="{30A16107-F228-1772-BDCF-67E939B6BDFC}"/>
          </ac:spMkLst>
        </pc:spChg>
        <pc:spChg chg="add mod ord">
          <ac:chgData name="Bousek, Daniel" userId="754c433b-72e5-4d2d-9517-242a49ab45f5" providerId="ADAL" clId="{CCC6A559-5306-452A-9223-54B7C98F0EC9}" dt="2023-02-15T07:46:50.221" v="1177" actId="20577"/>
          <ac:spMkLst>
            <pc:docMk/>
            <pc:sldMk cId="1389857197" sldId="267"/>
            <ac:spMk id="5" creationId="{7F21B4FE-BEBC-E2B7-98DD-D457552AA5E8}"/>
          </ac:spMkLst>
        </pc:spChg>
      </pc:sldChg>
      <pc:sldChg chg="modSp new mod">
        <pc:chgData name="Bousek, Daniel" userId="754c433b-72e5-4d2d-9517-242a49ab45f5" providerId="ADAL" clId="{CCC6A559-5306-452A-9223-54B7C98F0EC9}" dt="2023-02-14T22:06:40.096" v="326" actId="20577"/>
        <pc:sldMkLst>
          <pc:docMk/>
          <pc:sldMk cId="724937742" sldId="268"/>
        </pc:sldMkLst>
        <pc:spChg chg="mod">
          <ac:chgData name="Bousek, Daniel" userId="754c433b-72e5-4d2d-9517-242a49ab45f5" providerId="ADAL" clId="{CCC6A559-5306-452A-9223-54B7C98F0EC9}" dt="2023-02-14T21:32:11.201" v="172" actId="2711"/>
          <ac:spMkLst>
            <pc:docMk/>
            <pc:sldMk cId="724937742" sldId="268"/>
            <ac:spMk id="2" creationId="{76BB1BD3-54CB-C5C2-2532-DC5758CF1DD4}"/>
          </ac:spMkLst>
        </pc:spChg>
        <pc:spChg chg="mod">
          <ac:chgData name="Bousek, Daniel" userId="754c433b-72e5-4d2d-9517-242a49ab45f5" providerId="ADAL" clId="{CCC6A559-5306-452A-9223-54B7C98F0EC9}" dt="2023-02-14T22:06:40.096" v="326" actId="20577"/>
          <ac:spMkLst>
            <pc:docMk/>
            <pc:sldMk cId="724937742" sldId="268"/>
            <ac:spMk id="3" creationId="{0C0E33D0-4CAE-5C46-905A-C549A6ED2768}"/>
          </ac:spMkLst>
        </pc:spChg>
      </pc:sldChg>
      <pc:sldChg chg="addSp delSp modSp new mod ord setBg">
        <pc:chgData name="Bousek, Daniel" userId="754c433b-72e5-4d2d-9517-242a49ab45f5" providerId="ADAL" clId="{CCC6A559-5306-452A-9223-54B7C98F0EC9}" dt="2023-02-16T09:54:57.171" v="1306"/>
        <pc:sldMkLst>
          <pc:docMk/>
          <pc:sldMk cId="2333455788" sldId="269"/>
        </pc:sldMkLst>
        <pc:spChg chg="del mod">
          <ac:chgData name="Bousek, Daniel" userId="754c433b-72e5-4d2d-9517-242a49ab45f5" providerId="ADAL" clId="{CCC6A559-5306-452A-9223-54B7C98F0EC9}" dt="2023-02-14T22:05:56.670" v="323" actId="21"/>
          <ac:spMkLst>
            <pc:docMk/>
            <pc:sldMk cId="2333455788" sldId="269"/>
            <ac:spMk id="2" creationId="{381BE742-0D99-A6B6-921E-7E5F3767B983}"/>
          </ac:spMkLst>
        </pc:spChg>
        <pc:spChg chg="del">
          <ac:chgData name="Bousek, Daniel" userId="754c433b-72e5-4d2d-9517-242a49ab45f5" providerId="ADAL" clId="{CCC6A559-5306-452A-9223-54B7C98F0EC9}" dt="2023-02-14T22:04:26.984" v="310" actId="22"/>
          <ac:spMkLst>
            <pc:docMk/>
            <pc:sldMk cId="2333455788" sldId="269"/>
            <ac:spMk id="3" creationId="{57CDBD2F-79CA-51DB-4A69-5A2BF3B73A9F}"/>
          </ac:spMkLst>
        </pc:spChg>
        <pc:spChg chg="add mod">
          <ac:chgData name="Bousek, Daniel" userId="754c433b-72e5-4d2d-9517-242a49ab45f5" providerId="ADAL" clId="{CCC6A559-5306-452A-9223-54B7C98F0EC9}" dt="2023-02-14T22:06:13.103" v="325" actId="14100"/>
          <ac:spMkLst>
            <pc:docMk/>
            <pc:sldMk cId="2333455788" sldId="269"/>
            <ac:spMk id="9" creationId="{37E2FC01-41AD-9CBB-31E1-0205D4FFFC06}"/>
          </ac:spMkLst>
        </pc:spChg>
        <pc:spChg chg="add">
          <ac:chgData name="Bousek, Daniel" userId="754c433b-72e5-4d2d-9517-242a49ab45f5" providerId="ADAL" clId="{CCC6A559-5306-452A-9223-54B7C98F0EC9}" dt="2023-02-14T22:04:39.511" v="311" actId="26606"/>
          <ac:spMkLst>
            <pc:docMk/>
            <pc:sldMk cId="2333455788" sldId="269"/>
            <ac:spMk id="12" creationId="{5E39A796-BE83-48B1-B33F-35C4A32AAB57}"/>
          </ac:spMkLst>
        </pc:spChg>
        <pc:spChg chg="add">
          <ac:chgData name="Bousek, Daniel" userId="754c433b-72e5-4d2d-9517-242a49ab45f5" providerId="ADAL" clId="{CCC6A559-5306-452A-9223-54B7C98F0EC9}" dt="2023-02-14T22:04:39.511" v="311" actId="26606"/>
          <ac:spMkLst>
            <pc:docMk/>
            <pc:sldMk cId="2333455788" sldId="269"/>
            <ac:spMk id="14" creationId="{72F84B47-E267-4194-8194-831DB7B5547F}"/>
          </ac:spMkLst>
        </pc:spChg>
        <pc:picChg chg="add mod ord">
          <ac:chgData name="Bousek, Daniel" userId="754c433b-72e5-4d2d-9517-242a49ab45f5" providerId="ADAL" clId="{CCC6A559-5306-452A-9223-54B7C98F0EC9}" dt="2023-02-14T22:05:47.981" v="320" actId="1076"/>
          <ac:picMkLst>
            <pc:docMk/>
            <pc:sldMk cId="2333455788" sldId="269"/>
            <ac:picMk id="5" creationId="{F780ECE2-6387-78FB-9B73-C987DC4C6751}"/>
          </ac:picMkLst>
        </pc:picChg>
      </pc:sldChg>
      <pc:sldChg chg="addSp modSp new mod">
        <pc:chgData name="Bousek, Daniel" userId="754c433b-72e5-4d2d-9517-242a49ab45f5" providerId="ADAL" clId="{CCC6A559-5306-452A-9223-54B7C98F0EC9}" dt="2023-02-22T07:48:20.125" v="1867" actId="20577"/>
        <pc:sldMkLst>
          <pc:docMk/>
          <pc:sldMk cId="240502670" sldId="270"/>
        </pc:sldMkLst>
        <pc:spChg chg="add mod">
          <ac:chgData name="Bousek, Daniel" userId="754c433b-72e5-4d2d-9517-242a49ab45f5" providerId="ADAL" clId="{CCC6A559-5306-452A-9223-54B7C98F0EC9}" dt="2023-02-22T07:48:20.125" v="1867" actId="20577"/>
          <ac:spMkLst>
            <pc:docMk/>
            <pc:sldMk cId="240502670" sldId="270"/>
            <ac:spMk id="3" creationId="{9C795D98-6E5F-3C66-9AE0-A8EDAA64C3F7}"/>
          </ac:spMkLst>
        </pc:spChg>
      </pc:sldChg>
      <pc:sldChg chg="addSp delSp modSp new mod modClrScheme chgLayout">
        <pc:chgData name="Bousek, Daniel" userId="754c433b-72e5-4d2d-9517-242a49ab45f5" providerId="ADAL" clId="{CCC6A559-5306-452A-9223-54B7C98F0EC9}" dt="2023-02-15T07:46:06.308" v="1176" actId="255"/>
        <pc:sldMkLst>
          <pc:docMk/>
          <pc:sldMk cId="1395473561" sldId="271"/>
        </pc:sldMkLst>
        <pc:spChg chg="del mod ord">
          <ac:chgData name="Bousek, Daniel" userId="754c433b-72e5-4d2d-9517-242a49ab45f5" providerId="ADAL" clId="{CCC6A559-5306-452A-9223-54B7C98F0EC9}" dt="2023-02-15T07:24:56.798" v="1087" actId="700"/>
          <ac:spMkLst>
            <pc:docMk/>
            <pc:sldMk cId="1395473561" sldId="271"/>
            <ac:spMk id="2" creationId="{C7CB99D0-BE23-CFED-BE3E-07C642766089}"/>
          </ac:spMkLst>
        </pc:spChg>
        <pc:spChg chg="del mod ord">
          <ac:chgData name="Bousek, Daniel" userId="754c433b-72e5-4d2d-9517-242a49ab45f5" providerId="ADAL" clId="{CCC6A559-5306-452A-9223-54B7C98F0EC9}" dt="2023-02-15T07:24:56.798" v="1087" actId="700"/>
          <ac:spMkLst>
            <pc:docMk/>
            <pc:sldMk cId="1395473561" sldId="271"/>
            <ac:spMk id="3" creationId="{477C98B2-A906-0A29-2D98-CD4AD49FBEC6}"/>
          </ac:spMkLst>
        </pc:spChg>
        <pc:spChg chg="add del mod ord">
          <ac:chgData name="Bousek, Daniel" userId="754c433b-72e5-4d2d-9517-242a49ab45f5" providerId="ADAL" clId="{CCC6A559-5306-452A-9223-54B7C98F0EC9}" dt="2023-02-15T07:25:06.195" v="1090" actId="21"/>
          <ac:spMkLst>
            <pc:docMk/>
            <pc:sldMk cId="1395473561" sldId="271"/>
            <ac:spMk id="4" creationId="{CD2FFEF2-756A-AE76-3BA8-84702F73F0FB}"/>
          </ac:spMkLst>
        </pc:spChg>
        <pc:spChg chg="add mod ord">
          <ac:chgData name="Bousek, Daniel" userId="754c433b-72e5-4d2d-9517-242a49ab45f5" providerId="ADAL" clId="{CCC6A559-5306-452A-9223-54B7C98F0EC9}" dt="2023-02-15T07:46:06.308" v="1176" actId="255"/>
          <ac:spMkLst>
            <pc:docMk/>
            <pc:sldMk cId="1395473561" sldId="271"/>
            <ac:spMk id="5" creationId="{28AF5FA7-F06A-44CE-14DD-4A1CDE71D557}"/>
          </ac:spMkLst>
        </pc:spChg>
      </pc:sldChg>
      <pc:sldChg chg="new del">
        <pc:chgData name="Bousek, Daniel" userId="754c433b-72e5-4d2d-9517-242a49ab45f5" providerId="ADAL" clId="{CCC6A559-5306-452A-9223-54B7C98F0EC9}" dt="2023-02-15T07:22:16.517" v="1085" actId="47"/>
        <pc:sldMkLst>
          <pc:docMk/>
          <pc:sldMk cId="3286391996" sldId="271"/>
        </pc:sldMkLst>
      </pc:sldChg>
      <pc:sldChg chg="add del">
        <pc:chgData name="Bousek, Daniel" userId="754c433b-72e5-4d2d-9517-242a49ab45f5" providerId="ADAL" clId="{CCC6A559-5306-452A-9223-54B7C98F0EC9}" dt="2023-02-15T07:20:10.667" v="1084" actId="2696"/>
        <pc:sldMkLst>
          <pc:docMk/>
          <pc:sldMk cId="1522047661" sldId="272"/>
        </pc:sldMkLst>
      </pc:sldChg>
      <pc:sldChg chg="delSp modSp new mod">
        <pc:chgData name="Bousek, Daniel" userId="754c433b-72e5-4d2d-9517-242a49ab45f5" providerId="ADAL" clId="{CCC6A559-5306-452A-9223-54B7C98F0EC9}" dt="2023-02-15T07:52:08.976" v="1210" actId="255"/>
        <pc:sldMkLst>
          <pc:docMk/>
          <pc:sldMk cId="2850638182" sldId="272"/>
        </pc:sldMkLst>
        <pc:spChg chg="del mod">
          <ac:chgData name="Bousek, Daniel" userId="754c433b-72e5-4d2d-9517-242a49ab45f5" providerId="ADAL" clId="{CCC6A559-5306-452A-9223-54B7C98F0EC9}" dt="2023-02-15T07:48:54.148" v="1181" actId="21"/>
          <ac:spMkLst>
            <pc:docMk/>
            <pc:sldMk cId="2850638182" sldId="272"/>
            <ac:spMk id="2" creationId="{C5FED464-C75F-0688-61E3-59D62D0AB3C2}"/>
          </ac:spMkLst>
        </pc:spChg>
        <pc:spChg chg="mod">
          <ac:chgData name="Bousek, Daniel" userId="754c433b-72e5-4d2d-9517-242a49ab45f5" providerId="ADAL" clId="{CCC6A559-5306-452A-9223-54B7C98F0EC9}" dt="2023-02-15T07:52:08.976" v="1210" actId="255"/>
          <ac:spMkLst>
            <pc:docMk/>
            <pc:sldMk cId="2850638182" sldId="272"/>
            <ac:spMk id="3" creationId="{35D8CAD3-C602-F376-35F2-8642DC2D248B}"/>
          </ac:spMkLst>
        </pc:spChg>
      </pc:sldChg>
      <pc:sldChg chg="addSp delSp modSp new del mod modClrScheme chgLayout">
        <pc:chgData name="Bousek, Daniel" userId="754c433b-72e5-4d2d-9517-242a49ab45f5" providerId="ADAL" clId="{CCC6A559-5306-452A-9223-54B7C98F0EC9}" dt="2023-02-22T07:46:17.798" v="1850" actId="2696"/>
        <pc:sldMkLst>
          <pc:docMk/>
          <pc:sldMk cId="3119943519" sldId="273"/>
        </pc:sldMkLst>
        <pc:spChg chg="add del mod">
          <ac:chgData name="Bousek, Daniel" userId="754c433b-72e5-4d2d-9517-242a49ab45f5" providerId="ADAL" clId="{CCC6A559-5306-452A-9223-54B7C98F0EC9}" dt="2023-02-22T07:25:52.914" v="1722" actId="700"/>
          <ac:spMkLst>
            <pc:docMk/>
            <pc:sldMk cId="3119943519" sldId="273"/>
            <ac:spMk id="2" creationId="{E07CA2D8-3AFE-7D08-B9E6-D928C64A8BCA}"/>
          </ac:spMkLst>
        </pc:spChg>
        <pc:spChg chg="add del mod">
          <ac:chgData name="Bousek, Daniel" userId="754c433b-72e5-4d2d-9517-242a49ab45f5" providerId="ADAL" clId="{CCC6A559-5306-452A-9223-54B7C98F0EC9}" dt="2023-02-22T07:25:27.309" v="1720"/>
          <ac:spMkLst>
            <pc:docMk/>
            <pc:sldMk cId="3119943519" sldId="273"/>
            <ac:spMk id="3" creationId="{A15C9FC7-F7EA-58C5-3A22-F908EEA19519}"/>
          </ac:spMkLst>
        </pc:spChg>
        <pc:spChg chg="add del mod">
          <ac:chgData name="Bousek, Daniel" userId="754c433b-72e5-4d2d-9517-242a49ab45f5" providerId="ADAL" clId="{CCC6A559-5306-452A-9223-54B7C98F0EC9}" dt="2023-02-22T07:26:06.556" v="1728" actId="21"/>
          <ac:spMkLst>
            <pc:docMk/>
            <pc:sldMk cId="3119943519" sldId="273"/>
            <ac:spMk id="4" creationId="{378404BB-DDE7-B80A-2B78-B90FE0CAC0E4}"/>
          </ac:spMkLst>
        </pc:spChg>
        <pc:spChg chg="add mod">
          <ac:chgData name="Bousek, Daniel" userId="754c433b-72e5-4d2d-9517-242a49ab45f5" providerId="ADAL" clId="{CCC6A559-5306-452A-9223-54B7C98F0EC9}" dt="2023-02-22T07:44:43.329" v="1824" actId="14100"/>
          <ac:spMkLst>
            <pc:docMk/>
            <pc:sldMk cId="3119943519" sldId="273"/>
            <ac:spMk id="5" creationId="{FD8502EF-A8EE-0295-F4DD-617751A0ECE0}"/>
          </ac:spMkLst>
        </pc:spChg>
      </pc:sldChg>
      <pc:sldChg chg="modSp new mod ord">
        <pc:chgData name="Bousek, Daniel" userId="754c433b-72e5-4d2d-9517-242a49ab45f5" providerId="ADAL" clId="{CCC6A559-5306-452A-9223-54B7C98F0EC9}" dt="2023-02-22T08:17:37.323" v="1904" actId="20577"/>
        <pc:sldMkLst>
          <pc:docMk/>
          <pc:sldMk cId="1411792061" sldId="274"/>
        </pc:sldMkLst>
        <pc:spChg chg="mod">
          <ac:chgData name="Bousek, Daniel" userId="754c433b-72e5-4d2d-9517-242a49ab45f5" providerId="ADAL" clId="{CCC6A559-5306-452A-9223-54B7C98F0EC9}" dt="2023-02-22T07:56:36.036" v="1884" actId="114"/>
          <ac:spMkLst>
            <pc:docMk/>
            <pc:sldMk cId="1411792061" sldId="274"/>
            <ac:spMk id="2" creationId="{5A1AF257-9AFC-1665-E1D9-8650C51DBD0A}"/>
          </ac:spMkLst>
        </pc:spChg>
        <pc:spChg chg="mod">
          <ac:chgData name="Bousek, Daniel" userId="754c433b-72e5-4d2d-9517-242a49ab45f5" providerId="ADAL" clId="{CCC6A559-5306-452A-9223-54B7C98F0EC9}" dt="2023-02-22T08:17:37.323" v="1904" actId="20577"/>
          <ac:spMkLst>
            <pc:docMk/>
            <pc:sldMk cId="1411792061" sldId="274"/>
            <ac:spMk id="3" creationId="{8D2A25B8-4A85-0EB8-7056-DA2ED7522A2F}"/>
          </ac:spMkLst>
        </pc:spChg>
      </pc:sldChg>
      <pc:sldChg chg="addSp delSp modSp new mod modClrScheme chgLayout">
        <pc:chgData name="Bousek, Daniel" userId="754c433b-72e5-4d2d-9517-242a49ab45f5" providerId="ADAL" clId="{CCC6A559-5306-452A-9223-54B7C98F0EC9}" dt="2023-02-17T08:09:24.505" v="1469" actId="20577"/>
        <pc:sldMkLst>
          <pc:docMk/>
          <pc:sldMk cId="241595286" sldId="275"/>
        </pc:sldMkLst>
        <pc:spChg chg="del">
          <ac:chgData name="Bousek, Daniel" userId="754c433b-72e5-4d2d-9517-242a49ab45f5" providerId="ADAL" clId="{CCC6A559-5306-452A-9223-54B7C98F0EC9}" dt="2023-02-17T08:03:03.063" v="1397" actId="700"/>
          <ac:spMkLst>
            <pc:docMk/>
            <pc:sldMk cId="241595286" sldId="275"/>
            <ac:spMk id="2" creationId="{DE0AE400-1996-79B8-1EC7-650CC12B5E68}"/>
          </ac:spMkLst>
        </pc:spChg>
        <pc:spChg chg="del">
          <ac:chgData name="Bousek, Daniel" userId="754c433b-72e5-4d2d-9517-242a49ab45f5" providerId="ADAL" clId="{CCC6A559-5306-452A-9223-54B7C98F0EC9}" dt="2023-02-17T08:03:03.063" v="1397" actId="700"/>
          <ac:spMkLst>
            <pc:docMk/>
            <pc:sldMk cId="241595286" sldId="275"/>
            <ac:spMk id="3" creationId="{127260C1-B817-2F23-618C-BCD640A42901}"/>
          </ac:spMkLst>
        </pc:spChg>
        <pc:spChg chg="add del mod">
          <ac:chgData name="Bousek, Daniel" userId="754c433b-72e5-4d2d-9517-242a49ab45f5" providerId="ADAL" clId="{CCC6A559-5306-452A-9223-54B7C98F0EC9}" dt="2023-02-17T08:03:40.851" v="1401" actId="21"/>
          <ac:spMkLst>
            <pc:docMk/>
            <pc:sldMk cId="241595286" sldId="275"/>
            <ac:spMk id="4" creationId="{1A851C62-646B-1613-DF1B-26F3CBF3B4A1}"/>
          </ac:spMkLst>
        </pc:spChg>
        <pc:spChg chg="add mod">
          <ac:chgData name="Bousek, Daniel" userId="754c433b-72e5-4d2d-9517-242a49ab45f5" providerId="ADAL" clId="{CCC6A559-5306-452A-9223-54B7C98F0EC9}" dt="2023-02-17T08:09:24.505" v="1469" actId="20577"/>
          <ac:spMkLst>
            <pc:docMk/>
            <pc:sldMk cId="241595286" sldId="275"/>
            <ac:spMk id="5" creationId="{3C499293-6B5A-F1B3-E948-1BB40937A494}"/>
          </ac:spMkLst>
        </pc:spChg>
        <pc:spChg chg="add mod">
          <ac:chgData name="Bousek, Daniel" userId="754c433b-72e5-4d2d-9517-242a49ab45f5" providerId="ADAL" clId="{CCC6A559-5306-452A-9223-54B7C98F0EC9}" dt="2023-02-17T08:09:06.854" v="1466" actId="255"/>
          <ac:spMkLst>
            <pc:docMk/>
            <pc:sldMk cId="241595286" sldId="275"/>
            <ac:spMk id="6" creationId="{C0A36E9A-9EBD-EF44-8BD4-86EEC83E2597}"/>
          </ac:spMkLst>
        </pc:spChg>
      </pc:sldChg>
      <pc:sldChg chg="delSp modSp new mod">
        <pc:chgData name="Bousek, Daniel" userId="754c433b-72e5-4d2d-9517-242a49ab45f5" providerId="ADAL" clId="{CCC6A559-5306-452A-9223-54B7C98F0EC9}" dt="2023-02-22T07:14:31.384" v="1712" actId="255"/>
        <pc:sldMkLst>
          <pc:docMk/>
          <pc:sldMk cId="2340855486" sldId="276"/>
        </pc:sldMkLst>
        <pc:spChg chg="del mod">
          <ac:chgData name="Bousek, Daniel" userId="754c433b-72e5-4d2d-9517-242a49ab45f5" providerId="ADAL" clId="{CCC6A559-5306-452A-9223-54B7C98F0EC9}" dt="2023-02-22T07:11:35.719" v="1492" actId="21"/>
          <ac:spMkLst>
            <pc:docMk/>
            <pc:sldMk cId="2340855486" sldId="276"/>
            <ac:spMk id="2" creationId="{1C8B295B-4827-5875-825E-06DA8F683973}"/>
          </ac:spMkLst>
        </pc:spChg>
        <pc:spChg chg="mod">
          <ac:chgData name="Bousek, Daniel" userId="754c433b-72e5-4d2d-9517-242a49ab45f5" providerId="ADAL" clId="{CCC6A559-5306-452A-9223-54B7C98F0EC9}" dt="2023-02-22T07:14:31.384" v="1712" actId="255"/>
          <ac:spMkLst>
            <pc:docMk/>
            <pc:sldMk cId="2340855486" sldId="276"/>
            <ac:spMk id="3" creationId="{C40CFF61-ADFF-B9C6-36E4-09A695B92B1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5AB9B675-F803-41C9-A298-FD5FB48B6BB3}" type="datetimeFigureOut">
              <a:rPr lang="cs-CZ" smtClean="0"/>
              <a:t>24.02.2023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402879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AB9B675-F803-41C9-A298-FD5FB48B6BB3}" type="datetimeFigureOut">
              <a:rPr lang="cs-CZ" smtClean="0"/>
              <a:t>24.02.2023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338754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AB9B675-F803-41C9-A298-FD5FB48B6BB3}" type="datetimeFigureOut">
              <a:rPr lang="cs-CZ" smtClean="0"/>
              <a:t>24.02.2023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312812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5AB9B675-F803-41C9-A298-FD5FB48B6BB3}" type="datetimeFigureOut">
              <a:rPr lang="cs-CZ" smtClean="0"/>
              <a:t>24.02.2023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167567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5AB9B675-F803-41C9-A298-FD5FB48B6BB3}" type="datetimeFigureOut">
              <a:rPr lang="cs-CZ" smtClean="0"/>
              <a:t>24.02.2023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316966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5AB9B675-F803-41C9-A298-FD5FB48B6BB3}" type="datetimeFigureOut">
              <a:rPr lang="cs-CZ" smtClean="0"/>
              <a:t>24.02.2023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2898482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5AB9B675-F803-41C9-A298-FD5FB48B6BB3}" type="datetimeFigureOut">
              <a:rPr lang="cs-CZ" smtClean="0"/>
              <a:t>24.02.2023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337439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5AB9B675-F803-41C9-A298-FD5FB48B6BB3}" type="datetimeFigureOut">
              <a:rPr lang="cs-CZ" smtClean="0"/>
              <a:t>24.02.2023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359957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AB9B675-F803-41C9-A298-FD5FB48B6BB3}" type="datetimeFigureOut">
              <a:rPr lang="cs-CZ" smtClean="0"/>
              <a:t>24.02.2023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62522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5AB9B675-F803-41C9-A298-FD5FB48B6BB3}" type="datetimeFigureOut">
              <a:rPr lang="cs-CZ" smtClean="0"/>
              <a:t>24.02.2023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93797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5AB9B675-F803-41C9-A298-FD5FB48B6BB3}" type="datetimeFigureOut">
              <a:rPr lang="cs-CZ" smtClean="0"/>
              <a:t>24.02.2023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451B53A-EE2E-41E3-9FFC-775F84451C58}" type="slidenum">
              <a:rPr lang="cs-CZ" smtClean="0"/>
              <a:t>‹#›</a:t>
            </a:fld>
            <a:endParaRPr lang="cs-CZ"/>
          </a:p>
        </p:txBody>
      </p:sp>
    </p:spTree>
    <p:extLst>
      <p:ext uri="{BB962C8B-B14F-4D97-AF65-F5344CB8AC3E}">
        <p14:creationId xmlns:p14="http://schemas.microsoft.com/office/powerpoint/2010/main" val="389804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9B675-F803-41C9-A298-FD5FB48B6BB3}" type="datetimeFigureOut">
              <a:rPr lang="cs-CZ" smtClean="0"/>
              <a:t>24.02.2023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1B53A-EE2E-41E3-9FFC-775F84451C58}" type="slidenum">
              <a:rPr lang="cs-CZ" smtClean="0"/>
              <a:t>‹#›</a:t>
            </a:fld>
            <a:endParaRPr lang="cs-CZ"/>
          </a:p>
        </p:txBody>
      </p:sp>
    </p:spTree>
    <p:extLst>
      <p:ext uri="{BB962C8B-B14F-4D97-AF65-F5344CB8AC3E}">
        <p14:creationId xmlns:p14="http://schemas.microsoft.com/office/powerpoint/2010/main" val="4193762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28AF5FA7-F06A-44CE-14DD-4A1CDE71D557}"/>
              </a:ext>
            </a:extLst>
          </p:cNvPr>
          <p:cNvSpPr>
            <a:spLocks noGrp="1"/>
          </p:cNvSpPr>
          <p:nvPr>
            <p:ph idx="1"/>
          </p:nvPr>
        </p:nvSpPr>
        <p:spPr>
          <a:xfrm>
            <a:off x="0" y="0"/>
            <a:ext cx="11353800" cy="6176963"/>
          </a:xfrm>
        </p:spPr>
        <p:txBody>
          <a:bodyPr>
            <a:normAutofit/>
          </a:bodyPr>
          <a:lstStyle/>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Jews may have settled in Arabia definitely no later than the second century CE.</a:t>
            </a:r>
          </a:p>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Dhu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Nuwas</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reigned for a while as king (522-525)</a:t>
            </a:r>
          </a:p>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three Jewish tribes in Yathrib (Medina) the Banu Nadir, the Banu Qurayza, and the Banu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Qaynuqaʿ</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Nadir and Qurayza,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al-</a:t>
            </a:r>
            <a:r>
              <a:rPr lang="en-GB" sz="2400" i="1" dirty="0" err="1">
                <a:effectLst/>
                <a:latin typeface="Times New Roman" panose="02020603050405020304" pitchFamily="18" charset="0"/>
                <a:ea typeface="Calibri" panose="020F0502020204030204" pitchFamily="34" charset="0"/>
                <a:cs typeface="Times New Roman" panose="02020603050405020304" pitchFamily="18" charset="0"/>
              </a:rPr>
              <a:t>kahinan</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or </a:t>
            </a:r>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Banu Harun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(sons of Aaron) </a:t>
            </a:r>
          </a:p>
          <a:p>
            <a:r>
              <a:rPr lang="en-GB" sz="2400" dirty="0">
                <a:latin typeface="Times New Roman" panose="02020603050405020304" pitchFamily="18" charset="0"/>
                <a:cs typeface="Times New Roman" panose="02020603050405020304" pitchFamily="18" charset="0"/>
              </a:rPr>
              <a:t>Poets - </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al-</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Samaw’al</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ibn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ʿAdja</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ea typeface="Calibri" panose="020F0502020204030204" pitchFamily="34" charset="0"/>
                <a:cs typeface="Times New Roman" panose="02020603050405020304" pitchFamily="18" charset="0"/>
              </a:rPr>
              <a:t>Arabic translations of parts of the Bible</a:t>
            </a:r>
            <a:endParaRPr lang="en-GB"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400" dirty="0">
                <a:latin typeface="Times New Roman" panose="02020603050405020304" pitchFamily="18" charset="0"/>
                <a:ea typeface="Calibri" panose="020F0502020204030204" pitchFamily="34" charset="0"/>
                <a:cs typeface="Times New Roman" panose="02020603050405020304" pitchFamily="18" charset="0"/>
              </a:rPr>
              <a:t>Jewish translations</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5473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C795D98-6E5F-3C66-9AE0-A8EDAA64C3F7}"/>
              </a:ext>
            </a:extLst>
          </p:cNvPr>
          <p:cNvSpPr txBox="1"/>
          <p:nvPr/>
        </p:nvSpPr>
        <p:spPr>
          <a:xfrm>
            <a:off x="0" y="1"/>
            <a:ext cx="10317017" cy="7109639"/>
          </a:xfrm>
          <a:prstGeom prst="rect">
            <a:avLst/>
          </a:prstGeom>
          <a:noFill/>
        </p:spPr>
        <p:txBody>
          <a:bodyPr wrap="square">
            <a:spAutoFit/>
          </a:bodyPr>
          <a:lstStyle/>
          <a:p>
            <a:r>
              <a:rPr lang="en-GB" sz="2400" u="sng" dirty="0">
                <a:latin typeface="Times New Roman" panose="02020603050405020304" pitchFamily="18" charset="0"/>
                <a:cs typeface="Times New Roman" panose="02020603050405020304" pitchFamily="18" charset="0"/>
              </a:rPr>
              <a:t>The curse against the Jews</a:t>
            </a:r>
            <a:endParaRPr lang="cs-CZ"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And abasement and poverty were pitched upon them, and they were laden with God’s anger; that because they disbelieved the signs of God and slain the Prophets unrightfully that because they disobeyed and were transgressors.</a:t>
            </a:r>
            <a:r>
              <a:rPr lang="en-US" sz="2400"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2:61)</a:t>
            </a:r>
            <a:endParaRPr lang="en-US" sz="2400" dirty="0">
              <a:latin typeface="Times New Roman" panose="02020603050405020304" pitchFamily="18" charset="0"/>
              <a:cs typeface="Times New Roman" panose="02020603050405020304" pitchFamily="18" charset="0"/>
            </a:endParaRPr>
          </a:p>
          <a:p>
            <a:endParaRPr lang="en-GB" sz="2400" dirty="0">
              <a:solidFill>
                <a:srgbClr val="000000"/>
              </a:solidFill>
              <a:effectLst/>
              <a:latin typeface="Times New Roman" panose="02020603050405020304" pitchFamily="18" charset="0"/>
              <a:ea typeface="Calibri" panose="020F0502020204030204" pitchFamily="34" charset="0"/>
            </a:endParaRPr>
          </a:p>
          <a:p>
            <a:r>
              <a:rPr lang="en-GB" sz="2400" dirty="0">
                <a:solidFill>
                  <a:srgbClr val="000000"/>
                </a:solidFill>
                <a:effectLst/>
                <a:latin typeface="Times New Roman" panose="02020603050405020304" pitchFamily="18" charset="0"/>
                <a:ea typeface="Calibri" panose="020F0502020204030204" pitchFamily="34" charset="0"/>
              </a:rPr>
              <a:t>Cursed were the unbelievers of the Children of Israel by the tongue of David, and Jesus Mary’s son. </a:t>
            </a:r>
            <a:r>
              <a:rPr lang="en-GB" sz="2400" dirty="0">
                <a:solidFill>
                  <a:srgbClr val="000000"/>
                </a:solidFill>
                <a:latin typeface="Times New Roman" panose="02020603050405020304" pitchFamily="18" charset="0"/>
                <a:cs typeface="Times New Roman" panose="02020603050405020304" pitchFamily="18" charset="0"/>
              </a:rPr>
              <a:t>(</a:t>
            </a:r>
            <a:r>
              <a:rPr lang="en-GB" sz="2400" dirty="0">
                <a:solidFill>
                  <a:srgbClr val="000000"/>
                </a:solidFill>
                <a:effectLst/>
                <a:latin typeface="Times New Roman" panose="02020603050405020304" pitchFamily="18" charset="0"/>
                <a:ea typeface="Calibri" panose="020F0502020204030204" pitchFamily="34" charset="0"/>
              </a:rPr>
              <a:t>5:78/82</a:t>
            </a:r>
            <a:r>
              <a:rPr lang="en-GB" sz="2400" dirty="0">
                <a:solidFill>
                  <a:srgbClr val="000000"/>
                </a:solidFill>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GB"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Jews were so terribly cursed by God when they rejected God’s signs, the wonders performed by the prophets. They did not accept the prophecy of Jesus whom the Qur’an counts among the prophets. The Jews are by their nature treacherous and deceitful. The Jews always hated the true prophets and put them to death. Therefore, they always failed in their wars and their temple was destroyed time and again. </a:t>
            </a:r>
            <a:r>
              <a:rPr lang="en-GB" sz="2400" dirty="0">
                <a:solidFill>
                  <a:srgbClr val="000000"/>
                </a:solidFill>
                <a:effectLst/>
                <a:latin typeface="Times New Roman" panose="02020603050405020304" pitchFamily="18" charset="0"/>
                <a:ea typeface="Calibri" panose="020F0502020204030204" pitchFamily="34" charset="0"/>
              </a:rPr>
              <a:t>The </a:t>
            </a:r>
            <a:r>
              <a:rPr lang="cs-CZ" sz="2400" dirty="0" err="1">
                <a:solidFill>
                  <a:srgbClr val="000000"/>
                </a:solidFill>
                <a:effectLst/>
                <a:latin typeface="Times New Roman" panose="02020603050405020304" pitchFamily="18" charset="0"/>
                <a:ea typeface="Calibri" panose="020F0502020204030204" pitchFamily="34" charset="0"/>
              </a:rPr>
              <a:t>termination</a:t>
            </a:r>
            <a:r>
              <a:rPr lang="cs-CZ" sz="2400" dirty="0">
                <a:solidFill>
                  <a:srgbClr val="000000"/>
                </a:solidFill>
                <a:effectLst/>
                <a:latin typeface="Times New Roman" panose="02020603050405020304" pitchFamily="18" charset="0"/>
                <a:ea typeface="Calibri" panose="020F0502020204030204" pitchFamily="34" charset="0"/>
              </a:rPr>
              <a:t> </a:t>
            </a:r>
            <a:r>
              <a:rPr lang="cs-CZ" sz="2400" dirty="0" err="1">
                <a:solidFill>
                  <a:srgbClr val="000000"/>
                </a:solidFill>
                <a:effectLst/>
                <a:latin typeface="Times New Roman" panose="02020603050405020304" pitchFamily="18" charset="0"/>
                <a:ea typeface="Calibri" panose="020F0502020204030204" pitchFamily="34" charset="0"/>
              </a:rPr>
              <a:t>of</a:t>
            </a:r>
            <a:r>
              <a:rPr lang="cs-CZ" sz="2400" dirty="0">
                <a:solidFill>
                  <a:srgbClr val="000000"/>
                </a:solidFill>
                <a:effectLst/>
                <a:latin typeface="Times New Roman" panose="02020603050405020304" pitchFamily="18" charset="0"/>
                <a:ea typeface="Calibri" panose="020F0502020204030204" pitchFamily="34" charset="0"/>
              </a:rPr>
              <a:t> </a:t>
            </a:r>
            <a:r>
              <a:rPr lang="cs-CZ" sz="2400" dirty="0" err="1">
                <a:solidFill>
                  <a:srgbClr val="000000"/>
                </a:solidFill>
                <a:effectLst/>
                <a:latin typeface="Times New Roman" panose="02020603050405020304" pitchFamily="18" charset="0"/>
                <a:ea typeface="Calibri" panose="020F0502020204030204" pitchFamily="34" charset="0"/>
              </a:rPr>
              <a:t>their</a:t>
            </a:r>
            <a:r>
              <a:rPr lang="cs-CZ" sz="2400" dirty="0">
                <a:solidFill>
                  <a:srgbClr val="000000"/>
                </a:solidFill>
                <a:effectLst/>
                <a:latin typeface="Times New Roman" panose="02020603050405020304" pitchFamily="18" charset="0"/>
                <a:ea typeface="Calibri" panose="020F0502020204030204" pitchFamily="34" charset="0"/>
              </a:rPr>
              <a:t> </a:t>
            </a:r>
            <a:r>
              <a:rPr lang="en-GB" sz="2400" dirty="0">
                <a:solidFill>
                  <a:srgbClr val="000000"/>
                </a:solidFill>
                <a:effectLst/>
                <a:latin typeface="Times New Roman" panose="02020603050405020304" pitchFamily="18" charset="0"/>
                <a:ea typeface="Calibri" panose="020F0502020204030204" pitchFamily="34" charset="0"/>
              </a:rPr>
              <a:t>statehood and the exile are the result of their disobedience, for which God is angry with them and punishes them repeatedly through history.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2400" dirty="0">
              <a:solidFill>
                <a:srgbClr val="000000"/>
              </a:solidFill>
              <a:latin typeface="Times New Roman" panose="02020603050405020304" pitchFamily="18" charset="0"/>
              <a:cs typeface="Times New Roman" panose="02020603050405020304" pitchFamily="18" charset="0"/>
            </a:endParaRPr>
          </a:p>
          <a:p>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7E2FC01-41AD-9CBB-31E1-0205D4FFFC06}"/>
              </a:ext>
            </a:extLst>
          </p:cNvPr>
          <p:cNvSpPr>
            <a:spLocks noGrp="1"/>
          </p:cNvSpPr>
          <p:nvPr>
            <p:ph idx="1"/>
          </p:nvPr>
        </p:nvSpPr>
        <p:spPr>
          <a:xfrm>
            <a:off x="304800" y="452582"/>
            <a:ext cx="3849625" cy="5771237"/>
          </a:xfrm>
        </p:spPr>
        <p:txBody>
          <a:bodyPr>
            <a:normAutofit/>
          </a:bodyPr>
          <a:lstStyle/>
          <a:p>
            <a:r>
              <a:rPr lang="en-GB" sz="2000" dirty="0">
                <a:effectLst/>
                <a:latin typeface="Times New Roman" panose="02020603050405020304" pitchFamily="18" charset="0"/>
                <a:ea typeface="Calibri" panose="020F0502020204030204" pitchFamily="34" charset="0"/>
              </a:rPr>
              <a:t>“Guide us on the straight path. The path of those You have blesses, not of those against whom there is anger nor of those who go astray” (Q 1:6–7).</a:t>
            </a:r>
            <a:endParaRPr lang="cs-CZ" sz="2000" i="1" dirty="0">
              <a:latin typeface="Times New Roman" panose="02020603050405020304" pitchFamily="18" charset="0"/>
              <a:cs typeface="Times New Roman" panose="02020603050405020304" pitchFamily="18" charset="0"/>
            </a:endParaRPr>
          </a:p>
          <a:p>
            <a:endParaRPr lang="en-US" sz="2000" dirty="0"/>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F780ECE2-6387-78FB-9B73-C987DC4C6751}"/>
              </a:ext>
            </a:extLst>
          </p:cNvPr>
          <p:cNvPicPr>
            <a:picLocks noChangeAspect="1"/>
          </p:cNvPicPr>
          <p:nvPr/>
        </p:nvPicPr>
        <p:blipFill>
          <a:blip r:embed="rId2"/>
          <a:stretch>
            <a:fillRect/>
          </a:stretch>
        </p:blipFill>
        <p:spPr>
          <a:xfrm>
            <a:off x="4639055" y="-1539150"/>
            <a:ext cx="7362225" cy="9936300"/>
          </a:xfrm>
          <a:prstGeom prst="rect">
            <a:avLst/>
          </a:prstGeom>
          <a:effectLst/>
        </p:spPr>
      </p:pic>
    </p:spTree>
    <p:extLst>
      <p:ext uri="{BB962C8B-B14F-4D97-AF65-F5344CB8AC3E}">
        <p14:creationId xmlns:p14="http://schemas.microsoft.com/office/powerpoint/2010/main" val="233345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latin typeface="Times New Roman" panose="02020603050405020304" pitchFamily="18" charset="0"/>
                <a:cs typeface="Times New Roman" panose="02020603050405020304" pitchFamily="18" charset="0"/>
              </a:rPr>
              <a:t>The</a:t>
            </a:r>
            <a:r>
              <a:rPr lang="en-GB" dirty="0">
                <a:latin typeface="Times New Roman" panose="02020603050405020304" pitchFamily="18" charset="0"/>
                <a:cs typeface="Times New Roman" panose="02020603050405020304" pitchFamily="18" charset="0"/>
              </a:rPr>
              <a:t> M</a:t>
            </a:r>
            <a:r>
              <a:rPr lang="cs-CZ" dirty="0" err="1">
                <a:latin typeface="Times New Roman" panose="02020603050405020304" pitchFamily="18" charset="0"/>
                <a:cs typeface="Times New Roman" panose="02020603050405020304" pitchFamily="18" charset="0"/>
              </a:rPr>
              <a:t>ain</a:t>
            </a:r>
            <a:r>
              <a:rPr lang="cs-CZ"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Themes of Islamic Anti-Jewish P</a:t>
            </a:r>
            <a:r>
              <a:rPr lang="cs-CZ" dirty="0" err="1">
                <a:latin typeface="Times New Roman" panose="02020603050405020304" pitchFamily="18" charset="0"/>
                <a:cs typeface="Times New Roman" panose="02020603050405020304" pitchFamily="18" charset="0"/>
              </a:rPr>
              <a:t>olemic</a:t>
            </a:r>
            <a:r>
              <a:rPr lang="en-GB" dirty="0">
                <a:latin typeface="Times New Roman" panose="02020603050405020304" pitchFamily="18" charset="0"/>
                <a:cs typeface="Times New Roman" panose="02020603050405020304" pitchFamily="18" charset="0"/>
              </a:rPr>
              <a:t>s</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a:bodyPr>
          <a:lstStyle/>
          <a:p>
            <a:endParaRPr lang="en-GB" sz="3200" dirty="0"/>
          </a:p>
          <a:p>
            <a:r>
              <a:rPr lang="cs-CZ" sz="3200" dirty="0" err="1">
                <a:latin typeface="Times New Roman" panose="02020603050405020304" pitchFamily="18" charset="0"/>
                <a:cs typeface="Times New Roman" panose="02020603050405020304" pitchFamily="18" charset="0"/>
              </a:rPr>
              <a:t>The</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Torah</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the</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Hebrew</a:t>
            </a:r>
            <a:r>
              <a:rPr lang="cs-CZ" sz="3200" dirty="0">
                <a:latin typeface="Times New Roman" panose="02020603050405020304" pitchFamily="18" charset="0"/>
                <a:cs typeface="Times New Roman" panose="02020603050405020304" pitchFamily="18" charset="0"/>
              </a:rPr>
              <a:t> Bible) </a:t>
            </a:r>
            <a:r>
              <a:rPr lang="cs-CZ" sz="3200" dirty="0" err="1">
                <a:latin typeface="Times New Roman" panose="02020603050405020304" pitchFamily="18" charset="0"/>
                <a:cs typeface="Times New Roman" panose="02020603050405020304" pitchFamily="18" charset="0"/>
              </a:rPr>
              <a:t>is</a:t>
            </a:r>
            <a:r>
              <a:rPr lang="cs-CZ" sz="3200" dirty="0">
                <a:latin typeface="Times New Roman" panose="02020603050405020304" pitchFamily="18" charset="0"/>
                <a:cs typeface="Times New Roman" panose="02020603050405020304" pitchFamily="18" charset="0"/>
              </a:rPr>
              <a:t> a </a:t>
            </a:r>
            <a:r>
              <a:rPr lang="cs-CZ" sz="3200" dirty="0" err="1">
                <a:latin typeface="Times New Roman" panose="02020603050405020304" pitchFamily="18" charset="0"/>
                <a:cs typeface="Times New Roman" panose="02020603050405020304" pitchFamily="18" charset="0"/>
              </a:rPr>
              <a:t>falsification</a:t>
            </a:r>
            <a:r>
              <a:rPr lang="en-GB" sz="3200"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tahrif</a:t>
            </a:r>
            <a:r>
              <a:rPr lang="en-GB" sz="3200" dirty="0">
                <a:latin typeface="Times New Roman" panose="02020603050405020304" pitchFamily="18" charset="0"/>
                <a:cs typeface="Times New Roman" panose="02020603050405020304" pitchFamily="18" charset="0"/>
              </a:rPr>
              <a:t>)</a:t>
            </a:r>
            <a:endParaRPr lang="cs-CZ" sz="3200" dirty="0">
              <a:latin typeface="Times New Roman" panose="02020603050405020304" pitchFamily="18" charset="0"/>
              <a:cs typeface="Times New Roman" panose="02020603050405020304" pitchFamily="18" charset="0"/>
            </a:endParaRPr>
          </a:p>
          <a:p>
            <a:endParaRPr lang="cs-CZ" sz="3200" dirty="0">
              <a:latin typeface="Times New Roman" panose="02020603050405020304" pitchFamily="18" charset="0"/>
              <a:cs typeface="Times New Roman" panose="02020603050405020304" pitchFamily="18" charset="0"/>
            </a:endParaRPr>
          </a:p>
          <a:p>
            <a:r>
              <a:rPr lang="cs-CZ" sz="3200" dirty="0" err="1">
                <a:latin typeface="Times New Roman" panose="02020603050405020304" pitchFamily="18" charset="0"/>
                <a:cs typeface="Times New Roman" panose="02020603050405020304" pitchFamily="18" charset="0"/>
              </a:rPr>
              <a:t>The</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Torah</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contains</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references</a:t>
            </a:r>
            <a:r>
              <a:rPr lang="cs-CZ" sz="3200" dirty="0">
                <a:latin typeface="Times New Roman" panose="02020603050405020304" pitchFamily="18" charset="0"/>
                <a:cs typeface="Times New Roman" panose="02020603050405020304" pitchFamily="18" charset="0"/>
              </a:rPr>
              <a:t> to Muhammad</a:t>
            </a:r>
            <a:r>
              <a:rPr lang="en-GB" sz="3200" dirty="0">
                <a:latin typeface="Times New Roman" panose="02020603050405020304" pitchFamily="18" charset="0"/>
                <a:cs typeface="Times New Roman" panose="02020603050405020304" pitchFamily="18" charset="0"/>
              </a:rPr>
              <a:t>’s mission and to the coming of Islam (</a:t>
            </a:r>
            <a:r>
              <a:rPr lang="en-GB" sz="3200" i="1" dirty="0" err="1">
                <a:latin typeface="Times New Roman" panose="02020603050405020304" pitchFamily="18" charset="0"/>
                <a:cs typeface="Times New Roman" panose="02020603050405020304" pitchFamily="18" charset="0"/>
              </a:rPr>
              <a:t>a’lam</a:t>
            </a:r>
            <a:r>
              <a:rPr lang="en-GB" sz="3200" i="1" dirty="0">
                <a:latin typeface="Times New Roman" panose="02020603050405020304" pitchFamily="18" charset="0"/>
                <a:cs typeface="Times New Roman" panose="02020603050405020304" pitchFamily="18" charset="0"/>
              </a:rPr>
              <a:t> al-</a:t>
            </a:r>
            <a:r>
              <a:rPr lang="en-GB" sz="3200" i="1" dirty="0" err="1">
                <a:latin typeface="Times New Roman" panose="02020603050405020304" pitchFamily="18" charset="0"/>
                <a:cs typeface="Times New Roman" panose="02020603050405020304" pitchFamily="18" charset="0"/>
              </a:rPr>
              <a:t>nubuwwa</a:t>
            </a:r>
            <a:r>
              <a:rPr lang="en-GB" sz="3200" dirty="0">
                <a:latin typeface="Times New Roman" panose="02020603050405020304" pitchFamily="18" charset="0"/>
                <a:cs typeface="Times New Roman" panose="02020603050405020304" pitchFamily="18" charset="0"/>
              </a:rPr>
              <a:t>)</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or</a:t>
            </a:r>
            <a:r>
              <a:rPr lang="cs-CZ" sz="3200"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a:t>
            </a:r>
            <a:r>
              <a:rPr lang="cs-CZ" sz="3200" dirty="0" err="1">
                <a:latin typeface="Times New Roman" panose="02020603050405020304" pitchFamily="18" charset="0"/>
                <a:cs typeface="Times New Roman" panose="02020603050405020304" pitchFamily="18" charset="0"/>
              </a:rPr>
              <a:t>signs</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of</a:t>
            </a:r>
            <a:r>
              <a:rPr lang="cs-CZ" sz="3200" dirty="0">
                <a:latin typeface="Times New Roman" panose="02020603050405020304" pitchFamily="18" charset="0"/>
                <a:cs typeface="Times New Roman" panose="02020603050405020304" pitchFamily="18" charset="0"/>
              </a:rPr>
              <a:t> </a:t>
            </a:r>
            <a:r>
              <a:rPr lang="cs-CZ" sz="3200" dirty="0" err="1">
                <a:latin typeface="Times New Roman" panose="02020603050405020304" pitchFamily="18" charset="0"/>
                <a:cs typeface="Times New Roman" panose="02020603050405020304" pitchFamily="18" charset="0"/>
              </a:rPr>
              <a:t>prophethood</a:t>
            </a:r>
            <a:r>
              <a:rPr lang="en-GB" sz="3200" dirty="0">
                <a:latin typeface="Times New Roman" panose="02020603050405020304" pitchFamily="18" charset="0"/>
                <a:cs typeface="Times New Roman" panose="02020603050405020304" pitchFamily="18" charset="0"/>
              </a:rPr>
              <a:t>”</a:t>
            </a:r>
          </a:p>
          <a:p>
            <a:endParaRPr lang="en-GB" sz="3200" dirty="0">
              <a:latin typeface="Times New Roman" panose="02020603050405020304" pitchFamily="18" charset="0"/>
              <a:cs typeface="Times New Roman" panose="02020603050405020304" pitchFamily="18" charset="0"/>
            </a:endParaRPr>
          </a:p>
          <a:p>
            <a:r>
              <a:rPr lang="en-GB" sz="3200" dirty="0">
                <a:latin typeface="Times New Roman" panose="02020603050405020304" pitchFamily="18" charset="0"/>
                <a:cs typeface="Times New Roman" panose="02020603050405020304" pitchFamily="18" charset="0"/>
              </a:rPr>
              <a:t>Muhammad’s revelation has abrogated Jewish Law </a:t>
            </a:r>
            <a:r>
              <a:rPr lang="en-GB" sz="3200" i="1" dirty="0">
                <a:latin typeface="Times New Roman" panose="02020603050405020304" pitchFamily="18" charset="0"/>
                <a:cs typeface="Times New Roman" panose="02020603050405020304" pitchFamily="18" charset="0"/>
              </a:rPr>
              <a:t>(</a:t>
            </a:r>
            <a:r>
              <a:rPr lang="en-GB" sz="3200" i="1" dirty="0" err="1">
                <a:latin typeface="Times New Roman" panose="02020603050405020304" pitchFamily="18" charset="0"/>
                <a:cs typeface="Times New Roman" panose="02020603050405020304" pitchFamily="18" charset="0"/>
              </a:rPr>
              <a:t>naskh</a:t>
            </a:r>
            <a:r>
              <a:rPr lang="en-GB" sz="3200" i="1" dirty="0">
                <a:latin typeface="Times New Roman" panose="02020603050405020304" pitchFamily="18" charset="0"/>
                <a:cs typeface="Times New Roman" panose="02020603050405020304" pitchFamily="18" charset="0"/>
              </a:rPr>
              <a:t>)</a:t>
            </a:r>
            <a:endParaRPr lang="cs-CZ"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7565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0" y="0"/>
            <a:ext cx="12192000" cy="4893647"/>
          </a:xfrm>
          <a:prstGeom prst="rect">
            <a:avLst/>
          </a:prstGeom>
        </p:spPr>
        <p:txBody>
          <a:bodyPr wrap="square">
            <a:spAutoFit/>
          </a:bodyPr>
          <a:lstStyle/>
          <a:p>
            <a:pPr marL="215265" indent="-215265" algn="just">
              <a:spcAft>
                <a:spcPts val="0"/>
              </a:spcAft>
            </a:pPr>
            <a:r>
              <a:rPr lang="en-GB" sz="3600" dirty="0">
                <a:latin typeface="Times New Roman" panose="02020603050405020304" pitchFamily="18" charset="0"/>
                <a:ea typeface="Times New Roman" panose="02020603050405020304" pitchFamily="18" charset="0"/>
                <a:cs typeface="Times New Roman" panose="02020603050405020304" pitchFamily="18" charset="0"/>
              </a:rPr>
              <a:t>Ibn </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Ḥazm</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of Cordoba </a:t>
            </a:r>
            <a:r>
              <a:rPr lang="en-GB" sz="3200" dirty="0">
                <a:latin typeface="Times New Roman" panose="02020603050405020304" pitchFamily="18" charset="0"/>
                <a:ea typeface="Times New Roman" panose="02020603050405020304" pitchFamily="18" charset="0"/>
                <a:cs typeface="Times New Roman" panose="02020603050405020304" pitchFamily="18" charset="0"/>
              </a:rPr>
              <a:t>(d. 1064)</a:t>
            </a: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marL="215265" indent="-215265" algn="just">
              <a:spcAft>
                <a:spcPts val="0"/>
              </a:spcAft>
            </a:pPr>
            <a:endParaRPr lang="cs-CZ" sz="3200" i="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en-GB" sz="2400" i="1" dirty="0" err="1">
                <a:latin typeface="Times New Roman" panose="02020603050405020304" pitchFamily="18" charset="0"/>
                <a:ea typeface="Times New Roman" panose="02020603050405020304" pitchFamily="18" charset="0"/>
                <a:cs typeface="Times New Roman" panose="02020603050405020304" pitchFamily="18" charset="0"/>
              </a:rPr>
              <a:t>Fasl</a:t>
            </a:r>
            <a:r>
              <a:rPr lang="en-GB" sz="2400" i="1" dirty="0">
                <a:latin typeface="Times New Roman" panose="02020603050405020304" pitchFamily="18" charset="0"/>
                <a:ea typeface="Times New Roman" panose="02020603050405020304" pitchFamily="18" charset="0"/>
                <a:cs typeface="Times New Roman" panose="02020603050405020304" pitchFamily="18" charset="0"/>
              </a:rPr>
              <a:t> al-kitab, Book of Distinctions of Religions, Sects, and Heresies.</a:t>
            </a:r>
          </a:p>
          <a:p>
            <a:pPr marL="285750" indent="-285750" algn="just">
              <a:spcAft>
                <a:spcPts val="0"/>
              </a:spcAft>
              <a:buFont typeface="Arial" panose="020B0604020202020204" pitchFamily="34" charset="0"/>
              <a:buChar char="•"/>
            </a:pPr>
            <a:r>
              <a:rPr lang="en-GB" sz="2400">
                <a:latin typeface="Times New Roman" panose="02020603050405020304" pitchFamily="18" charset="0"/>
                <a:ea typeface="Times New Roman" panose="02020603050405020304" pitchFamily="18" charset="0"/>
                <a:cs typeface="Times New Roman" panose="02020603050405020304" pitchFamily="18" charset="0"/>
              </a:rPr>
              <a:t>(</a:t>
            </a:r>
            <a:r>
              <a:rPr lang="en-GB" sz="1800" i="1">
                <a:effectLst/>
                <a:latin typeface="Times New Roman" panose="02020603050405020304" pitchFamily="18" charset="0"/>
                <a:ea typeface="Calibri" panose="020F0502020204030204" pitchFamily="34" charset="0"/>
              </a:rPr>
              <a:t>Exposure of Jewish and Christian Falsifications in the Torah and Gospels</a:t>
            </a:r>
            <a:r>
              <a:rPr lang="en-GB" sz="2400">
                <a:latin typeface="Times New Roman" panose="02020603050405020304" pitchFamily="18" charset="0"/>
                <a:ea typeface="Times New Roman" panose="02020603050405020304" pitchFamily="18" charset="0"/>
                <a:cs typeface="Times New Roman" panose="02020603050405020304" pitchFamily="18" charset="0"/>
              </a:rPr>
              <a:t>)</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endParaRPr lang="cs-CZ" sz="2400" i="1"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en-GB" sz="2400" i="1" dirty="0">
                <a:latin typeface="Times New Roman" panose="02020603050405020304" pitchFamily="18" charset="0"/>
                <a:ea typeface="Times New Roman" panose="02020603050405020304" pitchFamily="18" charset="0"/>
                <a:cs typeface="Times New Roman" panose="02020603050405020304" pitchFamily="18" charset="0"/>
              </a:rPr>
              <a:t>Refutation of Ibn </a:t>
            </a:r>
            <a:r>
              <a:rPr lang="en-GB" sz="2400" i="1" dirty="0" err="1">
                <a:latin typeface="Times New Roman" panose="02020603050405020304" pitchFamily="18" charset="0"/>
                <a:ea typeface="Times New Roman" panose="02020603050405020304" pitchFamily="18" charset="0"/>
                <a:cs typeface="Times New Roman" panose="02020603050405020304" pitchFamily="18" charset="0"/>
              </a:rPr>
              <a:t>Naghrīla</a:t>
            </a:r>
            <a:r>
              <a:rPr lang="en-GB" sz="2400" i="1" dirty="0">
                <a:latin typeface="Times New Roman" panose="02020603050405020304" pitchFamily="18" charset="0"/>
                <a:ea typeface="Times New Roman" panose="02020603050405020304" pitchFamily="18" charset="0"/>
                <a:cs typeface="Times New Roman" panose="02020603050405020304" pitchFamily="18" charset="0"/>
              </a:rPr>
              <a:t> the Jew, may God curse him</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a polemical diatribe directed against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Ismāʿīl</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ibn </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Naghrīla</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or Samuel ha-</a:t>
            </a:r>
            <a:r>
              <a:rPr lang="en-GB" sz="2400" dirty="0" err="1">
                <a:latin typeface="Times New Roman" panose="02020603050405020304" pitchFamily="18" charset="0"/>
                <a:ea typeface="Times New Roman" panose="02020603050405020304" pitchFamily="18" charset="0"/>
                <a:cs typeface="Times New Roman" panose="02020603050405020304" pitchFamily="18" charset="0"/>
              </a:rPr>
              <a:t>Nagid</a:t>
            </a:r>
            <a:r>
              <a:rPr lang="en-GB" sz="2400" dirty="0">
                <a:latin typeface="Times New Roman" panose="02020603050405020304" pitchFamily="18" charset="0"/>
                <a:ea typeface="Times New Roman" panose="02020603050405020304" pitchFamily="18" charset="0"/>
                <a:cs typeface="Times New Roman" panose="02020603050405020304" pitchFamily="18" charset="0"/>
              </a:rPr>
              <a:t> (993–1056)</a:t>
            </a:r>
            <a:endParaRPr lang="cs-CZ" sz="2400" dirty="0">
              <a:latin typeface="Times New Roman" panose="02020603050405020304" pitchFamily="18" charset="0"/>
              <a:ea typeface="Times New Roman" panose="02020603050405020304" pitchFamily="18" charset="0"/>
              <a:cs typeface="Times New Roman" panose="02020603050405020304" pitchFamily="18" charset="0"/>
            </a:endParaRPr>
          </a:p>
          <a:p>
            <a:pPr marL="215265" indent="-215265" algn="just">
              <a:spcAft>
                <a:spcPts val="0"/>
              </a:spcAft>
            </a:pP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marL="215265" indent="-215265" algn="just">
              <a:spcAft>
                <a:spcPts val="0"/>
              </a:spcAft>
            </a:pP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Samawʾal</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al-</a:t>
            </a:r>
            <a:r>
              <a:rPr lang="en-GB" sz="3600" dirty="0" err="1">
                <a:latin typeface="Times New Roman" panose="02020603050405020304" pitchFamily="18" charset="0"/>
                <a:ea typeface="Times New Roman" panose="02020603050405020304" pitchFamily="18" charset="0"/>
                <a:cs typeface="Times New Roman" panose="02020603050405020304" pitchFamily="18" charset="0"/>
              </a:rPr>
              <a:t>Maghribī</a:t>
            </a:r>
            <a:r>
              <a:rPr lang="en-GB" sz="3600" dirty="0">
                <a:latin typeface="Times New Roman" panose="02020603050405020304" pitchFamily="18" charset="0"/>
                <a:ea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ea typeface="Times New Roman" panose="02020603050405020304" pitchFamily="18" charset="0"/>
                <a:cs typeface="Times New Roman" panose="02020603050405020304" pitchFamily="18" charset="0"/>
              </a:rPr>
              <a:t>(d. 1175), a Jewish convert to Islam</a:t>
            </a:r>
            <a:endParaRPr lang="cs-CZ" sz="3200" dirty="0">
              <a:latin typeface="Times New Roman" panose="02020603050405020304" pitchFamily="18" charset="0"/>
              <a:ea typeface="Times New Roman" panose="02020603050405020304" pitchFamily="18" charset="0"/>
              <a:cs typeface="Times New Roman" panose="02020603050405020304" pitchFamily="18" charset="0"/>
            </a:endParaRPr>
          </a:p>
          <a:p>
            <a:pPr marL="215265" indent="-215265" algn="just">
              <a:spcAft>
                <a:spcPts val="0"/>
              </a:spcAft>
            </a:pPr>
            <a:endParaRPr lang="cs-CZ"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GB" sz="2400" i="1" dirty="0">
                <a:latin typeface="Times New Roman" panose="02020603050405020304" pitchFamily="18" charset="0"/>
                <a:cs typeface="Times New Roman" panose="02020603050405020304" pitchFamily="18" charset="0"/>
              </a:rPr>
              <a:t>Silencing the Jews </a:t>
            </a:r>
            <a:r>
              <a:rPr lang="en-GB" sz="2400" dirty="0">
                <a:latin typeface="Times New Roman" panose="02020603050405020304" pitchFamily="18" charset="0"/>
                <a:cs typeface="Times New Roman" panose="02020603050405020304" pitchFamily="18" charset="0"/>
              </a:rPr>
              <a:t>(</a:t>
            </a:r>
            <a:r>
              <a:rPr lang="en-GB" sz="2400" i="1" dirty="0" err="1">
                <a:latin typeface="Times New Roman" panose="02020603050405020304" pitchFamily="18" charset="0"/>
                <a:cs typeface="Times New Roman" panose="02020603050405020304" pitchFamily="18" charset="0"/>
              </a:rPr>
              <a:t>Ifḥām</a:t>
            </a:r>
            <a:r>
              <a:rPr lang="en-GB" sz="2400" i="1" dirty="0">
                <a:latin typeface="Times New Roman" panose="02020603050405020304" pitchFamily="18" charset="0"/>
                <a:cs typeface="Times New Roman" panose="02020603050405020304" pitchFamily="18" charset="0"/>
              </a:rPr>
              <a:t> al-</a:t>
            </a:r>
            <a:r>
              <a:rPr lang="en-GB" sz="2400" i="1" dirty="0" err="1">
                <a:latin typeface="Times New Roman" panose="02020603050405020304" pitchFamily="18" charset="0"/>
                <a:cs typeface="Times New Roman" panose="02020603050405020304" pitchFamily="18" charset="0"/>
              </a:rPr>
              <a:t>Yahūd</a:t>
            </a:r>
            <a:r>
              <a:rPr lang="en-GB" sz="2400" dirty="0">
                <a:latin typeface="Times New Roman" panose="02020603050405020304" pitchFamily="18" charset="0"/>
                <a:cs typeface="Times New Roman" panose="02020603050405020304" pitchFamily="18" charset="0"/>
              </a:rPr>
              <a:t>)</a:t>
            </a:r>
            <a:endParaRPr lang="cs-CZ"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0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ctrTitle"/>
          </p:nvPr>
        </p:nvSpPr>
        <p:spPr>
          <a:xfrm>
            <a:off x="1093076" y="144901"/>
            <a:ext cx="9144000" cy="769499"/>
          </a:xfrm>
        </p:spPr>
        <p:txBody>
          <a:bodyPr>
            <a:normAutofit/>
          </a:bodyPr>
          <a:lstStyle/>
          <a:p>
            <a:r>
              <a:rPr lang="en-GB" sz="4800" i="1" dirty="0" err="1">
                <a:latin typeface="Times New Roman" panose="02020603050405020304" pitchFamily="18" charset="0"/>
                <a:cs typeface="Times New Roman" panose="02020603050405020304" pitchFamily="18" charset="0"/>
              </a:rPr>
              <a:t>Tahrīf</a:t>
            </a:r>
            <a:endParaRPr lang="cs-CZ" sz="4800" i="1" dirty="0">
              <a:latin typeface="Times New Roman" panose="02020603050405020304" pitchFamily="18" charset="0"/>
              <a:cs typeface="Times New Roman" panose="02020603050405020304" pitchFamily="18" charset="0"/>
            </a:endParaRPr>
          </a:p>
        </p:txBody>
      </p:sp>
      <p:sp>
        <p:nvSpPr>
          <p:cNvPr id="7" name="Podnadpis 6"/>
          <p:cNvSpPr>
            <a:spLocks noGrp="1"/>
          </p:cNvSpPr>
          <p:nvPr>
            <p:ph type="subTitle" idx="1"/>
          </p:nvPr>
        </p:nvSpPr>
        <p:spPr>
          <a:xfrm>
            <a:off x="267855" y="1025236"/>
            <a:ext cx="9781309" cy="5339255"/>
          </a:xfrm>
        </p:spPr>
        <p:txBody>
          <a:bodyPr>
            <a:noAutofit/>
          </a:bodyPr>
          <a:lstStyle/>
          <a:p>
            <a:pPr marL="457200" indent="-457200"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Misinterpretation - </a:t>
            </a:r>
            <a:r>
              <a:rPr lang="en-GB" i="1" dirty="0" err="1">
                <a:latin typeface="Times New Roman" panose="02020603050405020304" pitchFamily="18" charset="0"/>
                <a:cs typeface="Times New Roman" panose="02020603050405020304" pitchFamily="18" charset="0"/>
              </a:rPr>
              <a:t>tahr</a:t>
            </a:r>
            <a:r>
              <a:rPr lang="cs-CZ" i="1" dirty="0">
                <a:latin typeface="Times New Roman" panose="02020603050405020304" pitchFamily="18" charset="0"/>
                <a:cs typeface="Times New Roman" panose="02020603050405020304" pitchFamily="18" charset="0"/>
              </a:rPr>
              <a:t>ī</a:t>
            </a:r>
            <a:r>
              <a:rPr lang="en-GB" i="1" dirty="0">
                <a:latin typeface="Times New Roman" panose="02020603050405020304" pitchFamily="18" charset="0"/>
                <a:cs typeface="Times New Roman" panose="02020603050405020304" pitchFamily="18" charset="0"/>
              </a:rPr>
              <a:t>f al-</a:t>
            </a:r>
            <a:r>
              <a:rPr lang="en-GB" i="1" dirty="0" err="1">
                <a:latin typeface="Times New Roman" panose="02020603050405020304" pitchFamily="18" charset="0"/>
                <a:cs typeface="Times New Roman" panose="02020603050405020304" pitchFamily="18" charset="0"/>
              </a:rPr>
              <a:t>ma’an</a:t>
            </a:r>
            <a:r>
              <a:rPr lang="cs-CZ" i="1" dirty="0">
                <a:latin typeface="Times New Roman" panose="02020603050405020304" pitchFamily="18" charset="0"/>
                <a:cs typeface="Times New Roman" panose="02020603050405020304" pitchFamily="18" charset="0"/>
              </a:rPr>
              <a:t>ā</a:t>
            </a:r>
            <a:endParaRPr lang="en-GB" i="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Distortion of the text – </a:t>
            </a:r>
            <a:r>
              <a:rPr lang="en-GB" i="1" dirty="0" err="1">
                <a:latin typeface="Times New Roman" panose="02020603050405020304" pitchFamily="18" charset="0"/>
                <a:cs typeface="Times New Roman" panose="02020603050405020304" pitchFamily="18" charset="0"/>
              </a:rPr>
              <a:t>tahr</a:t>
            </a:r>
            <a:r>
              <a:rPr lang="cs-CZ" i="1" dirty="0">
                <a:latin typeface="Times New Roman" panose="02020603050405020304" pitchFamily="18" charset="0"/>
                <a:cs typeface="Times New Roman" panose="02020603050405020304" pitchFamily="18" charset="0"/>
              </a:rPr>
              <a:t>ī</a:t>
            </a:r>
            <a:r>
              <a:rPr lang="en-GB" i="1" dirty="0">
                <a:latin typeface="Times New Roman" panose="02020603050405020304" pitchFamily="18" charset="0"/>
                <a:cs typeface="Times New Roman" panose="02020603050405020304" pitchFamily="18" charset="0"/>
              </a:rPr>
              <a:t>f al-</a:t>
            </a:r>
            <a:r>
              <a:rPr lang="en-GB" i="1" dirty="0" err="1">
                <a:latin typeface="Times New Roman" panose="02020603050405020304" pitchFamily="18" charset="0"/>
                <a:cs typeface="Times New Roman" panose="02020603050405020304" pitchFamily="18" charset="0"/>
              </a:rPr>
              <a:t>nass</a:t>
            </a:r>
            <a:endParaRPr lang="cs-CZ" i="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cs-CZ" i="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cs-CZ" dirty="0">
                <a:latin typeface="Times New Roman" panose="02020603050405020304" pitchFamily="18" charset="0"/>
                <a:cs typeface="Times New Roman" panose="02020603050405020304" pitchFamily="18" charset="0"/>
              </a:rPr>
              <a:t>al-</a:t>
            </a:r>
            <a:r>
              <a:rPr lang="cs-CZ" dirty="0" err="1">
                <a:latin typeface="Times New Roman" panose="02020603050405020304" pitchFamily="18" charset="0"/>
                <a:cs typeface="Times New Roman" panose="02020603050405020304" pitchFamily="18" charset="0"/>
              </a:rPr>
              <a:t>Biqāʿī</a:t>
            </a:r>
            <a:r>
              <a:rPr lang="cs-CZ" dirty="0">
                <a:latin typeface="Times New Roman" panose="02020603050405020304" pitchFamily="18" charset="0"/>
                <a:cs typeface="Times New Roman" panose="02020603050405020304" pitchFamily="18" charset="0"/>
              </a:rPr>
              <a:t> ,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Just </a:t>
            </a:r>
            <a:r>
              <a:rPr lang="cs-CZ" i="1" dirty="0" err="1">
                <a:latin typeface="Times New Roman" panose="02020603050405020304" pitchFamily="18" charset="0"/>
                <a:cs typeface="Times New Roman" panose="02020603050405020304" pitchFamily="18" charset="0"/>
              </a:rPr>
              <a:t>Words</a:t>
            </a:r>
            <a:r>
              <a:rPr lang="cs-CZ" i="1" dirty="0">
                <a:latin typeface="Times New Roman" panose="02020603050405020304" pitchFamily="18" charset="0"/>
                <a:cs typeface="Times New Roman" panose="02020603050405020304" pitchFamily="18" charset="0"/>
              </a:rPr>
              <a:t> on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Rule </a:t>
            </a:r>
            <a:r>
              <a:rPr lang="cs-CZ" i="1" dirty="0" err="1">
                <a:latin typeface="Times New Roman" panose="02020603050405020304" pitchFamily="18" charset="0"/>
                <a:cs typeface="Times New Roman" panose="02020603050405020304" pitchFamily="18" charset="0"/>
              </a:rPr>
              <a:t>regarding</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Quotations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from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the</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Ancient</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Books</a:t>
            </a:r>
            <a:r>
              <a:rPr lang="cs-CZ" i="1" dirty="0">
                <a:latin typeface="Times New Roman" panose="02020603050405020304" pitchFamily="18" charset="0"/>
                <a:cs typeface="Times New Roman" panose="02020603050405020304" pitchFamily="18" charset="0"/>
              </a:rPr>
              <a:t> </a:t>
            </a:r>
            <a:r>
              <a:rPr lang="cs-CZ" dirty="0">
                <a:latin typeface="Times New Roman" panose="02020603050405020304" pitchFamily="18" charset="0"/>
                <a:cs typeface="Times New Roman" panose="02020603050405020304" pitchFamily="18" charset="0"/>
              </a:rPr>
              <a:t>(</a:t>
            </a:r>
            <a:r>
              <a:rPr lang="cs-CZ" i="1" dirty="0">
                <a:latin typeface="Times New Roman" panose="02020603050405020304" pitchFamily="18" charset="0"/>
                <a:cs typeface="Times New Roman" panose="02020603050405020304" pitchFamily="18" charset="0"/>
              </a:rPr>
              <a:t>Al-</a:t>
            </a:r>
            <a:r>
              <a:rPr lang="cs-CZ" i="1" dirty="0" err="1">
                <a:latin typeface="Times New Roman" panose="02020603050405020304" pitchFamily="18" charset="0"/>
                <a:cs typeface="Times New Roman" panose="02020603050405020304" pitchFamily="18" charset="0"/>
              </a:rPr>
              <a:t>Aqwāl</a:t>
            </a:r>
            <a:r>
              <a:rPr lang="cs-CZ" i="1" dirty="0">
                <a:latin typeface="Times New Roman" panose="02020603050405020304" pitchFamily="18" charset="0"/>
                <a:cs typeface="Times New Roman" panose="02020603050405020304" pitchFamily="18" charset="0"/>
              </a:rPr>
              <a:t> al-</a:t>
            </a:r>
            <a:r>
              <a:rPr lang="cs-CZ" i="1" dirty="0" err="1">
                <a:latin typeface="Times New Roman" panose="02020603050405020304" pitchFamily="18" charset="0"/>
                <a:cs typeface="Times New Roman" panose="02020603050405020304" pitchFamily="18" charset="0"/>
              </a:rPr>
              <a:t>qawīma</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fī</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ḥukm</a:t>
            </a:r>
            <a:r>
              <a:rPr lang="cs-CZ" i="1" dirty="0">
                <a:latin typeface="Times New Roman" panose="02020603050405020304" pitchFamily="18" charset="0"/>
                <a:cs typeface="Times New Roman" panose="02020603050405020304" pitchFamily="18" charset="0"/>
              </a:rPr>
              <a:t> al-</a:t>
            </a:r>
            <a:r>
              <a:rPr lang="cs-CZ" i="1" dirty="0" err="1">
                <a:latin typeface="Times New Roman" panose="02020603050405020304" pitchFamily="18" charset="0"/>
                <a:cs typeface="Times New Roman" panose="02020603050405020304" pitchFamily="18" charset="0"/>
              </a:rPr>
              <a:t>naql</a:t>
            </a:r>
            <a:r>
              <a:rPr lang="cs-CZ" i="1" dirty="0">
                <a:latin typeface="Times New Roman" panose="02020603050405020304" pitchFamily="18" charset="0"/>
                <a:cs typeface="Times New Roman" panose="02020603050405020304" pitchFamily="18" charset="0"/>
              </a:rPr>
              <a:t> min al-</a:t>
            </a:r>
            <a:r>
              <a:rPr lang="cs-CZ" i="1" dirty="0" err="1">
                <a:latin typeface="Times New Roman" panose="02020603050405020304" pitchFamily="18" charset="0"/>
                <a:cs typeface="Times New Roman" panose="02020603050405020304" pitchFamily="18" charset="0"/>
              </a:rPr>
              <a:t>kutub</a:t>
            </a:r>
            <a:r>
              <a:rPr lang="cs-CZ" i="1" dirty="0">
                <a:latin typeface="Times New Roman" panose="02020603050405020304" pitchFamily="18" charset="0"/>
                <a:cs typeface="Times New Roman" panose="02020603050405020304" pitchFamily="18" charset="0"/>
              </a:rPr>
              <a:t> al-</a:t>
            </a:r>
            <a:r>
              <a:rPr lang="cs-CZ" i="1" dirty="0" err="1">
                <a:latin typeface="Times New Roman" panose="02020603050405020304" pitchFamily="18" charset="0"/>
                <a:cs typeface="Times New Roman" panose="02020603050405020304" pitchFamily="18" charset="0"/>
              </a:rPr>
              <a:t>qadīma</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Cairo</a:t>
            </a:r>
            <a:r>
              <a:rPr lang="cs-CZ" dirty="0">
                <a:latin typeface="Times New Roman" panose="02020603050405020304" pitchFamily="18" charset="0"/>
                <a:cs typeface="Times New Roman" panose="02020603050405020304" pitchFamily="18" charset="0"/>
              </a:rPr>
              <a:t>, 1456.</a:t>
            </a:r>
            <a:endParaRPr lang="en-US"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GB" dirty="0">
                <a:effectLst/>
                <a:latin typeface="Times New Roman" panose="02020603050405020304" pitchFamily="18" charset="0"/>
                <a:ea typeface="Calibri" panose="020F0502020204030204" pitchFamily="34" charset="0"/>
              </a:rPr>
              <a:t>Shamsuddin al-</a:t>
            </a:r>
            <a:r>
              <a:rPr lang="en-GB" dirty="0" err="1">
                <a:effectLst/>
                <a:latin typeface="Times New Roman" panose="02020603050405020304" pitchFamily="18" charset="0"/>
                <a:ea typeface="Calibri" panose="020F0502020204030204" pitchFamily="34" charset="0"/>
              </a:rPr>
              <a:t>Sachāwī's</a:t>
            </a:r>
            <a:r>
              <a:rPr lang="en-GB" dirty="0">
                <a:effectLst/>
                <a:latin typeface="Times New Roman" panose="02020603050405020304" pitchFamily="18" charset="0"/>
                <a:ea typeface="Calibri" panose="020F0502020204030204" pitchFamily="34" charset="0"/>
              </a:rPr>
              <a:t> </a:t>
            </a:r>
            <a:r>
              <a:rPr lang="en-GB" i="1" dirty="0">
                <a:effectLst/>
                <a:latin typeface="Times New Roman" panose="02020603050405020304" pitchFamily="18" charset="0"/>
                <a:ea typeface="Calibri" panose="020F0502020204030204" pitchFamily="34" charset="0"/>
              </a:rPr>
              <a:t>Al-</a:t>
            </a:r>
            <a:r>
              <a:rPr lang="en-GB" i="1" dirty="0" err="1">
                <a:effectLst/>
                <a:latin typeface="Times New Roman" panose="02020603050405020304" pitchFamily="18" charset="0"/>
                <a:ea typeface="Calibri" panose="020F0502020204030204" pitchFamily="34" charset="0"/>
              </a:rPr>
              <a:t>Aṣl</a:t>
            </a:r>
            <a:r>
              <a:rPr lang="en-GB" i="1" dirty="0">
                <a:effectLst/>
                <a:latin typeface="Times New Roman" panose="02020603050405020304" pitchFamily="18" charset="0"/>
                <a:ea typeface="Calibri" panose="020F0502020204030204" pitchFamily="34" charset="0"/>
              </a:rPr>
              <a:t> al-</a:t>
            </a:r>
            <a:r>
              <a:rPr lang="en-GB" i="1" dirty="0" err="1">
                <a:effectLst/>
                <a:latin typeface="Times New Roman" panose="02020603050405020304" pitchFamily="18" charset="0"/>
                <a:ea typeface="Calibri" panose="020F0502020204030204" pitchFamily="34" charset="0"/>
              </a:rPr>
              <a:t>aṣīl</a:t>
            </a:r>
            <a:r>
              <a:rPr lang="en-GB" i="1" dirty="0">
                <a:effectLst/>
                <a:latin typeface="Times New Roman" panose="02020603050405020304" pitchFamily="18" charset="0"/>
                <a:ea typeface="Calibri" panose="020F0502020204030204" pitchFamily="34" charset="0"/>
              </a:rPr>
              <a:t> </a:t>
            </a:r>
            <a:r>
              <a:rPr lang="en-GB" i="1" dirty="0" err="1">
                <a:effectLst/>
                <a:latin typeface="Times New Roman" panose="02020603050405020304" pitchFamily="18" charset="0"/>
                <a:ea typeface="Calibri" panose="020F0502020204030204" pitchFamily="34" charset="0"/>
              </a:rPr>
              <a:t>fī</a:t>
            </a:r>
            <a:r>
              <a:rPr lang="en-GB" i="1" dirty="0">
                <a:effectLst/>
                <a:latin typeface="Times New Roman" panose="02020603050405020304" pitchFamily="18" charset="0"/>
                <a:ea typeface="Calibri" panose="020F0502020204030204" pitchFamily="34" charset="0"/>
              </a:rPr>
              <a:t> </a:t>
            </a:r>
            <a:r>
              <a:rPr lang="en-GB" i="1" dirty="0" err="1">
                <a:effectLst/>
                <a:latin typeface="Times New Roman" panose="02020603050405020304" pitchFamily="18" charset="0"/>
                <a:ea typeface="Calibri" panose="020F0502020204030204" pitchFamily="34" charset="0"/>
              </a:rPr>
              <a:t>taḥrīm</a:t>
            </a:r>
            <a:r>
              <a:rPr lang="en-GB" i="1" dirty="0">
                <a:effectLst/>
                <a:latin typeface="Times New Roman" panose="02020603050405020304" pitchFamily="18" charset="0"/>
                <a:ea typeface="Calibri" panose="020F0502020204030204" pitchFamily="34" charset="0"/>
              </a:rPr>
              <a:t> al-</a:t>
            </a:r>
            <a:r>
              <a:rPr lang="en-GB" i="1" dirty="0" err="1">
                <a:effectLst/>
                <a:latin typeface="Times New Roman" panose="02020603050405020304" pitchFamily="18" charset="0"/>
                <a:ea typeface="Calibri" panose="020F0502020204030204" pitchFamily="34" charset="0"/>
              </a:rPr>
              <a:t>naẓar</a:t>
            </a:r>
            <a:r>
              <a:rPr lang="en-GB" i="1" dirty="0">
                <a:effectLst/>
                <a:latin typeface="Times New Roman" panose="02020603050405020304" pitchFamily="18" charset="0"/>
                <a:ea typeface="Calibri" panose="020F0502020204030204" pitchFamily="34" charset="0"/>
              </a:rPr>
              <a:t> </a:t>
            </a:r>
            <a:r>
              <a:rPr lang="en-GB" i="1" dirty="0" err="1">
                <a:effectLst/>
                <a:latin typeface="Times New Roman" panose="02020603050405020304" pitchFamily="18" charset="0"/>
                <a:ea typeface="Calibri" panose="020F0502020204030204" pitchFamily="34" charset="0"/>
              </a:rPr>
              <a:t>fī</a:t>
            </a:r>
            <a:r>
              <a:rPr lang="en-GB" i="1" dirty="0">
                <a:effectLst/>
                <a:latin typeface="Times New Roman" panose="02020603050405020304" pitchFamily="18" charset="0"/>
                <a:ea typeface="Calibri" panose="020F0502020204030204" pitchFamily="34" charset="0"/>
              </a:rPr>
              <a:t> al-</a:t>
            </a:r>
            <a:r>
              <a:rPr lang="en-GB" i="1" dirty="0" err="1">
                <a:effectLst/>
                <a:latin typeface="Times New Roman" panose="02020603050405020304" pitchFamily="18" charset="0"/>
                <a:ea typeface="Calibri" panose="020F0502020204030204" pitchFamily="34" charset="0"/>
              </a:rPr>
              <a:t>tawrāt</a:t>
            </a:r>
            <a:r>
              <a:rPr lang="en-GB" i="1" dirty="0">
                <a:effectLst/>
                <a:latin typeface="Times New Roman" panose="02020603050405020304" pitchFamily="18" charset="0"/>
                <a:ea typeface="Calibri" panose="020F0502020204030204" pitchFamily="34" charset="0"/>
              </a:rPr>
              <a:t> </a:t>
            </a:r>
            <a:r>
              <a:rPr lang="en-GB" i="1" dirty="0" err="1">
                <a:effectLst/>
                <a:latin typeface="Times New Roman" panose="02020603050405020304" pitchFamily="18" charset="0"/>
                <a:ea typeface="Calibri" panose="020F0502020204030204" pitchFamily="34" charset="0"/>
              </a:rPr>
              <a:t>waʾl-injīl</a:t>
            </a:r>
            <a:r>
              <a:rPr lang="en-GB" dirty="0">
                <a:effectLst/>
                <a:latin typeface="Times New Roman" panose="02020603050405020304" pitchFamily="18" charset="0"/>
                <a:ea typeface="Calibri" panose="020F0502020204030204" pitchFamily="34" charset="0"/>
              </a:rPr>
              <a:t> (Justification for the prohibition of Torah and Gospel study</a:t>
            </a:r>
            <a:r>
              <a:rPr lang="en-GB" dirty="0">
                <a:latin typeface="Times New Roman" panose="02020603050405020304" pitchFamily="18" charset="0"/>
                <a:ea typeface="Calibri" panose="020F0502020204030204" pitchFamily="34" charset="0"/>
              </a:rPr>
              <a:t>,</a:t>
            </a:r>
            <a:r>
              <a:rPr lang="en-GB" dirty="0">
                <a:effectLst/>
                <a:latin typeface="Times New Roman" panose="02020603050405020304" pitchFamily="18" charset="0"/>
                <a:ea typeface="Calibri" panose="020F0502020204030204" pitchFamily="34" charset="0"/>
              </a:rPr>
              <a:t> d. 1496/7). </a:t>
            </a:r>
            <a:endParaRPr lang="cs-CZ" i="1"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cs-CZ" i="1" dirty="0" err="1">
                <a:latin typeface="Times New Roman" panose="02020603050405020304" pitchFamily="18" charset="0"/>
                <a:cs typeface="Times New Roman" panose="02020603050405020304" pitchFamily="18" charset="0"/>
              </a:rPr>
              <a:t>Tawātur</a:t>
            </a:r>
            <a:r>
              <a:rPr lang="cs-CZ" dirty="0">
                <a:latin typeface="Times New Roman" panose="02020603050405020304" pitchFamily="18" charset="0"/>
                <a:cs typeface="Times New Roman" panose="02020603050405020304" pitchFamily="18" charset="0"/>
              </a:rPr>
              <a:t> –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lack</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reliable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transmission</a:t>
            </a:r>
            <a:endParaRPr lang="en-GB"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GB" dirty="0">
                <a:latin typeface="Times New Roman" panose="02020603050405020304" pitchFamily="18" charset="0"/>
                <a:cs typeface="Times New Roman" panose="02020603050405020304" pitchFamily="18" charset="0"/>
              </a:rPr>
              <a:t>Ezra the Scribe </a:t>
            </a:r>
            <a:r>
              <a:rPr lang="cs-CZ" dirty="0">
                <a:latin typeface="Times New Roman" panose="02020603050405020304" pitchFamily="18" charset="0"/>
                <a:cs typeface="Times New Roman" panose="02020603050405020304" pitchFamily="18" charset="0"/>
              </a:rPr>
              <a:t>(</a:t>
            </a:r>
            <a:r>
              <a:rPr lang="en-GB" dirty="0">
                <a:latin typeface="Times New Roman" panose="02020603050405020304" pitchFamily="18" charset="0"/>
                <a:cs typeface="Times New Roman" panose="02020603050405020304" pitchFamily="18" charset="0"/>
              </a:rPr>
              <a:t>the </a:t>
            </a:r>
            <a:r>
              <a:rPr lang="en-GB" dirty="0" err="1">
                <a:latin typeface="Times New Roman" panose="02020603050405020304" pitchFamily="18" charset="0"/>
                <a:cs typeface="Times New Roman" panose="02020603050405020304" pitchFamily="18" charset="0"/>
              </a:rPr>
              <a:t>quranic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Uzayr</a:t>
            </a:r>
            <a:r>
              <a:rPr lang="cs-CZ" dirty="0">
                <a:latin typeface="Times New Roman" panose="02020603050405020304" pitchFamily="18" charset="0"/>
                <a:cs typeface="Times New Roman" panose="02020603050405020304" pitchFamily="18" charset="0"/>
              </a:rPr>
              <a:t>) –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forger</a:t>
            </a:r>
            <a:endParaRPr lang="cs-CZ" dirty="0">
              <a:latin typeface="Times New Roman" panose="02020603050405020304" pitchFamily="18" charset="0"/>
              <a:cs typeface="Times New Roman" panose="02020603050405020304" pitchFamily="18" charset="0"/>
            </a:endParaRPr>
          </a:p>
          <a:p>
            <a:pPr algn="l"/>
            <a:endParaRPr lang="cs-CZ" sz="3200" dirty="0"/>
          </a:p>
        </p:txBody>
      </p:sp>
    </p:spTree>
    <p:extLst>
      <p:ext uri="{BB962C8B-B14F-4D97-AF65-F5344CB8AC3E}">
        <p14:creationId xmlns:p14="http://schemas.microsoft.com/office/powerpoint/2010/main" val="3995327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1AF257-9AFC-1665-E1D9-8650C51DBD0A}"/>
              </a:ext>
            </a:extLst>
          </p:cNvPr>
          <p:cNvSpPr>
            <a:spLocks noGrp="1"/>
          </p:cNvSpPr>
          <p:nvPr>
            <p:ph type="title"/>
          </p:nvPr>
        </p:nvSpPr>
        <p:spPr/>
        <p:txBody>
          <a:bodyPr>
            <a:normAutofit/>
          </a:bodyPr>
          <a:lstStyle/>
          <a:p>
            <a:r>
              <a:rPr lang="cs-CZ" sz="2800" i="1" dirty="0" err="1">
                <a:latin typeface="Times New Roman" panose="02020603050405020304" pitchFamily="18" charset="0"/>
                <a:cs typeface="Times New Roman" panose="02020603050405020304" pitchFamily="18" charset="0"/>
              </a:rPr>
              <a:t>Kitman</a:t>
            </a:r>
            <a:r>
              <a:rPr lang="cs-CZ" sz="2800" dirty="0">
                <a:latin typeface="Times New Roman" panose="02020603050405020304" pitchFamily="18" charset="0"/>
                <a:cs typeface="Times New Roman" panose="02020603050405020304" pitchFamily="18" charset="0"/>
              </a:rPr>
              <a:t>: </a:t>
            </a:r>
            <a:r>
              <a:rPr lang="cs-CZ" sz="2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800" dirty="0" err="1">
                <a:effectLst/>
                <a:latin typeface="Times New Roman" panose="02020603050405020304" pitchFamily="18" charset="0"/>
                <a:ea typeface="Calibri" panose="020F0502020204030204" pitchFamily="34" charset="0"/>
                <a:cs typeface="Times New Roman" panose="02020603050405020304" pitchFamily="18" charset="0"/>
              </a:rPr>
              <a:t>motif</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800"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800" dirty="0" err="1">
                <a:effectLst/>
                <a:latin typeface="Times New Roman" panose="02020603050405020304" pitchFamily="18" charset="0"/>
                <a:ea typeface="Calibri" panose="020F0502020204030204" pitchFamily="34" charset="0"/>
                <a:cs typeface="Times New Roman" panose="02020603050405020304" pitchFamily="18" charset="0"/>
              </a:rPr>
              <a:t>concealment</a:t>
            </a:r>
            <a:r>
              <a:rPr lang="cs-CZ"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800"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8D2A25B8-4A85-0EB8-7056-DA2ED7522A2F}"/>
              </a:ext>
            </a:extLst>
          </p:cNvPr>
          <p:cNvSpPr>
            <a:spLocks noGrp="1"/>
          </p:cNvSpPr>
          <p:nvPr>
            <p:ph idx="1"/>
          </p:nvPr>
        </p:nvSpPr>
        <p:spPr>
          <a:xfrm>
            <a:off x="64655" y="1825624"/>
            <a:ext cx="11289145" cy="5032375"/>
          </a:xfrm>
        </p:spPr>
        <p:txBody>
          <a:bodyPr>
            <a:normAutofit/>
          </a:bodyPr>
          <a:lstStyle/>
          <a:p>
            <a:r>
              <a:rPr lang="cs-CZ" sz="1800" u="sng" dirty="0" err="1">
                <a:effectLst/>
                <a:latin typeface="Times New Roman" panose="02020603050405020304" pitchFamily="18" charset="0"/>
                <a:ea typeface="Calibri" panose="020F0502020204030204" pitchFamily="34" charset="0"/>
              </a:rPr>
              <a:t>Kaʿb</a:t>
            </a:r>
            <a:r>
              <a:rPr lang="cs-CZ" sz="1800" u="sng" dirty="0">
                <a:effectLst/>
                <a:latin typeface="Times New Roman" panose="02020603050405020304" pitchFamily="18" charset="0"/>
                <a:ea typeface="Calibri" panose="020F0502020204030204" pitchFamily="34" charset="0"/>
              </a:rPr>
              <a:t> al-</a:t>
            </a:r>
            <a:r>
              <a:rPr lang="cs-CZ" sz="1800" u="sng" dirty="0" err="1">
                <a:effectLst/>
                <a:latin typeface="Times New Roman" panose="02020603050405020304" pitchFamily="18" charset="0"/>
                <a:ea typeface="Calibri" panose="020F0502020204030204" pitchFamily="34" charset="0"/>
              </a:rPr>
              <a:t>ʿAḥbār</a:t>
            </a:r>
            <a:r>
              <a:rPr lang="en-US" sz="1800" u="sng" dirty="0">
                <a:effectLst/>
                <a:latin typeface="Times New Roman" panose="02020603050405020304" pitchFamily="18" charset="0"/>
                <a:ea typeface="Calibri" panose="020F0502020204030204" pitchFamily="34" charset="0"/>
              </a:rPr>
              <a:t>’s reason for his conversion to Islam</a:t>
            </a:r>
            <a:endParaRPr lang="cs-CZ" sz="1800" u="sng" dirty="0">
              <a:latin typeface="Times New Roman" panose="02020603050405020304" pitchFamily="18" charset="0"/>
              <a:ea typeface="Calibri" panose="020F0502020204030204" pitchFamily="34" charset="0"/>
              <a:cs typeface="Arial" panose="020B0604020202020204" pitchFamily="34" charset="0"/>
            </a:endParaRPr>
          </a:p>
          <a:p>
            <a:r>
              <a:rPr lang="cs-CZ" sz="1800" dirty="0">
                <a:effectLst/>
                <a:latin typeface="Times New Roman" panose="02020603050405020304" pitchFamily="18" charset="0"/>
                <a:ea typeface="Calibri" panose="020F0502020204030204" pitchFamily="34" charset="0"/>
                <a:cs typeface="Arial" panose="020B0604020202020204" pitchFamily="34" charset="0"/>
              </a:rPr>
              <a:t>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professed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Jewish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faith</a:t>
            </a:r>
            <a:r>
              <a:rPr lang="cs-CZ" sz="1800" dirty="0">
                <a:effectLst/>
                <a:latin typeface="Times New Roman" panose="02020603050405020304" pitchFamily="18" charset="0"/>
                <a:ea typeface="Calibri" panose="020F0502020204030204" pitchFamily="34" charset="0"/>
                <a:cs typeface="Arial" panose="020B0604020202020204" pitchFamily="34" charset="0"/>
              </a:rPr>
              <a:t> and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served</a:t>
            </a:r>
            <a:r>
              <a:rPr lang="cs-CZ" sz="1800" dirty="0">
                <a:effectLst/>
                <a:latin typeface="Times New Roman" panose="02020603050405020304" pitchFamily="18" charset="0"/>
                <a:ea typeface="Calibri" panose="020F0502020204030204" pitchFamily="34" charset="0"/>
                <a:cs typeface="Arial" panose="020B0604020202020204" pitchFamily="34" charset="0"/>
              </a:rPr>
              <a:t> a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with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whom</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learned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Torah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While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memorizing</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it</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came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across</a:t>
            </a:r>
            <a:r>
              <a:rPr lang="cs-CZ" sz="1800" dirty="0">
                <a:effectLst/>
                <a:latin typeface="Times New Roman" panose="02020603050405020304" pitchFamily="18" charset="0"/>
                <a:ea typeface="Calibri" panose="020F0502020204030204" pitchFamily="34" charset="0"/>
                <a:cs typeface="Arial" panose="020B0604020202020204" pitchFamily="34" charset="0"/>
              </a:rPr>
              <a:t> ten lines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Jews</a:t>
            </a:r>
            <a:r>
              <a:rPr lang="cs-CZ" sz="1800" dirty="0">
                <a:effectLst/>
                <a:latin typeface="Times New Roman" panose="02020603050405020304" pitchFamily="18" charset="0"/>
                <a:ea typeface="Calibri" panose="020F0502020204030204" pitchFamily="34" charset="0"/>
                <a:cs typeface="Arial" panose="020B0604020202020204" pitchFamily="34" charset="0"/>
              </a:rPr>
              <a:t> had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erased</a:t>
            </a:r>
            <a:r>
              <a:rPr lang="cs-CZ" sz="1800" dirty="0">
                <a:effectLst/>
                <a:latin typeface="Times New Roman" panose="02020603050405020304" pitchFamily="18" charset="0"/>
                <a:ea typeface="Calibri" panose="020F0502020204030204" pitchFamily="34" charset="0"/>
                <a:cs typeface="Arial" panose="020B0604020202020204" pitchFamily="34" charset="0"/>
              </a:rPr>
              <a:t> so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would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be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impossible</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know</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they</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said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was</a:t>
            </a:r>
            <a:r>
              <a:rPr lang="cs-CZ" sz="1800" dirty="0">
                <a:effectLst/>
                <a:latin typeface="Times New Roman" panose="02020603050405020304" pitchFamily="18" charset="0"/>
                <a:ea typeface="Calibri" panose="020F0502020204030204" pitchFamily="34" charset="0"/>
                <a:cs typeface="Arial" panose="020B0604020202020204" pitchFamily="34" charset="0"/>
              </a:rPr>
              <a:t> in my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fourth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year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serving</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when</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time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his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passing</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approached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at</a:t>
            </a:r>
            <a:r>
              <a:rPr lang="cs-CZ" sz="1800" dirty="0">
                <a:effectLst/>
                <a:latin typeface="Times New Roman" panose="02020603050405020304" pitchFamily="18" charset="0"/>
                <a:ea typeface="Calibri" panose="020F0502020204030204" pitchFamily="34" charset="0"/>
                <a:cs typeface="Arial" panose="020B0604020202020204" pitchFamily="34" charset="0"/>
              </a:rPr>
              <a:t> his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head</a:t>
            </a:r>
            <a:r>
              <a:rPr lang="cs-CZ" sz="1800" dirty="0">
                <a:effectLst/>
                <a:latin typeface="Times New Roman" panose="02020603050405020304" pitchFamily="18" charset="0"/>
                <a:ea typeface="Calibri" panose="020F0502020204030204" pitchFamily="34" charset="0"/>
                <a:cs typeface="Arial" panose="020B0604020202020204" pitchFamily="34" charset="0"/>
              </a:rPr>
              <a:t> and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asked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Have</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served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faithfully</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Yes</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replied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Then</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said</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him</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Have</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ever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asked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for</a:t>
            </a:r>
            <a:r>
              <a:rPr lang="cs-CZ" sz="1800" dirty="0">
                <a:effectLst/>
                <a:latin typeface="Times New Roman" panose="02020603050405020304" pitchFamily="18" charset="0"/>
                <a:ea typeface="Calibri" panose="020F0502020204030204" pitchFamily="34" charset="0"/>
                <a:cs typeface="Arial" panose="020B0604020202020204" pitchFamily="34" charset="0"/>
              </a:rPr>
              <a:t> any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favor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demanded</a:t>
            </a:r>
            <a:r>
              <a:rPr lang="cs-CZ" sz="1800" dirty="0">
                <a:effectLst/>
                <a:latin typeface="Times New Roman" panose="02020603050405020304" pitchFamily="18" charset="0"/>
                <a:ea typeface="Calibri" panose="020F0502020204030204" pitchFamily="34" charset="0"/>
                <a:cs typeface="Arial" panose="020B0604020202020204" pitchFamily="34" charset="0"/>
              </a:rPr>
              <a:t> any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wages</a:t>
            </a:r>
            <a:r>
              <a:rPr lang="cs-CZ" sz="1800" dirty="0">
                <a:effectLst/>
                <a:latin typeface="Times New Roman" panose="02020603050405020304" pitchFamily="18" charset="0"/>
                <a:ea typeface="Calibri" panose="020F0502020204030204" pitchFamily="34" charset="0"/>
                <a:cs typeface="Arial" panose="020B0604020202020204" pitchFamily="34" charset="0"/>
              </a:rPr>
              <a:t>?" "No," he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said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God</a:t>
            </a:r>
            <a:r>
              <a:rPr lang="cs-CZ" sz="1800" dirty="0">
                <a:effectLst/>
                <a:latin typeface="Times New Roman" panose="02020603050405020304" pitchFamily="18" charset="0"/>
                <a:ea typeface="Calibri" panose="020F0502020204030204" pitchFamily="34" charset="0"/>
                <a:cs typeface="Arial" panose="020B0604020202020204" pitchFamily="34" charset="0"/>
              </a:rPr>
              <a:t> has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been</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counselor</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said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have</a:t>
            </a:r>
            <a:r>
              <a:rPr lang="cs-CZ" sz="1800" dirty="0">
                <a:effectLst/>
                <a:latin typeface="Times New Roman" panose="02020603050405020304" pitchFamily="18" charset="0"/>
                <a:ea typeface="Calibri" panose="020F0502020204030204" pitchFamily="34" charset="0"/>
                <a:cs typeface="Arial" panose="020B0604020202020204" pitchFamily="34" charset="0"/>
              </a:rPr>
              <a:t> a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request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is</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asked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studied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Torah</a:t>
            </a:r>
            <a:r>
              <a:rPr lang="cs-CZ" sz="1800" dirty="0">
                <a:effectLst/>
                <a:latin typeface="Times New Roman" panose="02020603050405020304" pitchFamily="18" charset="0"/>
                <a:ea typeface="Calibri" panose="020F0502020204030204" pitchFamily="34" charset="0"/>
                <a:cs typeface="Arial" panose="020B0604020202020204" pitchFamily="34" charset="0"/>
              </a:rPr>
              <a:t> and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memorized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every</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word</a:t>
            </a:r>
            <a:r>
              <a:rPr lang="cs-CZ" sz="1800" dirty="0">
                <a:effectLst/>
                <a:latin typeface="Times New Roman" panose="02020603050405020304" pitchFamily="18" charset="0"/>
                <a:ea typeface="Calibri" panose="020F0502020204030204" pitchFamily="34" charset="0"/>
                <a:cs typeface="Arial" panose="020B0604020202020204" pitchFamily="34" charset="0"/>
              </a:rPr>
              <a:t> and line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it</a:t>
            </a:r>
            <a:r>
              <a:rPr lang="cs-CZ" sz="1800" dirty="0">
                <a:effectLst/>
                <a:latin typeface="Times New Roman" panose="02020603050405020304" pitchFamily="18" charset="0"/>
                <a:ea typeface="Calibri" panose="020F0502020204030204" pitchFamily="34" charset="0"/>
                <a:cs typeface="Arial" panose="020B0604020202020204" pitchFamily="34" charset="0"/>
              </a:rPr>
              <a:t>, but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came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across</a:t>
            </a:r>
            <a:r>
              <a:rPr lang="cs-CZ" sz="1800" dirty="0">
                <a:effectLst/>
                <a:latin typeface="Times New Roman" panose="02020603050405020304" pitchFamily="18" charset="0"/>
                <a:ea typeface="Calibri" panose="020F0502020204030204" pitchFamily="34" charset="0"/>
                <a:cs typeface="Arial" panose="020B0604020202020204" pitchFamily="34" charset="0"/>
              </a:rPr>
              <a:t> ten lines in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that</a:t>
            </a:r>
            <a:r>
              <a:rPr lang="cs-CZ" sz="1800" dirty="0">
                <a:effectLst/>
                <a:latin typeface="Times New Roman" panose="02020603050405020304" pitchFamily="18" charset="0"/>
                <a:ea typeface="Calibri" panose="020F0502020204030204" pitchFamily="34" charset="0"/>
                <a:cs typeface="Arial" panose="020B0604020202020204" pitchFamily="34" charset="0"/>
              </a:rPr>
              <a:t> had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been</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erased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Can</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interpret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them</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fell</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into</a:t>
            </a:r>
            <a:r>
              <a:rPr lang="cs-CZ" sz="1800" dirty="0">
                <a:effectLst/>
                <a:latin typeface="Times New Roman" panose="02020603050405020304" pitchFamily="18" charset="0"/>
                <a:ea typeface="Calibri" panose="020F0502020204030204" pitchFamily="34" charset="0"/>
                <a:cs typeface="Arial" panose="020B0604020202020204" pitchFamily="34" charset="0"/>
              </a:rPr>
              <a:t> a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daze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shuddered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turned</a:t>
            </a:r>
            <a:r>
              <a:rPr lang="cs-CZ" sz="1800" dirty="0">
                <a:effectLst/>
                <a:latin typeface="Times New Roman" panose="02020603050405020304" pitchFamily="18" charset="0"/>
                <a:ea typeface="Calibri" panose="020F0502020204030204" pitchFamily="34" charset="0"/>
                <a:cs typeface="Arial" panose="020B0604020202020204" pitchFamily="34" charset="0"/>
              </a:rPr>
              <a:t> pale, and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then</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uttered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are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asking</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me</a:t>
            </a:r>
            <a:r>
              <a:rPr lang="cs-CZ" sz="1800" dirty="0">
                <a:effectLst/>
                <a:latin typeface="Times New Roman" panose="02020603050405020304" pitchFamily="18" charset="0"/>
                <a:ea typeface="Calibri" panose="020F0502020204030204" pitchFamily="34" charset="0"/>
                <a:cs typeface="Arial" panose="020B0604020202020204" pitchFamily="34" charset="0"/>
              </a:rPr>
              <a:t> a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thing</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which</a:t>
            </a:r>
            <a:r>
              <a:rPr lang="cs-CZ" sz="1800" dirty="0">
                <a:effectLst/>
                <a:latin typeface="Times New Roman" panose="02020603050405020304" pitchFamily="18" charset="0"/>
                <a:ea typeface="Calibri" panose="020F0502020204030204" pitchFamily="34" charset="0"/>
                <a:cs typeface="Arial" panose="020B0604020202020204" pitchFamily="34" charset="0"/>
              </a:rPr>
              <a:t>, by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God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will</a:t>
            </a:r>
            <a:r>
              <a:rPr lang="cs-CZ" sz="1800" dirty="0">
                <a:effectLst/>
                <a:latin typeface="Times New Roman" panose="02020603050405020304" pitchFamily="18" charset="0"/>
                <a:ea typeface="Calibri" panose="020F0502020204030204" pitchFamily="34" charset="0"/>
                <a:cs typeface="Arial" panose="020B0604020202020204" pitchFamily="34" charset="0"/>
              </a:rPr>
              <a:t> not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tell</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for</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fear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But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after</a:t>
            </a:r>
            <a:r>
              <a:rPr lang="cs-CZ" sz="1800" dirty="0">
                <a:effectLst/>
                <a:latin typeface="Times New Roman" panose="02020603050405020304" pitchFamily="18" charset="0"/>
                <a:ea typeface="Calibri" panose="020F0502020204030204" pitchFamily="34" charset="0"/>
                <a:cs typeface="Arial" panose="020B0604020202020204" pitchFamily="34" charset="0"/>
              </a:rPr>
              <a:t> my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death</a:t>
            </a:r>
            <a:r>
              <a:rPr lang="cs-CZ" sz="1800" dirty="0">
                <a:effectLst/>
                <a:latin typeface="Times New Roman" panose="02020603050405020304" pitchFamily="18" charset="0"/>
                <a:ea typeface="Calibri" panose="020F0502020204030204" pitchFamily="34" charset="0"/>
                <a:cs typeface="Arial" panose="020B0604020202020204" pitchFamily="34" charset="0"/>
              </a:rPr>
              <a:t> go to a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who</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knows</a:t>
            </a:r>
            <a:r>
              <a:rPr lang="cs-CZ" sz="1800" dirty="0">
                <a:effectLst/>
                <a:latin typeface="Times New Roman" panose="02020603050405020304" pitchFamily="18" charset="0"/>
                <a:ea typeface="Calibri" panose="020F0502020204030204" pitchFamily="34" charset="0"/>
                <a:cs typeface="Arial" panose="020B0604020202020204" pitchFamily="34" charset="0"/>
              </a:rPr>
              <a:t> more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about</a:t>
            </a:r>
            <a:r>
              <a:rPr lang="cs-CZ" sz="1800" dirty="0">
                <a:effectLst/>
                <a:latin typeface="Times New Roman" panose="02020603050405020304" pitchFamily="18" charset="0"/>
                <a:ea typeface="Calibri" panose="020F0502020204030204" pitchFamily="34" charset="0"/>
                <a:cs typeface="Arial" panose="020B0604020202020204" pitchFamily="34" charset="0"/>
              </a:rPr>
              <a:t> these lines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than</a:t>
            </a:r>
            <a:r>
              <a:rPr lang="cs-CZ" sz="1800" dirty="0">
                <a:effectLst/>
                <a:latin typeface="Times New Roman" panose="02020603050405020304" pitchFamily="18" charset="0"/>
                <a:ea typeface="Calibri" panose="020F0502020204030204" pitchFamily="34" charset="0"/>
                <a:cs typeface="Arial" panose="020B0604020202020204" pitchFamily="34" charset="0"/>
              </a:rPr>
              <a:t> I do."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After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Rabbi's</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death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may</a:t>
            </a:r>
            <a:r>
              <a:rPr lang="cs-CZ" sz="1800" dirty="0">
                <a:effectLst/>
                <a:latin typeface="Times New Roman" panose="02020603050405020304" pitchFamily="18" charset="0"/>
                <a:ea typeface="Calibri" panose="020F0502020204030204" pitchFamily="34" charset="0"/>
                <a:cs typeface="Arial" panose="020B0604020202020204" pitchFamily="34" charset="0"/>
              </a:rPr>
              <a:t> G</a:t>
            </a:r>
            <a:r>
              <a:rPr lang="en-US" sz="1800" dirty="0">
                <a:effectLst/>
                <a:latin typeface="Times New Roman" panose="02020603050405020304" pitchFamily="18" charset="0"/>
                <a:ea typeface="Calibri" panose="020F0502020204030204" pitchFamily="34" charset="0"/>
                <a:cs typeface="Arial" panose="020B0604020202020204" pitchFamily="34" charset="0"/>
              </a:rPr>
              <a:t>o</a:t>
            </a:r>
            <a:r>
              <a:rPr lang="cs-CZ" sz="1800" dirty="0">
                <a:effectLst/>
                <a:latin typeface="Times New Roman" panose="02020603050405020304" pitchFamily="18" charset="0"/>
                <a:ea typeface="Calibri" panose="020F0502020204030204" pitchFamily="34" charset="0"/>
                <a:cs typeface="Arial" panose="020B0604020202020204" pitchFamily="34" charset="0"/>
              </a:rPr>
              <a:t>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curse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him</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went</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said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and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served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him</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for</a:t>
            </a:r>
            <a:r>
              <a:rPr lang="cs-CZ" sz="1800" dirty="0">
                <a:effectLst/>
                <a:latin typeface="Times New Roman" panose="02020603050405020304" pitchFamily="18" charset="0"/>
                <a:ea typeface="Calibri" panose="020F0502020204030204" pitchFamily="34" charset="0"/>
                <a:cs typeface="Arial" panose="020B0604020202020204" pitchFamily="34" charset="0"/>
              </a:rPr>
              <a:t> ten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years</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When</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moment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his demise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was</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about</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come</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asked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him</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same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question</a:t>
            </a:r>
            <a:r>
              <a:rPr lang="cs-CZ" sz="1800" dirty="0">
                <a:effectLst/>
                <a:latin typeface="Times New Roman" panose="02020603050405020304" pitchFamily="18" charset="0"/>
                <a:ea typeface="Calibri" panose="020F0502020204030204" pitchFamily="34" charset="0"/>
                <a:cs typeface="Arial" panose="020B0604020202020204" pitchFamily="34" charset="0"/>
              </a:rPr>
              <a:t> as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first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rabbi</a:t>
            </a:r>
            <a:r>
              <a:rPr lang="cs-CZ" sz="1800" dirty="0">
                <a:effectLst/>
                <a:latin typeface="Times New Roman" panose="02020603050405020304" pitchFamily="18" charset="0"/>
                <a:ea typeface="Calibri" panose="020F0502020204030204" pitchFamily="34" charset="0"/>
                <a:cs typeface="Arial" panose="020B0604020202020204" pitchFamily="34" charset="0"/>
              </a:rPr>
              <a:t>, and he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replied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fear</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if</a:t>
            </a:r>
            <a:r>
              <a:rPr lang="cs-CZ" sz="1800" dirty="0">
                <a:effectLst/>
                <a:latin typeface="Times New Roman" panose="02020603050405020304" pitchFamily="18" charset="0"/>
                <a:ea typeface="Calibri" panose="020F0502020204030204" pitchFamily="34" charset="0"/>
                <a:cs typeface="Arial" panose="020B0604020202020204" pitchFamily="34" charset="0"/>
              </a:rPr>
              <a:t> I interpret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them</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will</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convert</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faith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Muḥammad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son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ʿAbdallāh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God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forbid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replied</a:t>
            </a:r>
            <a:r>
              <a:rPr lang="cs-CZ" sz="1800" dirty="0">
                <a:effectLst/>
                <a:latin typeface="Times New Roman" panose="02020603050405020304" pitchFamily="18" charset="0"/>
                <a:ea typeface="Calibri" panose="020F0502020204030204" pitchFamily="34" charset="0"/>
                <a:cs typeface="Arial" panose="020B0604020202020204" pitchFamily="34" charset="0"/>
              </a:rPr>
              <a:t>. Rabi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took</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Torah</a:t>
            </a:r>
            <a:r>
              <a:rPr lang="cs-CZ" sz="1800" dirty="0">
                <a:effectLst/>
                <a:latin typeface="Times New Roman" panose="02020603050405020304" pitchFamily="18" charset="0"/>
                <a:ea typeface="Calibri" panose="020F0502020204030204" pitchFamily="34" charset="0"/>
                <a:cs typeface="Arial" panose="020B0604020202020204" pitchFamily="34" charset="0"/>
              </a:rPr>
              <a:t> and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said</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Swear</a:t>
            </a:r>
            <a:r>
              <a:rPr lang="cs-CZ" sz="1800" dirty="0">
                <a:effectLst/>
                <a:latin typeface="Times New Roman" panose="02020603050405020304" pitchFamily="18" charset="0"/>
                <a:ea typeface="Calibri" panose="020F0502020204030204" pitchFamily="34" charset="0"/>
                <a:cs typeface="Arial" panose="020B0604020202020204" pitchFamily="34" charset="0"/>
              </a:rPr>
              <a:t> by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Torah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that</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you</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will</a:t>
            </a:r>
            <a:r>
              <a:rPr lang="cs-CZ" sz="1800" dirty="0">
                <a:effectLst/>
                <a:latin typeface="Times New Roman" panose="02020603050405020304" pitchFamily="18" charset="0"/>
                <a:ea typeface="Calibri" panose="020F0502020204030204" pitchFamily="34" charset="0"/>
                <a:cs typeface="Arial" panose="020B0604020202020204" pitchFamily="34" charset="0"/>
              </a:rPr>
              <a:t> not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convert</a:t>
            </a:r>
            <a:r>
              <a:rPr lang="cs-CZ" sz="1800" dirty="0">
                <a:effectLst/>
                <a:latin typeface="Times New Roman" panose="02020603050405020304" pitchFamily="18" charset="0"/>
                <a:ea typeface="Calibri" panose="020F0502020204030204" pitchFamily="34" charset="0"/>
                <a:cs typeface="Arial" panose="020B0604020202020204" pitchFamily="34" charset="0"/>
              </a:rPr>
              <a:t> to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the</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faith</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of</a:t>
            </a:r>
            <a:r>
              <a:rPr lang="cs-CZ" sz="1800" dirty="0">
                <a:effectLst/>
                <a:latin typeface="Times New Roman" panose="02020603050405020304" pitchFamily="18" charset="0"/>
                <a:ea typeface="Calibri" panose="020F0502020204030204" pitchFamily="34" charset="0"/>
                <a:cs typeface="Arial" panose="020B0604020202020204" pitchFamily="34" charset="0"/>
              </a:rPr>
              <a:t>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Muḥammad</a:t>
            </a:r>
            <a:r>
              <a:rPr lang="cs-CZ" sz="1800" dirty="0">
                <a:effectLst/>
                <a:latin typeface="Times New Roman" panose="02020603050405020304" pitchFamily="18" charset="0"/>
                <a:ea typeface="Calibri" panose="020F0502020204030204" pitchFamily="34" charset="0"/>
                <a:cs typeface="Arial" panose="020B0604020202020204" pitchFamily="34" charset="0"/>
              </a:rPr>
              <a:t>." I </a:t>
            </a:r>
            <a:r>
              <a:rPr lang="cs-CZ" sz="1800" dirty="0" err="1">
                <a:effectLst/>
                <a:latin typeface="Times New Roman" panose="02020603050405020304" pitchFamily="18" charset="0"/>
                <a:ea typeface="Calibri" panose="020F0502020204030204" pitchFamily="34" charset="0"/>
                <a:cs typeface="Arial" panose="020B0604020202020204" pitchFamily="34" charset="0"/>
              </a:rPr>
              <a:t>swore</a:t>
            </a:r>
            <a:r>
              <a:rPr lang="cs-CZ" sz="1800" dirty="0">
                <a:effectLst/>
                <a:latin typeface="Times New Roman" panose="02020603050405020304" pitchFamily="18" charset="0"/>
                <a:ea typeface="Calibri" panose="020F0502020204030204" pitchFamily="34" charset="0"/>
                <a:cs typeface="Arial" panose="020B0604020202020204" pitchFamily="34" charset="0"/>
              </a:rPr>
              <a:t>.</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r>
              <a:rPr lang="cs-CZ" sz="1800" dirty="0" err="1">
                <a:solidFill>
                  <a:srgbClr val="000000"/>
                </a:solidFill>
                <a:effectLst/>
                <a:latin typeface="Times New Roman" panose="02020603050405020304" pitchFamily="18" charset="0"/>
                <a:ea typeface="Calibri" panose="020F0502020204030204" pitchFamily="34" charset="0"/>
              </a:rPr>
              <a:t>Then</a:t>
            </a:r>
            <a:r>
              <a:rPr lang="cs-CZ" sz="1800" dirty="0">
                <a:solidFill>
                  <a:srgbClr val="000000"/>
                </a:solidFill>
                <a:effectLst/>
                <a:latin typeface="Times New Roman" panose="02020603050405020304" pitchFamily="18" charset="0"/>
                <a:ea typeface="Calibri" panose="020F0502020204030204" pitchFamily="34" charset="0"/>
              </a:rPr>
              <a:t> I </a:t>
            </a:r>
            <a:r>
              <a:rPr lang="cs-CZ" sz="1800" dirty="0" err="1">
                <a:solidFill>
                  <a:srgbClr val="000000"/>
                </a:solidFill>
                <a:effectLst/>
                <a:latin typeface="Times New Roman" panose="02020603050405020304" pitchFamily="18" charset="0"/>
                <a:ea typeface="Calibri" panose="020F0502020204030204" pitchFamily="34" charset="0"/>
              </a:rPr>
              <a:t>asked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Rabbi</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Why</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don't</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you</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act</a:t>
            </a:r>
            <a:r>
              <a:rPr lang="cs-CZ" sz="1800" dirty="0">
                <a:solidFill>
                  <a:srgbClr val="000000"/>
                </a:solidFill>
                <a:effectLst/>
                <a:latin typeface="Times New Roman" panose="02020603050405020304" pitchFamily="18" charset="0"/>
                <a:ea typeface="Calibri" panose="020F0502020204030204" pitchFamily="34" charset="0"/>
              </a:rPr>
              <a:t> in </a:t>
            </a:r>
            <a:r>
              <a:rPr lang="cs-CZ" sz="1800" dirty="0" err="1">
                <a:solidFill>
                  <a:srgbClr val="000000"/>
                </a:solidFill>
                <a:effectLst/>
                <a:latin typeface="Times New Roman" panose="02020603050405020304" pitchFamily="18" charset="0"/>
                <a:ea typeface="Calibri" panose="020F0502020204030204" pitchFamily="34" charset="0"/>
              </a:rPr>
              <a:t>accordance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with</a:t>
            </a:r>
            <a:r>
              <a:rPr lang="cs-CZ" sz="1800" dirty="0">
                <a:solidFill>
                  <a:srgbClr val="000000"/>
                </a:solidFill>
                <a:effectLst/>
                <a:latin typeface="Times New Roman" panose="02020603050405020304" pitchFamily="18" charset="0"/>
                <a:ea typeface="Calibri" panose="020F0502020204030204" pitchFamily="34" charset="0"/>
              </a:rPr>
              <a:t> these ten </a:t>
            </a:r>
            <a:r>
              <a:rPr lang="cs-CZ" sz="1800" dirty="0" err="1">
                <a:solidFill>
                  <a:srgbClr val="000000"/>
                </a:solidFill>
                <a:effectLst/>
                <a:latin typeface="Times New Roman" panose="02020603050405020304" pitchFamily="18" charset="0"/>
                <a:ea typeface="Calibri" panose="020F0502020204030204" pitchFamily="34" charset="0"/>
              </a:rPr>
              <a:t>sayings</a:t>
            </a:r>
            <a:r>
              <a:rPr lang="cs-CZ" sz="1800" dirty="0">
                <a:solidFill>
                  <a:srgbClr val="000000"/>
                </a:solidFill>
                <a:effectLst/>
                <a:latin typeface="Times New Roman" panose="02020603050405020304" pitchFamily="18" charset="0"/>
                <a:ea typeface="Calibri" panose="020F0502020204030204" pitchFamily="34" charset="0"/>
              </a:rPr>
              <a:t> and </a:t>
            </a:r>
            <a:r>
              <a:rPr lang="cs-CZ" sz="1800" dirty="0" err="1">
                <a:solidFill>
                  <a:srgbClr val="000000"/>
                </a:solidFill>
                <a:effectLst/>
                <a:latin typeface="Times New Roman" panose="02020603050405020304" pitchFamily="18" charset="0"/>
                <a:ea typeface="Calibri" panose="020F0502020204030204" pitchFamily="34" charset="0"/>
              </a:rPr>
              <a:t>why</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have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you</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concealed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them</a:t>
            </a:r>
            <a:r>
              <a:rPr lang="cs-CZ" sz="1800" dirty="0">
                <a:solidFill>
                  <a:srgbClr val="000000"/>
                </a:solidFill>
                <a:effectLst/>
                <a:latin typeface="Times New Roman" panose="02020603050405020304" pitchFamily="18" charset="0"/>
                <a:ea typeface="Calibri" panose="020F0502020204030204" pitchFamily="34" charset="0"/>
              </a:rPr>
              <a:t> and </a:t>
            </a:r>
            <a:r>
              <a:rPr lang="cs-CZ" sz="1800" dirty="0" err="1">
                <a:solidFill>
                  <a:srgbClr val="000000"/>
                </a:solidFill>
                <a:effectLst/>
                <a:latin typeface="Times New Roman" panose="02020603050405020304" pitchFamily="18" charset="0"/>
                <a:ea typeface="Calibri" panose="020F0502020204030204" pitchFamily="34" charset="0"/>
              </a:rPr>
              <a:t>changed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their</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form</a:t>
            </a:r>
            <a:r>
              <a:rPr lang="cs-CZ" sz="1800" dirty="0">
                <a:solidFill>
                  <a:srgbClr val="000000"/>
                </a:solidFill>
                <a:effectLst/>
                <a:latin typeface="Times New Roman" panose="02020603050405020304" pitchFamily="18" charset="0"/>
                <a:ea typeface="Calibri" panose="020F0502020204030204" pitchFamily="34" charset="0"/>
              </a:rPr>
              <a:t>?" He </a:t>
            </a:r>
            <a:r>
              <a:rPr lang="cs-CZ" sz="1800" dirty="0" err="1">
                <a:solidFill>
                  <a:srgbClr val="000000"/>
                </a:solidFill>
                <a:effectLst/>
                <a:latin typeface="Times New Roman" panose="02020603050405020304" pitchFamily="18" charset="0"/>
                <a:ea typeface="Calibri" panose="020F0502020204030204" pitchFamily="34" charset="0"/>
              </a:rPr>
              <a:t>did</a:t>
            </a:r>
            <a:r>
              <a:rPr lang="cs-CZ" sz="1800" dirty="0">
                <a:solidFill>
                  <a:srgbClr val="000000"/>
                </a:solidFill>
                <a:effectLst/>
                <a:latin typeface="Times New Roman" panose="02020603050405020304" pitchFamily="18" charset="0"/>
                <a:ea typeface="Calibri" panose="020F0502020204030204" pitchFamily="34" charset="0"/>
              </a:rPr>
              <a:t> not </a:t>
            </a:r>
            <a:r>
              <a:rPr lang="cs-CZ" sz="1800" dirty="0" err="1">
                <a:solidFill>
                  <a:srgbClr val="000000"/>
                </a:solidFill>
                <a:effectLst/>
                <a:latin typeface="Times New Roman" panose="02020603050405020304" pitchFamily="18" charset="0"/>
                <a:ea typeface="Calibri" panose="020F0502020204030204" pitchFamily="34" charset="0"/>
              </a:rPr>
              <a:t>say</a:t>
            </a:r>
            <a:r>
              <a:rPr lang="cs-CZ" sz="1800" dirty="0">
                <a:solidFill>
                  <a:srgbClr val="000000"/>
                </a:solidFill>
                <a:effectLst/>
                <a:latin typeface="Times New Roman" panose="02020603050405020304" pitchFamily="18" charset="0"/>
                <a:ea typeface="Calibri" panose="020F0502020204030204" pitchFamily="34" charset="0"/>
              </a:rPr>
              <a:t> a </a:t>
            </a:r>
            <a:r>
              <a:rPr lang="cs-CZ" sz="1800" dirty="0" err="1">
                <a:solidFill>
                  <a:srgbClr val="000000"/>
                </a:solidFill>
                <a:effectLst/>
                <a:latin typeface="Times New Roman" panose="02020603050405020304" pitchFamily="18" charset="0"/>
                <a:ea typeface="Calibri" panose="020F0502020204030204" pitchFamily="34" charset="0"/>
              </a:rPr>
              <a:t>word</a:t>
            </a:r>
            <a:r>
              <a:rPr lang="cs-CZ" sz="1800" dirty="0">
                <a:solidFill>
                  <a:srgbClr val="000000"/>
                </a:solidFill>
                <a:effectLst/>
                <a:latin typeface="Times New Roman" panose="02020603050405020304" pitchFamily="18" charset="0"/>
                <a:ea typeface="Calibri" panose="020F0502020204030204" pitchFamily="34" charset="0"/>
              </a:rPr>
              <a:t> in </a:t>
            </a:r>
            <a:r>
              <a:rPr lang="cs-CZ" sz="1800" dirty="0" err="1">
                <a:solidFill>
                  <a:srgbClr val="000000"/>
                </a:solidFill>
                <a:effectLst/>
                <a:latin typeface="Times New Roman" panose="02020603050405020304" pitchFamily="18" charset="0"/>
                <a:ea typeface="Calibri" panose="020F0502020204030204" pitchFamily="34" charset="0"/>
              </a:rPr>
              <a:t>reply</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only</a:t>
            </a:r>
            <a:r>
              <a:rPr lang="cs-CZ" sz="1800" dirty="0">
                <a:solidFill>
                  <a:srgbClr val="000000"/>
                </a:solidFill>
                <a:effectLst/>
                <a:latin typeface="Times New Roman" panose="02020603050405020304" pitchFamily="18" charset="0"/>
                <a:ea typeface="Calibri" panose="020F0502020204030204" pitchFamily="34" charset="0"/>
              </a:rPr>
              <a:t> his face </a:t>
            </a:r>
            <a:r>
              <a:rPr lang="cs-CZ" sz="1800" dirty="0" err="1">
                <a:solidFill>
                  <a:srgbClr val="000000"/>
                </a:solidFill>
                <a:effectLst/>
                <a:latin typeface="Times New Roman" panose="02020603050405020304" pitchFamily="18" charset="0"/>
                <a:ea typeface="Calibri" panose="020F0502020204030204" pitchFamily="34" charset="0"/>
              </a:rPr>
              <a:t>changed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color</a:t>
            </a:r>
            <a:r>
              <a:rPr lang="cs-CZ" sz="1800" dirty="0">
                <a:solidFill>
                  <a:srgbClr val="000000"/>
                </a:solidFill>
                <a:effectLst/>
                <a:latin typeface="Times New Roman" panose="02020603050405020304" pitchFamily="18" charset="0"/>
                <a:ea typeface="Calibri" panose="020F0502020204030204" pitchFamily="34" charset="0"/>
              </a:rPr>
              <a:t>. I </a:t>
            </a:r>
            <a:r>
              <a:rPr lang="cs-CZ" sz="1800" dirty="0" err="1">
                <a:solidFill>
                  <a:srgbClr val="000000"/>
                </a:solidFill>
                <a:effectLst/>
                <a:latin typeface="Times New Roman" panose="02020603050405020304" pitchFamily="18" charset="0"/>
                <a:ea typeface="Calibri" panose="020F0502020204030204" pitchFamily="34" charset="0"/>
              </a:rPr>
              <a:t>said</a:t>
            </a:r>
            <a:r>
              <a:rPr lang="cs-CZ" sz="1800" dirty="0">
                <a:solidFill>
                  <a:srgbClr val="000000"/>
                </a:solidFill>
                <a:effectLst/>
                <a:latin typeface="Times New Roman" panose="02020603050405020304" pitchFamily="18" charset="0"/>
                <a:ea typeface="Calibri" panose="020F0502020204030204" pitchFamily="34" charset="0"/>
              </a:rPr>
              <a:t>, "As </a:t>
            </a:r>
            <a:r>
              <a:rPr lang="cs-CZ" sz="1800" dirty="0" err="1">
                <a:solidFill>
                  <a:srgbClr val="000000"/>
                </a:solidFill>
                <a:effectLst/>
                <a:latin typeface="Times New Roman" panose="02020603050405020304" pitchFamily="18" charset="0"/>
                <a:ea typeface="Calibri" panose="020F0502020204030204" pitchFamily="34" charset="0"/>
              </a:rPr>
              <a:t>for</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me</a:t>
            </a:r>
            <a:r>
              <a:rPr lang="cs-CZ" sz="1800" dirty="0">
                <a:solidFill>
                  <a:srgbClr val="000000"/>
                </a:solidFill>
                <a:effectLst/>
                <a:latin typeface="Times New Roman" panose="02020603050405020304" pitchFamily="18" charset="0"/>
                <a:ea typeface="Calibri" panose="020F0502020204030204" pitchFamily="34" charset="0"/>
              </a:rPr>
              <a:t>, I </a:t>
            </a:r>
            <a:r>
              <a:rPr lang="cs-CZ" sz="1800" dirty="0" err="1">
                <a:solidFill>
                  <a:srgbClr val="000000"/>
                </a:solidFill>
                <a:effectLst/>
                <a:latin typeface="Times New Roman" panose="02020603050405020304" pitchFamily="18" charset="0"/>
                <a:ea typeface="Calibri" panose="020F0502020204030204" pitchFamily="34" charset="0"/>
              </a:rPr>
              <a:t>confess</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that</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there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is</a:t>
            </a:r>
            <a:r>
              <a:rPr lang="cs-CZ" sz="1800" dirty="0">
                <a:solidFill>
                  <a:srgbClr val="000000"/>
                </a:solidFill>
                <a:effectLst/>
                <a:latin typeface="Times New Roman" panose="02020603050405020304" pitchFamily="18" charset="0"/>
                <a:ea typeface="Calibri" panose="020F0502020204030204" pitchFamily="34" charset="0"/>
              </a:rPr>
              <a:t> no </a:t>
            </a:r>
            <a:r>
              <a:rPr lang="cs-CZ" sz="1800" dirty="0" err="1">
                <a:solidFill>
                  <a:srgbClr val="000000"/>
                </a:solidFill>
                <a:effectLst/>
                <a:latin typeface="Times New Roman" panose="02020603050405020304" pitchFamily="18" charset="0"/>
                <a:ea typeface="Calibri" panose="020F0502020204030204" pitchFamily="34" charset="0"/>
              </a:rPr>
              <a:t>deity</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except</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God</a:t>
            </a:r>
            <a:r>
              <a:rPr lang="cs-CZ" sz="1800" dirty="0">
                <a:solidFill>
                  <a:srgbClr val="000000"/>
                </a:solidFill>
                <a:effectLst/>
                <a:latin typeface="Times New Roman" panose="02020603050405020304" pitchFamily="18" charset="0"/>
                <a:ea typeface="Calibri" panose="020F0502020204030204" pitchFamily="34" charset="0"/>
              </a:rPr>
              <a:t>, and </a:t>
            </a:r>
            <a:r>
              <a:rPr lang="cs-CZ" sz="1800" dirty="0" err="1">
                <a:solidFill>
                  <a:srgbClr val="000000"/>
                </a:solidFill>
                <a:effectLst/>
                <a:latin typeface="Times New Roman" panose="02020603050405020304" pitchFamily="18" charset="0"/>
                <a:ea typeface="Calibri" panose="020F0502020204030204" pitchFamily="34" charset="0"/>
              </a:rPr>
              <a:t>Muḥammad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is</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messenger </a:t>
            </a:r>
            <a:r>
              <a:rPr lang="cs-CZ" sz="1800" dirty="0" err="1">
                <a:solidFill>
                  <a:srgbClr val="000000"/>
                </a:solidFill>
                <a:effectLst/>
                <a:latin typeface="Times New Roman" panose="02020603050405020304" pitchFamily="18" charset="0"/>
                <a:ea typeface="Calibri" panose="020F0502020204030204" pitchFamily="34" charset="0"/>
              </a:rPr>
              <a:t>of</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God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When</a:t>
            </a:r>
            <a:r>
              <a:rPr lang="cs-CZ" sz="1800" dirty="0">
                <a:solidFill>
                  <a:srgbClr val="000000"/>
                </a:solidFill>
                <a:effectLst/>
                <a:latin typeface="Times New Roman" panose="02020603050405020304" pitchFamily="18" charset="0"/>
                <a:ea typeface="Calibri" panose="020F0502020204030204" pitchFamily="34" charset="0"/>
              </a:rPr>
              <a:t> he </a:t>
            </a:r>
            <a:r>
              <a:rPr lang="cs-CZ" sz="1800" dirty="0" err="1">
                <a:solidFill>
                  <a:srgbClr val="000000"/>
                </a:solidFill>
                <a:effectLst/>
                <a:latin typeface="Times New Roman" panose="02020603050405020304" pitchFamily="18" charset="0"/>
                <a:ea typeface="Calibri" panose="020F0502020204030204" pitchFamily="34" charset="0"/>
              </a:rPr>
              <a:t>heard</a:t>
            </a:r>
            <a:r>
              <a:rPr lang="cs-CZ" sz="1800" dirty="0">
                <a:solidFill>
                  <a:srgbClr val="000000"/>
                </a:solidFill>
                <a:effectLst/>
                <a:latin typeface="Times New Roman" panose="02020603050405020304" pitchFamily="18" charset="0"/>
                <a:ea typeface="Calibri" panose="020F0502020204030204" pitchFamily="34" charset="0"/>
              </a:rPr>
              <a:t> my </a:t>
            </a:r>
            <a:r>
              <a:rPr lang="cs-CZ" sz="1800" dirty="0" err="1">
                <a:solidFill>
                  <a:srgbClr val="000000"/>
                </a:solidFill>
                <a:effectLst/>
                <a:latin typeface="Times New Roman" panose="02020603050405020304" pitchFamily="18" charset="0"/>
                <a:ea typeface="Calibri" panose="020F0502020204030204" pitchFamily="34" charset="0"/>
              </a:rPr>
              <a:t>confession</a:t>
            </a:r>
            <a:r>
              <a:rPr lang="cs-CZ" sz="1800" dirty="0">
                <a:solidFill>
                  <a:srgbClr val="000000"/>
                </a:solidFill>
                <a:effectLst/>
                <a:latin typeface="Times New Roman" panose="02020603050405020304" pitchFamily="18" charset="0"/>
                <a:ea typeface="Calibri" panose="020F0502020204030204" pitchFamily="34" charset="0"/>
              </a:rPr>
              <a:t>, he </a:t>
            </a:r>
            <a:r>
              <a:rPr lang="cs-CZ" sz="1800" dirty="0" err="1">
                <a:solidFill>
                  <a:srgbClr val="000000"/>
                </a:solidFill>
                <a:effectLst/>
                <a:latin typeface="Times New Roman" panose="02020603050405020304" pitchFamily="18" charset="0"/>
                <a:ea typeface="Calibri" panose="020F0502020204030204" pitchFamily="34" charset="0"/>
              </a:rPr>
              <a:t>was</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grieved</a:t>
            </a:r>
            <a:r>
              <a:rPr lang="cs-CZ" sz="1800" dirty="0">
                <a:solidFill>
                  <a:srgbClr val="000000"/>
                </a:solidFill>
                <a:effectLst/>
                <a:latin typeface="Times New Roman" panose="02020603050405020304" pitchFamily="18" charset="0"/>
                <a:ea typeface="Calibri" panose="020F0502020204030204" pitchFamily="34" charset="0"/>
              </a:rPr>
              <a:t>, he beat his </a:t>
            </a:r>
            <a:r>
              <a:rPr lang="cs-CZ" sz="1800" dirty="0" err="1">
                <a:solidFill>
                  <a:srgbClr val="000000"/>
                </a:solidFill>
                <a:effectLst/>
                <a:latin typeface="Times New Roman" panose="02020603050405020304" pitchFamily="18" charset="0"/>
                <a:ea typeface="Calibri" panose="020F0502020204030204" pitchFamily="34" charset="0"/>
              </a:rPr>
              <a:t>head</a:t>
            </a:r>
            <a:r>
              <a:rPr lang="cs-CZ" sz="1800" dirty="0">
                <a:solidFill>
                  <a:srgbClr val="000000"/>
                </a:solidFill>
                <a:effectLst/>
                <a:latin typeface="Times New Roman" panose="02020603050405020304" pitchFamily="18" charset="0"/>
                <a:ea typeface="Calibri" panose="020F0502020204030204" pitchFamily="34" charset="0"/>
              </a:rPr>
              <a:t> on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ground</a:t>
            </a:r>
            <a:r>
              <a:rPr lang="cs-CZ" sz="1800" dirty="0">
                <a:solidFill>
                  <a:srgbClr val="000000"/>
                </a:solidFill>
                <a:effectLst/>
                <a:latin typeface="Times New Roman" panose="02020603050405020304" pitchFamily="18" charset="0"/>
                <a:ea typeface="Calibri" panose="020F0502020204030204" pitchFamily="34" charset="0"/>
              </a:rPr>
              <a:t>, and </a:t>
            </a:r>
            <a:r>
              <a:rPr lang="cs-CZ" sz="1800" dirty="0" err="1">
                <a:solidFill>
                  <a:srgbClr val="000000"/>
                </a:solidFill>
                <a:effectLst/>
                <a:latin typeface="Times New Roman" panose="02020603050405020304" pitchFamily="18" charset="0"/>
                <a:ea typeface="Calibri" panose="020F0502020204030204" pitchFamily="34" charset="0"/>
              </a:rPr>
              <a:t>trembling</a:t>
            </a:r>
            <a:r>
              <a:rPr lang="cs-CZ" sz="1800" dirty="0">
                <a:solidFill>
                  <a:srgbClr val="000000"/>
                </a:solidFill>
                <a:effectLst/>
                <a:latin typeface="Times New Roman" panose="02020603050405020304" pitchFamily="18" charset="0"/>
                <a:ea typeface="Calibri" panose="020F0502020204030204" pitchFamily="34" charset="0"/>
              </a:rPr>
              <a:t> in </a:t>
            </a:r>
            <a:r>
              <a:rPr lang="cs-CZ" sz="1800" dirty="0" err="1">
                <a:solidFill>
                  <a:srgbClr val="000000"/>
                </a:solidFill>
                <a:effectLst/>
                <a:latin typeface="Times New Roman" panose="02020603050405020304" pitchFamily="18" charset="0"/>
                <a:ea typeface="Calibri" panose="020F0502020204030204" pitchFamily="34" charset="0"/>
              </a:rPr>
              <a:t>mortal</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convulsions</a:t>
            </a:r>
            <a:r>
              <a:rPr lang="cs-CZ" sz="1800" dirty="0">
                <a:solidFill>
                  <a:srgbClr val="000000"/>
                </a:solidFill>
                <a:effectLst/>
                <a:latin typeface="Times New Roman" panose="02020603050405020304" pitchFamily="18" charset="0"/>
                <a:ea typeface="Calibri" panose="020F0502020204030204" pitchFamily="34" charset="0"/>
              </a:rPr>
              <a:t>, he </a:t>
            </a:r>
            <a:r>
              <a:rPr lang="cs-CZ" sz="1800" dirty="0" err="1">
                <a:solidFill>
                  <a:srgbClr val="000000"/>
                </a:solidFill>
                <a:effectLst/>
                <a:latin typeface="Times New Roman" panose="02020603050405020304" pitchFamily="18" charset="0"/>
                <a:ea typeface="Calibri" panose="020F0502020204030204" pitchFamily="34" charset="0"/>
              </a:rPr>
              <a:t>left</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this</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world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may</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God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curse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him</a:t>
            </a:r>
            <a:r>
              <a:rPr lang="cs-CZ" sz="1800" dirty="0">
                <a:solidFill>
                  <a:srgbClr val="000000"/>
                </a:solidFill>
                <a:effectLst/>
                <a:latin typeface="Times New Roman" panose="02020603050405020304" pitchFamily="18" charset="0"/>
                <a:ea typeface="Calibri" panose="020F0502020204030204" pitchFamily="34" charset="0"/>
              </a:rPr>
              <a:t>. I </a:t>
            </a:r>
            <a:r>
              <a:rPr lang="cs-CZ" sz="1800" dirty="0" err="1">
                <a:solidFill>
                  <a:srgbClr val="000000"/>
                </a:solidFill>
                <a:effectLst/>
                <a:latin typeface="Times New Roman" panose="02020603050405020304" pitchFamily="18" charset="0"/>
                <a:ea typeface="Calibri" panose="020F0502020204030204" pitchFamily="34" charset="0"/>
              </a:rPr>
              <a:t>escaped</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from</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Jewish</a:t>
            </a:r>
            <a:r>
              <a:rPr lang="cs-CZ" sz="1800" dirty="0">
                <a:solidFill>
                  <a:srgbClr val="000000"/>
                </a:solidFill>
                <a:effectLst/>
                <a:latin typeface="Times New Roman" panose="02020603050405020304" pitchFamily="18" charset="0"/>
                <a:ea typeface="Calibri" panose="020F0502020204030204" pitchFamily="34" charset="0"/>
              </a:rPr>
              <a:t> religion to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religion </a:t>
            </a:r>
            <a:r>
              <a:rPr lang="cs-CZ" sz="1800" dirty="0" err="1">
                <a:solidFill>
                  <a:srgbClr val="000000"/>
                </a:solidFill>
                <a:effectLst/>
                <a:latin typeface="Times New Roman" panose="02020603050405020304" pitchFamily="18" charset="0"/>
                <a:ea typeface="Calibri" panose="020F0502020204030204" pitchFamily="34" charset="0"/>
              </a:rPr>
              <a:t>of</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Islam</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That</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is</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reason</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for</a:t>
            </a:r>
            <a:r>
              <a:rPr lang="cs-CZ" sz="1800" dirty="0">
                <a:solidFill>
                  <a:srgbClr val="000000"/>
                </a:solidFill>
                <a:effectLst/>
                <a:latin typeface="Times New Roman" panose="02020603050405020304" pitchFamily="18" charset="0"/>
                <a:ea typeface="Calibri" panose="020F0502020204030204" pitchFamily="34" charset="0"/>
              </a:rPr>
              <a:t> my </a:t>
            </a:r>
            <a:r>
              <a:rPr lang="cs-CZ" sz="1800" dirty="0" err="1">
                <a:solidFill>
                  <a:srgbClr val="000000"/>
                </a:solidFill>
                <a:effectLst/>
                <a:latin typeface="Times New Roman" panose="02020603050405020304" pitchFamily="18" charset="0"/>
                <a:ea typeface="Calibri" panose="020F0502020204030204" pitchFamily="34" charset="0"/>
              </a:rPr>
              <a:t>conversion</a:t>
            </a:r>
            <a:r>
              <a:rPr lang="cs-CZ" sz="1800" dirty="0">
                <a:solidFill>
                  <a:srgbClr val="000000"/>
                </a:solidFill>
                <a:effectLst/>
                <a:latin typeface="Times New Roman" panose="02020603050405020304" pitchFamily="18" charset="0"/>
                <a:ea typeface="Calibri" panose="020F0502020204030204" pitchFamily="34" charset="0"/>
              </a:rPr>
              <a:t>, Prince </a:t>
            </a:r>
            <a:r>
              <a:rPr lang="cs-CZ" sz="1800" dirty="0" err="1">
                <a:solidFill>
                  <a:srgbClr val="000000"/>
                </a:solidFill>
                <a:effectLst/>
                <a:latin typeface="Times New Roman" panose="02020603050405020304" pitchFamily="18" charset="0"/>
                <a:ea typeface="Calibri" panose="020F0502020204030204" pitchFamily="34" charset="0"/>
              </a:rPr>
              <a:t>of</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the</a:t>
            </a:r>
            <a:r>
              <a:rPr lang="cs-CZ" sz="1800" dirty="0">
                <a:solidFill>
                  <a:srgbClr val="000000"/>
                </a:solidFill>
                <a:effectLst/>
                <a:latin typeface="Times New Roman" panose="02020603050405020304" pitchFamily="18" charset="0"/>
                <a:ea typeface="Calibri" panose="020F0502020204030204" pitchFamily="34" charset="0"/>
              </a:rPr>
              <a:t> </a:t>
            </a:r>
            <a:r>
              <a:rPr lang="cs-CZ" sz="1800" dirty="0" err="1">
                <a:solidFill>
                  <a:srgbClr val="000000"/>
                </a:solidFill>
                <a:effectLst/>
                <a:latin typeface="Times New Roman" panose="02020603050405020304" pitchFamily="18" charset="0"/>
                <a:ea typeface="Calibri" panose="020F0502020204030204" pitchFamily="34" charset="0"/>
              </a:rPr>
              <a:t>Faithful</a:t>
            </a:r>
            <a:r>
              <a:rPr lang="cs-CZ" sz="1800" dirty="0">
                <a:solidFill>
                  <a:srgbClr val="000000"/>
                </a:solidFill>
                <a:effectLst/>
                <a:latin typeface="Times New Roman" panose="02020603050405020304" pitchFamily="18" charset="0"/>
                <a:ea typeface="Calibri" panose="020F0502020204030204" pitchFamily="34" charset="0"/>
              </a:rPr>
              <a:t>.</a:t>
            </a:r>
            <a:endParaRPr lang="cs-CZ" dirty="0"/>
          </a:p>
        </p:txBody>
      </p:sp>
    </p:spTree>
    <p:extLst>
      <p:ext uri="{BB962C8B-B14F-4D97-AF65-F5344CB8AC3E}">
        <p14:creationId xmlns:p14="http://schemas.microsoft.com/office/powerpoint/2010/main" val="141179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i="1" dirty="0" err="1">
                <a:latin typeface="Times New Roman" panose="02020603050405020304" pitchFamily="18" charset="0"/>
                <a:cs typeface="Times New Roman" panose="02020603050405020304" pitchFamily="18" charset="0"/>
              </a:rPr>
              <a:t>aʿlām</a:t>
            </a:r>
            <a:r>
              <a:rPr lang="en-GB" i="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or </a:t>
            </a:r>
            <a:r>
              <a:rPr lang="en-GB" i="1" dirty="0" err="1">
                <a:latin typeface="Times New Roman" panose="02020603050405020304" pitchFamily="18" charset="0"/>
                <a:cs typeface="Times New Roman" panose="02020603050405020304" pitchFamily="18" charset="0"/>
              </a:rPr>
              <a:t>dalāʾil</a:t>
            </a:r>
            <a:r>
              <a:rPr lang="en-GB" i="1" dirty="0">
                <a:latin typeface="Times New Roman" panose="02020603050405020304" pitchFamily="18" charset="0"/>
                <a:cs typeface="Times New Roman" panose="02020603050405020304" pitchFamily="18" charset="0"/>
              </a:rPr>
              <a:t> al-</a:t>
            </a:r>
            <a:r>
              <a:rPr lang="en-GB" i="1" dirty="0" err="1">
                <a:latin typeface="Times New Roman" panose="02020603050405020304" pitchFamily="18" charset="0"/>
                <a:cs typeface="Times New Roman" panose="02020603050405020304" pitchFamily="18" charset="0"/>
              </a:rPr>
              <a:t>nubuwwa</a:t>
            </a:r>
            <a:r>
              <a:rPr lang="en-GB" dirty="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Signs or Proofs of </a:t>
            </a:r>
            <a:r>
              <a:rPr lang="en-GB" dirty="0" err="1">
                <a:latin typeface="Times New Roman" panose="02020603050405020304" pitchFamily="18" charset="0"/>
                <a:cs typeface="Times New Roman" panose="02020603050405020304" pitchFamily="18" charset="0"/>
              </a:rPr>
              <a:t>Prophethood</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normAutofit fontScale="92500" lnSpcReduction="20000"/>
          </a:bodyPr>
          <a:lstStyle/>
          <a:p>
            <a:r>
              <a:rPr lang="en-GB" dirty="0">
                <a:latin typeface="Times New Roman" panose="02020603050405020304" pitchFamily="18" charset="0"/>
                <a:cs typeface="Times New Roman" panose="02020603050405020304" pitchFamily="18" charset="0"/>
              </a:rPr>
              <a:t>John of Damascus (</a:t>
            </a:r>
            <a:r>
              <a:rPr lang="en-GB">
                <a:latin typeface="Times New Roman" panose="02020603050405020304" pitchFamily="18" charset="0"/>
                <a:cs typeface="Times New Roman" panose="02020603050405020304" pitchFamily="18" charset="0"/>
              </a:rPr>
              <a:t>mid-8</a:t>
            </a:r>
            <a:r>
              <a:rPr lang="en-GB" baseline="30000">
                <a:latin typeface="Times New Roman" panose="02020603050405020304" pitchFamily="18" charset="0"/>
                <a:cs typeface="Times New Roman" panose="02020603050405020304" pitchFamily="18" charset="0"/>
              </a:rPr>
              <a:t>th</a:t>
            </a:r>
            <a:r>
              <a:rPr lang="en-GB">
                <a:latin typeface="Times New Roman" panose="02020603050405020304" pitchFamily="18" charset="0"/>
                <a:cs typeface="Times New Roman" panose="02020603050405020304" pitchFamily="18" charset="0"/>
              </a:rPr>
              <a:t> century)</a:t>
            </a:r>
          </a:p>
          <a:p>
            <a:r>
              <a:rPr lang="en-GB" dirty="0">
                <a:latin typeface="Times New Roman" panose="02020603050405020304" pitchFamily="18" charset="0"/>
                <a:cs typeface="Times New Roman" panose="02020603050405020304" pitchFamily="18" charset="0"/>
              </a:rPr>
              <a:t>al-</a:t>
            </a:r>
            <a:r>
              <a:rPr lang="en-GB" dirty="0" err="1">
                <a:latin typeface="Times New Roman" panose="02020603050405020304" pitchFamily="18" charset="0"/>
                <a:cs typeface="Times New Roman" panose="02020603050405020304" pitchFamily="18" charset="0"/>
              </a:rPr>
              <a:t>Jāḥiẓ</a:t>
            </a:r>
            <a:r>
              <a:rPr lang="en-GB" dirty="0">
                <a:latin typeface="Times New Roman" panose="02020603050405020304" pitchFamily="18" charset="0"/>
                <a:cs typeface="Times New Roman" panose="02020603050405020304" pitchFamily="18" charset="0"/>
              </a:rPr>
              <a:t> (d. 869), </a:t>
            </a:r>
            <a:r>
              <a:rPr lang="en-GB" dirty="0" err="1">
                <a:latin typeface="Times New Roman" panose="02020603050405020304" pitchFamily="18" charset="0"/>
                <a:cs typeface="Times New Roman" panose="02020603050405020304" pitchFamily="18" charset="0"/>
              </a:rPr>
              <a:t>ʿAlī</a:t>
            </a:r>
            <a:r>
              <a:rPr lang="en-GB" dirty="0">
                <a:latin typeface="Times New Roman" panose="02020603050405020304" pitchFamily="18" charset="0"/>
                <a:cs typeface="Times New Roman" panose="02020603050405020304" pitchFamily="18" charset="0"/>
              </a:rPr>
              <a:t> ibn </a:t>
            </a:r>
            <a:r>
              <a:rPr lang="en-GB" dirty="0" err="1">
                <a:latin typeface="Times New Roman" panose="02020603050405020304" pitchFamily="18" charset="0"/>
                <a:cs typeface="Times New Roman" panose="02020603050405020304" pitchFamily="18" charset="0"/>
              </a:rPr>
              <a:t>Rabban</a:t>
            </a:r>
            <a:r>
              <a:rPr lang="en-GB" dirty="0">
                <a:latin typeface="Times New Roman" panose="02020603050405020304" pitchFamily="18" charset="0"/>
                <a:cs typeface="Times New Roman" panose="02020603050405020304" pitchFamily="18" charset="0"/>
              </a:rPr>
              <a:t> al-</a:t>
            </a:r>
            <a:r>
              <a:rPr lang="en-GB" dirty="0" err="1">
                <a:latin typeface="Times New Roman" panose="02020603050405020304" pitchFamily="18" charset="0"/>
                <a:cs typeface="Times New Roman" panose="02020603050405020304" pitchFamily="18" charset="0"/>
              </a:rPr>
              <a:t>Ṭabarī</a:t>
            </a:r>
            <a:r>
              <a:rPr lang="en-GB" dirty="0">
                <a:latin typeface="Times New Roman" panose="02020603050405020304" pitchFamily="18" charset="0"/>
                <a:cs typeface="Times New Roman" panose="02020603050405020304" pitchFamily="18" charset="0"/>
              </a:rPr>
              <a:t>, and Ibn </a:t>
            </a:r>
            <a:r>
              <a:rPr lang="en-GB" dirty="0" err="1">
                <a:latin typeface="Times New Roman" panose="02020603050405020304" pitchFamily="18" charset="0"/>
                <a:cs typeface="Times New Roman" panose="02020603050405020304" pitchFamily="18" charset="0"/>
              </a:rPr>
              <a:t>Qutayba</a:t>
            </a:r>
            <a:r>
              <a:rPr lang="en-GB" dirty="0">
                <a:latin typeface="Times New Roman" panose="02020603050405020304" pitchFamily="18" charset="0"/>
                <a:cs typeface="Times New Roman" panose="02020603050405020304" pitchFamily="18" charset="0"/>
              </a:rPr>
              <a:t> (d. 889)</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r>
              <a:rPr lang="en-GB" i="1" dirty="0" err="1">
                <a:latin typeface="Times New Roman" panose="02020603050405020304" pitchFamily="18" charset="0"/>
                <a:cs typeface="Times New Roman" panose="02020603050405020304" pitchFamily="18" charset="0"/>
              </a:rPr>
              <a:t>muḥammad</a:t>
            </a:r>
            <a:r>
              <a:rPr lang="en-GB"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ḥamd</a:t>
            </a:r>
            <a:r>
              <a:rPr lang="en-GB"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maḥmūd</a:t>
            </a:r>
            <a:r>
              <a:rPr lang="en-GB"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aḥmad</a:t>
            </a:r>
            <a:r>
              <a:rPr lang="en-GB" i="1" dirty="0">
                <a:latin typeface="Times New Roman" panose="02020603050405020304" pitchFamily="18" charset="0"/>
                <a:cs typeface="Times New Roman" panose="02020603050405020304" pitchFamily="18" charset="0"/>
              </a:rPr>
              <a:t> = H M D</a:t>
            </a:r>
            <a:endParaRPr lang="cs-CZ" dirty="0">
              <a:latin typeface="Times New Roman" panose="02020603050405020304" pitchFamily="18" charset="0"/>
              <a:cs typeface="Times New Roman" panose="02020603050405020304" pitchFamily="18" charset="0"/>
            </a:endParaRPr>
          </a:p>
          <a:p>
            <a:endParaRPr lang="cs-CZ" i="1" dirty="0">
              <a:latin typeface="Times New Roman" panose="02020603050405020304" pitchFamily="18" charset="0"/>
              <a:cs typeface="Times New Roman" panose="02020603050405020304" pitchFamily="18" charset="0"/>
            </a:endParaRPr>
          </a:p>
          <a:p>
            <a:r>
              <a:rPr lang="en-GB" i="1" dirty="0" err="1">
                <a:latin typeface="Times New Roman" panose="02020603050405020304" pitchFamily="18" charset="0"/>
                <a:cs typeface="Times New Roman" panose="02020603050405020304" pitchFamily="18" charset="0"/>
              </a:rPr>
              <a:t>Testimonia</a:t>
            </a:r>
            <a:r>
              <a:rPr lang="cs-CZ" i="1" dirty="0">
                <a:latin typeface="Times New Roman" panose="02020603050405020304" pitchFamily="18" charset="0"/>
                <a:cs typeface="Times New Roman" panose="02020603050405020304" pitchFamily="18" charset="0"/>
              </a:rPr>
              <a:t> –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Church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fathers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devoted</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large</a:t>
            </a:r>
            <a:r>
              <a:rPr lang="cs-CZ" dirty="0">
                <a:latin typeface="Times New Roman" panose="02020603050405020304" pitchFamily="18" charset="0"/>
                <a:cs typeface="Times New Roman" panose="02020603050405020304" pitchFamily="18" charset="0"/>
              </a:rPr>
              <a:t> part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their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oeuvre</a:t>
            </a:r>
            <a:r>
              <a:rPr lang="cs-CZ" dirty="0">
                <a:latin typeface="Times New Roman" panose="02020603050405020304" pitchFamily="18" charset="0"/>
                <a:cs typeface="Times New Roman" panose="02020603050405020304" pitchFamily="18" charset="0"/>
              </a:rPr>
              <a:t> to </a:t>
            </a:r>
            <a:r>
              <a:rPr lang="cs-CZ" i="1" dirty="0" err="1">
                <a:latin typeface="Times New Roman" panose="02020603050405020304" pitchFamily="18" charset="0"/>
                <a:cs typeface="Times New Roman" panose="02020603050405020304" pitchFamily="18" charset="0"/>
              </a:rPr>
              <a:t>proofs</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from</a:t>
            </a:r>
            <a:r>
              <a:rPr lang="cs-CZ" i="1" dirty="0">
                <a:latin typeface="Times New Roman" panose="02020603050405020304" pitchFamily="18" charset="0"/>
                <a:cs typeface="Times New Roman" panose="02020603050405020304" pitchFamily="18" charset="0"/>
              </a:rPr>
              <a:t> </a:t>
            </a:r>
            <a:r>
              <a:rPr lang="cs-CZ" i="1" dirty="0" err="1">
                <a:latin typeface="Times New Roman" panose="02020603050405020304" pitchFamily="18" charset="0"/>
                <a:cs typeface="Times New Roman" panose="02020603050405020304" pitchFamily="18" charset="0"/>
              </a:rPr>
              <a:t>prophecy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using</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Old</a:t>
            </a:r>
            <a:r>
              <a:rPr lang="cs-CZ" dirty="0">
                <a:latin typeface="Times New Roman" panose="02020603050405020304" pitchFamily="18" charset="0"/>
                <a:cs typeface="Times New Roman" panose="02020603050405020304" pitchFamily="18" charset="0"/>
              </a:rPr>
              <a:t> Testament “</a:t>
            </a:r>
            <a:r>
              <a:rPr lang="cs-CZ" dirty="0" err="1">
                <a:latin typeface="Times New Roman" panose="02020603050405020304" pitchFamily="18" charset="0"/>
                <a:cs typeface="Times New Roman" panose="02020603050405020304" pitchFamily="18" charset="0"/>
              </a:rPr>
              <a:t>proof-texts</a:t>
            </a:r>
            <a:r>
              <a:rPr lang="cs-CZ" dirty="0">
                <a:latin typeface="Times New Roman" panose="02020603050405020304" pitchFamily="18" charset="0"/>
                <a:cs typeface="Times New Roman" panose="02020603050405020304" pitchFamily="18" charset="0"/>
              </a:rPr>
              <a:t>” to </a:t>
            </a:r>
            <a:r>
              <a:rPr lang="cs-CZ" dirty="0" err="1">
                <a:latin typeface="Times New Roman" panose="02020603050405020304" pitchFamily="18" charset="0"/>
                <a:cs typeface="Times New Roman" panose="02020603050405020304" pitchFamily="18" charset="0"/>
              </a:rPr>
              <a:t>prove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Jesus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Messiah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ritual</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commandments</a:t>
            </a:r>
            <a:r>
              <a:rPr lang="cs-CZ" dirty="0">
                <a:latin typeface="Times New Roman" panose="02020603050405020304" pitchFamily="18" charset="0"/>
                <a:cs typeface="Times New Roman" panose="02020603050405020304" pitchFamily="18" charset="0"/>
              </a:rPr>
              <a:t> in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Law</a:t>
            </a:r>
            <a:r>
              <a:rPr lang="cs-CZ" dirty="0">
                <a:latin typeface="Times New Roman" panose="02020603050405020304" pitchFamily="18" charset="0"/>
                <a:cs typeface="Times New Roman" panose="02020603050405020304" pitchFamily="18" charset="0"/>
              </a:rPr>
              <a:t> are no </a:t>
            </a:r>
            <a:r>
              <a:rPr lang="cs-CZ" dirty="0" err="1">
                <a:latin typeface="Times New Roman" panose="02020603050405020304" pitchFamily="18" charset="0"/>
                <a:cs typeface="Times New Roman" panose="02020603050405020304" pitchFamily="18" charset="0"/>
              </a:rPr>
              <a:t>longer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obligatory</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that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Church</a:t>
            </a:r>
            <a:r>
              <a:rPr lang="cs-CZ" dirty="0">
                <a:latin typeface="Times New Roman" panose="02020603050405020304" pitchFamily="18" charset="0"/>
                <a:cs typeface="Times New Roman" panose="02020603050405020304" pitchFamily="18" charset="0"/>
              </a:rPr>
              <a:t>, not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Jews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is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now</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people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God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Apologists</a:t>
            </a:r>
            <a:r>
              <a:rPr lang="cs-CZ" dirty="0">
                <a:latin typeface="Times New Roman" panose="02020603050405020304" pitchFamily="18" charset="0"/>
                <a:cs typeface="Times New Roman" panose="02020603050405020304" pitchFamily="18" charset="0"/>
              </a:rPr>
              <a:t>, such as Justin </a:t>
            </a:r>
            <a:r>
              <a:rPr lang="cs-CZ" dirty="0" err="1">
                <a:latin typeface="Times New Roman" panose="02020603050405020304" pitchFamily="18" charset="0"/>
                <a:cs typeface="Times New Roman" panose="02020603050405020304" pitchFamily="18" charset="0"/>
              </a:rPr>
              <a:t>Martyr</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Melito</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Sardis</a:t>
            </a:r>
            <a:r>
              <a:rPr lang="cs-CZ" dirty="0">
                <a:latin typeface="Times New Roman" panose="02020603050405020304" pitchFamily="18" charset="0"/>
                <a:cs typeface="Times New Roman" panose="02020603050405020304" pitchFamily="18" charset="0"/>
              </a:rPr>
              <a:t>, and </a:t>
            </a:r>
            <a:r>
              <a:rPr lang="cs-CZ" dirty="0" err="1">
                <a:latin typeface="Times New Roman" panose="02020603050405020304" pitchFamily="18" charset="0"/>
                <a:cs typeface="Times New Roman" panose="02020603050405020304" pitchFamily="18" charset="0"/>
              </a:rPr>
              <a:t>Tertullian</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worked</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out</a:t>
            </a:r>
            <a:r>
              <a:rPr lang="cs-CZ" dirty="0">
                <a:latin typeface="Times New Roman" panose="02020603050405020304" pitchFamily="18" charset="0"/>
                <a:cs typeface="Times New Roman" panose="02020603050405020304" pitchFamily="18" charset="0"/>
              </a:rPr>
              <a:t> a </a:t>
            </a:r>
            <a:r>
              <a:rPr lang="cs-CZ" dirty="0" err="1">
                <a:latin typeface="Times New Roman" panose="02020603050405020304" pitchFamily="18" charset="0"/>
                <a:cs typeface="Times New Roman" panose="02020603050405020304" pitchFamily="18" charset="0"/>
              </a:rPr>
              <a:t>great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amount</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of</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the</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Testimonia</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which</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was</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eventually</a:t>
            </a:r>
            <a:r>
              <a:rPr lang="cs-CZ" dirty="0">
                <a:latin typeface="Times New Roman" panose="02020603050405020304" pitchFamily="18" charset="0"/>
                <a:cs typeface="Times New Roman" panose="02020603050405020304" pitchFamily="18" charset="0"/>
              </a:rPr>
              <a:t> </a:t>
            </a:r>
            <a:r>
              <a:rPr lang="cs-CZ" dirty="0" err="1">
                <a:latin typeface="Times New Roman" panose="02020603050405020304" pitchFamily="18" charset="0"/>
                <a:cs typeface="Times New Roman" panose="02020603050405020304" pitchFamily="18" charset="0"/>
              </a:rPr>
              <a:t>assembled</a:t>
            </a:r>
            <a:r>
              <a:rPr lang="cs-CZ" dirty="0">
                <a:latin typeface="Times New Roman" panose="02020603050405020304" pitchFamily="18" charset="0"/>
                <a:cs typeface="Times New Roman" panose="02020603050405020304" pitchFamily="18" charset="0"/>
              </a:rPr>
              <a:t> in </a:t>
            </a:r>
            <a:r>
              <a:rPr lang="cs-CZ" dirty="0" err="1">
                <a:latin typeface="Times New Roman" panose="02020603050405020304" pitchFamily="18" charset="0"/>
                <a:cs typeface="Times New Roman" panose="02020603050405020304" pitchFamily="18" charset="0"/>
              </a:rPr>
              <a:t>collections</a:t>
            </a:r>
            <a:r>
              <a:rPr lang="cs-CZ" dirty="0">
                <a:latin typeface="Times New Roman" panose="02020603050405020304" pitchFamily="18" charset="0"/>
                <a:cs typeface="Times New Roman" panose="02020603050405020304" pitchFamily="18" charset="0"/>
              </a:rPr>
              <a:t> such as </a:t>
            </a:r>
            <a:r>
              <a:rPr lang="cs-CZ" dirty="0" err="1">
                <a:latin typeface="Times New Roman" panose="02020603050405020304" pitchFamily="18" charset="0"/>
                <a:cs typeface="Times New Roman" panose="02020603050405020304" pitchFamily="18" charset="0"/>
              </a:rPr>
              <a:t>Cyprian’s</a:t>
            </a:r>
            <a:r>
              <a:rPr lang="cs-CZ" dirty="0">
                <a:latin typeface="Times New Roman" panose="02020603050405020304" pitchFamily="18" charset="0"/>
                <a:cs typeface="Times New Roman" panose="02020603050405020304" pitchFamily="18" charset="0"/>
              </a:rPr>
              <a:t> </a:t>
            </a:r>
            <a:r>
              <a:rPr lang="cs-CZ" i="1" dirty="0">
                <a:latin typeface="Times New Roman" panose="02020603050405020304" pitchFamily="18" charset="0"/>
                <a:cs typeface="Times New Roman" panose="02020603050405020304" pitchFamily="18" charset="0"/>
              </a:rPr>
              <a:t>Testimonia ad </a:t>
            </a:r>
            <a:r>
              <a:rPr lang="cs-CZ" i="1" dirty="0" err="1">
                <a:latin typeface="Times New Roman" panose="02020603050405020304" pitchFamily="18" charset="0"/>
                <a:cs typeface="Times New Roman" panose="02020603050405020304" pitchFamily="18" charset="0"/>
              </a:rPr>
              <a:t>Quirinum</a:t>
            </a:r>
            <a:r>
              <a:rPr lang="cs-CZ" dirty="0">
                <a:latin typeface="Times New Roman" panose="02020603050405020304" pitchFamily="18" charset="0"/>
                <a:cs typeface="Times New Roman" panose="02020603050405020304" pitchFamily="18" charset="0"/>
              </a:rPr>
              <a:t> (d. 258).</a:t>
            </a:r>
          </a:p>
        </p:txBody>
      </p:sp>
    </p:spTree>
    <p:extLst>
      <p:ext uri="{BB962C8B-B14F-4D97-AF65-F5344CB8AC3E}">
        <p14:creationId xmlns:p14="http://schemas.microsoft.com/office/powerpoint/2010/main" val="317941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err="1">
                <a:latin typeface="Times New Roman" panose="02020603050405020304" pitchFamily="18" charset="0"/>
                <a:cs typeface="Times New Roman" panose="02020603050405020304" pitchFamily="18" charset="0"/>
              </a:rPr>
              <a:t>ʿAlī</a:t>
            </a:r>
            <a:r>
              <a:rPr lang="en-GB" dirty="0">
                <a:latin typeface="Times New Roman" panose="02020603050405020304" pitchFamily="18" charset="0"/>
                <a:cs typeface="Times New Roman" panose="02020603050405020304" pitchFamily="18" charset="0"/>
              </a:rPr>
              <a:t> ibn </a:t>
            </a:r>
            <a:r>
              <a:rPr lang="en-GB" dirty="0" err="1">
                <a:latin typeface="Times New Roman" panose="02020603050405020304" pitchFamily="18" charset="0"/>
                <a:cs typeface="Times New Roman" panose="02020603050405020304" pitchFamily="18" charset="0"/>
              </a:rPr>
              <a:t>Rabban</a:t>
            </a:r>
            <a:r>
              <a:rPr lang="en-GB" dirty="0">
                <a:latin typeface="Times New Roman" panose="02020603050405020304" pitchFamily="18" charset="0"/>
                <a:cs typeface="Times New Roman" panose="02020603050405020304" pitchFamily="18" charset="0"/>
              </a:rPr>
              <a:t> al-</a:t>
            </a:r>
            <a:r>
              <a:rPr lang="en-GB" dirty="0" err="1">
                <a:latin typeface="Times New Roman" panose="02020603050405020304" pitchFamily="18" charset="0"/>
                <a:cs typeface="Times New Roman" panose="02020603050405020304" pitchFamily="18" charset="0"/>
              </a:rPr>
              <a:t>Ṭabarī</a:t>
            </a:r>
            <a:r>
              <a:rPr lang="cs-CZ" dirty="0">
                <a:latin typeface="Times New Roman" panose="02020603050405020304" pitchFamily="18" charset="0"/>
                <a:cs typeface="Times New Roman" panose="02020603050405020304" pitchFamily="18" charset="0"/>
              </a:rPr>
              <a:t> </a:t>
            </a:r>
          </a:p>
        </p:txBody>
      </p:sp>
      <p:sp>
        <p:nvSpPr>
          <p:cNvPr id="3" name="Zástupný symbol pro obsah 2"/>
          <p:cNvSpPr>
            <a:spLocks noGrp="1"/>
          </p:cNvSpPr>
          <p:nvPr>
            <p:ph idx="1"/>
          </p:nvPr>
        </p:nvSpPr>
        <p:spPr/>
        <p:txBody>
          <a:bodyPr>
            <a:normAutofit fontScale="92500"/>
          </a:bodyPr>
          <a:lstStyle/>
          <a:p>
            <a:r>
              <a:rPr lang="en-GB" i="1" dirty="0" err="1">
                <a:latin typeface="Times New Roman" panose="02020603050405020304" pitchFamily="18" charset="0"/>
                <a:cs typeface="Times New Roman" panose="02020603050405020304" pitchFamily="18" charset="0"/>
              </a:rPr>
              <a:t>Kitāb</a:t>
            </a:r>
            <a:r>
              <a:rPr lang="en-GB" i="1" dirty="0">
                <a:latin typeface="Times New Roman" panose="02020603050405020304" pitchFamily="18" charset="0"/>
                <a:cs typeface="Times New Roman" panose="02020603050405020304" pitchFamily="18" charset="0"/>
              </a:rPr>
              <a:t> al-</a:t>
            </a:r>
            <a:r>
              <a:rPr lang="en-GB" i="1" dirty="0" err="1">
                <a:latin typeface="Times New Roman" panose="02020603050405020304" pitchFamily="18" charset="0"/>
                <a:cs typeface="Times New Roman" panose="02020603050405020304" pitchFamily="18" charset="0"/>
              </a:rPr>
              <a:t>dīn</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waʾl-dawla</a:t>
            </a:r>
            <a:r>
              <a:rPr lang="en-GB" i="1"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The Book of Religion and Empire</a:t>
            </a:r>
            <a:r>
              <a:rPr lang="en-GB" dirty="0">
                <a:latin typeface="Times New Roman" panose="02020603050405020304" pitchFamily="18" charset="0"/>
                <a:cs typeface="Times New Roman" panose="02020603050405020304" pitchFamily="18" charset="0"/>
              </a:rPr>
              <a:t>, d. ca. 865)</a:t>
            </a:r>
            <a:r>
              <a:rPr lang="cs-CZ"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Genesis 17:20 and Deuteronomy 18:18 and 33:2</a:t>
            </a:r>
            <a:r>
              <a:rPr lang="cs-CZ"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1. ‘And as for Ishmael, I have heard thee: Behold, I have blessed him, and I will make him fruitful, and will multiply him exceedingly</a:t>
            </a:r>
            <a:r>
              <a:rPr lang="cs-CZ"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t>
            </a:r>
            <a:r>
              <a:rPr lang="en-GB" i="1" dirty="0" err="1">
                <a:latin typeface="Times New Roman" panose="02020603050405020304" pitchFamily="18" charset="0"/>
                <a:cs typeface="Times New Roman" panose="02020603050405020304" pitchFamily="18" charset="0"/>
              </a:rPr>
              <a:t>meʾod</a:t>
            </a:r>
            <a:r>
              <a:rPr lang="en-GB" i="1" dirty="0">
                <a:latin typeface="Times New Roman" panose="02020603050405020304" pitchFamily="18" charset="0"/>
                <a:cs typeface="Times New Roman" panose="02020603050405020304" pitchFamily="18" charset="0"/>
              </a:rPr>
              <a:t> </a:t>
            </a:r>
            <a:r>
              <a:rPr lang="en-GB" i="1" dirty="0" err="1">
                <a:latin typeface="Times New Roman" panose="02020603050405020304" pitchFamily="18" charset="0"/>
                <a:cs typeface="Times New Roman" panose="02020603050405020304" pitchFamily="18" charset="0"/>
              </a:rPr>
              <a:t>meʾod</a:t>
            </a:r>
            <a:r>
              <a:rPr lang="en-GB" dirty="0">
                <a:latin typeface="Times New Roman" panose="02020603050405020304" pitchFamily="18" charset="0"/>
                <a:cs typeface="Times New Roman" panose="02020603050405020304" pitchFamily="18" charset="0"/>
              </a:rPr>
              <a:t> ); twelve princes shall he beget, and I will make him a great nation’ (Gen. 17:20).</a:t>
            </a:r>
            <a:endParaRPr lang="cs-CZ" dirty="0">
              <a:latin typeface="Times New Roman" panose="02020603050405020304" pitchFamily="18" charset="0"/>
              <a:cs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 It is no surprise that Arabs, </a:t>
            </a:r>
            <a:r>
              <a:rPr lang="en-GB" sz="1800" dirty="0" err="1">
                <a:effectLst/>
                <a:latin typeface="Times New Roman" panose="02020603050405020304" pitchFamily="18" charset="0"/>
                <a:ea typeface="Calibri" panose="020F0502020204030204" pitchFamily="34" charset="0"/>
              </a:rPr>
              <a:t>i</a:t>
            </a:r>
            <a:r>
              <a:rPr lang="en-GB" sz="1800" dirty="0">
                <a:effectLst/>
                <a:latin typeface="Times New Roman" panose="02020603050405020304" pitchFamily="18" charset="0"/>
                <a:ea typeface="Calibri" panose="020F0502020204030204" pitchFamily="34" charset="0"/>
              </a:rPr>
              <a:t>. e. Muslims, who were by universal agreement considered descendants of the biblical Ishmael, took this passage – and the entire cycle of stories about Hagar and Ishmael, son of the bondwoman, </a:t>
            </a:r>
            <a:r>
              <a:rPr lang="en-GB" sz="1800" i="1" dirty="0">
                <a:effectLst/>
                <a:latin typeface="Times New Roman" panose="02020603050405020304" pitchFamily="18" charset="0"/>
                <a:ea typeface="Calibri" panose="020F0502020204030204" pitchFamily="34" charset="0"/>
              </a:rPr>
              <a:t>ben ha-amah</a:t>
            </a:r>
            <a:r>
              <a:rPr lang="en-GB" sz="1800" dirty="0">
                <a:effectLst/>
                <a:latin typeface="Times New Roman" panose="02020603050405020304" pitchFamily="18" charset="0"/>
                <a:ea typeface="Calibri" panose="020F0502020204030204" pitchFamily="34" charset="0"/>
              </a:rPr>
              <a:t> – as a direct reference to a future mighty Islamic community. Using a typically Jewish technique of computation known as </a:t>
            </a:r>
            <a:r>
              <a:rPr lang="en-GB" sz="1800" i="1" dirty="0">
                <a:effectLst/>
                <a:latin typeface="Times New Roman" panose="02020603050405020304" pitchFamily="18" charset="0"/>
                <a:ea typeface="Calibri" panose="020F0502020204030204" pitchFamily="34" charset="0"/>
              </a:rPr>
              <a:t>Gematria</a:t>
            </a:r>
            <a:r>
              <a:rPr lang="en-GB" sz="1800" dirty="0">
                <a:effectLst/>
                <a:latin typeface="Times New Roman" panose="02020603050405020304" pitchFamily="18" charset="0"/>
                <a:ea typeface="Calibri" panose="020F0502020204030204" pitchFamily="34" charset="0"/>
              </a:rPr>
              <a:t> (</a:t>
            </a:r>
            <a:r>
              <a:rPr lang="en-GB" sz="1800" i="1" dirty="0" err="1">
                <a:effectLst/>
                <a:latin typeface="Times New Roman" panose="02020603050405020304" pitchFamily="18" charset="0"/>
                <a:ea typeface="Calibri" panose="020F0502020204030204" pitchFamily="34" charset="0"/>
                <a:cs typeface="Magnon Exp"/>
              </a:rPr>
              <a:t>ḥ</a:t>
            </a:r>
            <a:r>
              <a:rPr lang="en-GB" sz="1800" i="1" dirty="0" err="1">
                <a:effectLst/>
                <a:latin typeface="Times New Roman" panose="02020603050405020304" pitchFamily="18" charset="0"/>
                <a:ea typeface="Calibri" panose="020F0502020204030204" pitchFamily="34" charset="0"/>
              </a:rPr>
              <a:t>isāb</a:t>
            </a:r>
            <a:r>
              <a:rPr lang="en-GB" sz="1800" i="1" dirty="0">
                <a:effectLst/>
                <a:latin typeface="Times New Roman" panose="02020603050405020304" pitchFamily="18" charset="0"/>
                <a:ea typeface="Calibri" panose="020F0502020204030204" pitchFamily="34" charset="0"/>
              </a:rPr>
              <a:t> al-</a:t>
            </a:r>
            <a:r>
              <a:rPr lang="en-GB" sz="1800" i="1" dirty="0" err="1">
                <a:effectLst/>
                <a:latin typeface="Times New Roman" panose="02020603050405020304" pitchFamily="18" charset="0"/>
                <a:ea typeface="Calibri" panose="020F0502020204030204" pitchFamily="34" charset="0"/>
              </a:rPr>
              <a:t>jumal</a:t>
            </a:r>
            <a:r>
              <a:rPr lang="en-GB" sz="1800" dirty="0">
                <a:effectLst/>
                <a:latin typeface="Times New Roman" panose="02020603050405020304" pitchFamily="18" charset="0"/>
                <a:ea typeface="Calibri" panose="020F0502020204030204" pitchFamily="34" charset="0"/>
              </a:rPr>
              <a:t>) to combine the numerical value of letters, Muslims identified another reference to the coming of </a:t>
            </a:r>
            <a:r>
              <a:rPr lang="en-GB" sz="1800" dirty="0" err="1">
                <a:effectLst/>
                <a:latin typeface="Times New Roman" panose="02020603050405020304" pitchFamily="18" charset="0"/>
                <a:ea typeface="Calibri" panose="020F0502020204030204" pitchFamily="34" charset="0"/>
              </a:rPr>
              <a:t>Mu</a:t>
            </a:r>
            <a:r>
              <a:rPr lang="en-GB" sz="1800" dirty="0" err="1">
                <a:effectLst/>
                <a:latin typeface="Times New Roman" panose="02020603050405020304" pitchFamily="18" charset="0"/>
                <a:ea typeface="Calibri" panose="020F0502020204030204" pitchFamily="34" charset="0"/>
                <a:cs typeface="Magnon Exp"/>
              </a:rPr>
              <a:t>ḥ</a:t>
            </a:r>
            <a:r>
              <a:rPr lang="en-GB" sz="1800" dirty="0" err="1">
                <a:effectLst/>
                <a:latin typeface="Times New Roman" panose="02020603050405020304" pitchFamily="18" charset="0"/>
                <a:ea typeface="Calibri" panose="020F0502020204030204" pitchFamily="34" charset="0"/>
              </a:rPr>
              <a:t>ammed</a:t>
            </a:r>
            <a:r>
              <a:rPr lang="en-GB" sz="1800" dirty="0">
                <a:effectLst/>
                <a:latin typeface="Times New Roman" panose="02020603050405020304" pitchFamily="18" charset="0"/>
                <a:ea typeface="Calibri" panose="020F0502020204030204" pitchFamily="34" charset="0"/>
              </a:rPr>
              <a:t>. In this case, the allusion is found in the Hebrew expression </a:t>
            </a:r>
            <a:r>
              <a:rPr lang="en-GB" sz="1800" i="1" dirty="0">
                <a:effectLst/>
                <a:latin typeface="Times New Roman" panose="02020603050405020304" pitchFamily="18" charset="0"/>
                <a:ea typeface="Calibri" panose="020F0502020204030204" pitchFamily="34" charset="0"/>
              </a:rPr>
              <a:t>bi-</a:t>
            </a:r>
            <a:r>
              <a:rPr lang="en-GB" sz="1800" i="1" dirty="0" err="1">
                <a:effectLst/>
                <a:latin typeface="Times New Roman" panose="02020603050405020304" pitchFamily="18" charset="0"/>
                <a:ea typeface="Calibri" panose="020F0502020204030204" pitchFamily="34" charset="0"/>
              </a:rPr>
              <a:t>me</a:t>
            </a:r>
            <a:r>
              <a:rPr lang="en-GB" sz="1800" i="1" dirty="0" err="1">
                <a:effectLst/>
                <a:latin typeface="Times New Roman" panose="02020603050405020304" pitchFamily="18" charset="0"/>
                <a:ea typeface="Calibri" panose="020F0502020204030204" pitchFamily="34" charset="0"/>
                <a:cs typeface="Magnon Exp"/>
              </a:rPr>
              <a:t>ʾ</a:t>
            </a:r>
            <a:r>
              <a:rPr lang="en-GB" sz="1800" i="1" dirty="0" err="1">
                <a:effectLst/>
                <a:latin typeface="Times New Roman" panose="02020603050405020304" pitchFamily="18" charset="0"/>
                <a:ea typeface="Calibri" panose="020F0502020204030204" pitchFamily="34" charset="0"/>
              </a:rPr>
              <a:t>od</a:t>
            </a:r>
            <a:r>
              <a:rPr lang="en-GB" sz="1800" i="1" dirty="0">
                <a:effectLst/>
                <a:latin typeface="Times New Roman" panose="02020603050405020304" pitchFamily="18" charset="0"/>
                <a:ea typeface="Calibri" panose="020F0502020204030204" pitchFamily="34" charset="0"/>
              </a:rPr>
              <a:t> </a:t>
            </a:r>
            <a:r>
              <a:rPr lang="en-GB" sz="1800" i="1" dirty="0" err="1">
                <a:effectLst/>
                <a:latin typeface="Times New Roman" panose="02020603050405020304" pitchFamily="18" charset="0"/>
                <a:ea typeface="Calibri" panose="020F0502020204030204" pitchFamily="34" charset="0"/>
              </a:rPr>
              <a:t>me</a:t>
            </a:r>
            <a:r>
              <a:rPr lang="en-GB" sz="1800" i="1" dirty="0" err="1">
                <a:effectLst/>
                <a:latin typeface="Times New Roman" panose="02020603050405020304" pitchFamily="18" charset="0"/>
                <a:ea typeface="Calibri" panose="020F0502020204030204" pitchFamily="34" charset="0"/>
                <a:cs typeface="Magnon Exp"/>
              </a:rPr>
              <a:t>ʾ</a:t>
            </a:r>
            <a:r>
              <a:rPr lang="en-GB" sz="1800" i="1" dirty="0" err="1">
                <a:effectLst/>
                <a:latin typeface="Times New Roman" panose="02020603050405020304" pitchFamily="18" charset="0"/>
                <a:ea typeface="Calibri" panose="020F0502020204030204" pitchFamily="34" charset="0"/>
              </a:rPr>
              <a:t>od</a:t>
            </a:r>
            <a:r>
              <a:rPr lang="en-GB" sz="1800" dirty="0">
                <a:effectLst/>
                <a:latin typeface="Times New Roman" panose="02020603050405020304" pitchFamily="18" charset="0"/>
                <a:ea typeface="Calibri" panose="020F0502020204030204" pitchFamily="34" charset="0"/>
              </a:rPr>
              <a:t> ‘exceedingly’. The numerical value of the consonants contained in the expression amounts to 92, which, in turn, equate to the numerical value of the letters of the Prophet’s name – </a:t>
            </a:r>
            <a:r>
              <a:rPr lang="en-GB" sz="1800" i="1" dirty="0">
                <a:effectLst/>
                <a:latin typeface="Times New Roman" panose="02020603050405020304" pitchFamily="18" charset="0"/>
                <a:ea typeface="Calibri" panose="020F0502020204030204" pitchFamily="34" charset="0"/>
              </a:rPr>
              <a:t>M </a:t>
            </a:r>
            <a:r>
              <a:rPr lang="en-GB" sz="1800" i="1" dirty="0">
                <a:effectLst/>
                <a:latin typeface="Times New Roman" panose="02020603050405020304" pitchFamily="18" charset="0"/>
                <a:ea typeface="Calibri" panose="020F0502020204030204" pitchFamily="34" charset="0"/>
                <a:cs typeface="Magnon Exp"/>
              </a:rPr>
              <a:t>Ḥ</a:t>
            </a:r>
            <a:r>
              <a:rPr lang="en-GB" sz="1800" i="1" dirty="0">
                <a:effectLst/>
                <a:latin typeface="Times New Roman" panose="02020603050405020304" pitchFamily="18" charset="0"/>
                <a:ea typeface="Calibri" panose="020F0502020204030204" pitchFamily="34" charset="0"/>
              </a:rPr>
              <a:t> M D</a:t>
            </a:r>
            <a:r>
              <a:rPr lang="en-GB" sz="1800" dirty="0">
                <a:effectLst/>
                <a:latin typeface="Times New Roman" panose="02020603050405020304" pitchFamily="18" charset="0"/>
                <a:ea typeface="Calibri" panose="020F0502020204030204" pitchFamily="34" charset="0"/>
              </a:rPr>
              <a:t>.</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70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C40CFF61-ADFF-B9C6-36E4-09A695B92B15}"/>
              </a:ext>
            </a:extLst>
          </p:cNvPr>
          <p:cNvSpPr>
            <a:spLocks noGrp="1"/>
          </p:cNvSpPr>
          <p:nvPr>
            <p:ph idx="1"/>
          </p:nvPr>
        </p:nvSpPr>
        <p:spPr/>
        <p:txBody>
          <a:bodyPr/>
          <a:lstStyle/>
          <a:p>
            <a:r>
              <a:rPr lang="en-GB" dirty="0">
                <a:latin typeface="Times New Roman" panose="02020603050405020304" pitchFamily="18" charset="0"/>
                <a:cs typeface="Times New Roman" panose="02020603050405020304" pitchFamily="18" charset="0"/>
              </a:rPr>
              <a:t>2. ‘The Lord came from Sinai, He shone upon them from Seir, He appeared from Mount </a:t>
            </a:r>
            <a:r>
              <a:rPr lang="en-GB" dirty="0" err="1">
                <a:latin typeface="Times New Roman" panose="02020603050405020304" pitchFamily="18" charset="0"/>
                <a:cs typeface="Times New Roman" panose="02020603050405020304" pitchFamily="18" charset="0"/>
              </a:rPr>
              <a:t>Paran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Deut</a:t>
            </a:r>
            <a:r>
              <a:rPr lang="en-GB" dirty="0">
                <a:latin typeface="Times New Roman" panose="02020603050405020304" pitchFamily="18" charset="0"/>
                <a:cs typeface="Times New Roman" panose="02020603050405020304" pitchFamily="18" charset="0"/>
              </a:rPr>
              <a:t> 33:2–3).</a:t>
            </a:r>
            <a:endParaRPr lang="cs-CZ"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3. ‘The Lord your God will raise up for you a prophet from among your own people like me […]. I will raise up a prophet for them from among their own people, like yourself’ (Deut. 18:15–18).</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r>
              <a:rPr lang="en-GB" dirty="0">
                <a:effectLst/>
                <a:latin typeface="Times New Roman" panose="02020603050405020304" pitchFamily="18" charset="0"/>
                <a:ea typeface="Calibri" panose="020F0502020204030204" pitchFamily="34" charset="0"/>
              </a:rPr>
              <a:t>the </a:t>
            </a:r>
            <a:r>
              <a:rPr lang="en-GB" dirty="0" err="1">
                <a:effectLst/>
                <a:latin typeface="Times New Roman" panose="02020603050405020304" pitchFamily="18" charset="0"/>
                <a:ea typeface="Calibri" panose="020F0502020204030204" pitchFamily="34" charset="0"/>
              </a:rPr>
              <a:t>Qur</a:t>
            </a:r>
            <a:r>
              <a:rPr lang="en-GB" dirty="0" err="1">
                <a:effectLst/>
                <a:latin typeface="Times New Roman" panose="02020603050405020304" pitchFamily="18" charset="0"/>
                <a:ea typeface="Calibri" panose="020F0502020204030204" pitchFamily="34" charset="0"/>
                <a:cs typeface="Magnon Exp"/>
              </a:rPr>
              <a:t>ʾ</a:t>
            </a:r>
            <a:r>
              <a:rPr lang="en-GB" dirty="0" err="1">
                <a:effectLst/>
                <a:latin typeface="Times New Roman" panose="02020603050405020304" pitchFamily="18" charset="0"/>
                <a:ea typeface="Calibri" panose="020F0502020204030204" pitchFamily="34" charset="0"/>
              </a:rPr>
              <a:t>ān’s</a:t>
            </a:r>
            <a:r>
              <a:rPr lang="en-GB" dirty="0">
                <a:effectLst/>
                <a:latin typeface="Times New Roman" panose="02020603050405020304" pitchFamily="18" charset="0"/>
                <a:ea typeface="Calibri" panose="020F0502020204030204" pitchFamily="34" charset="0"/>
              </a:rPr>
              <a:t> miraculous inimitability (</a:t>
            </a:r>
            <a:r>
              <a:rPr lang="en-GB" i="1" dirty="0" err="1">
                <a:effectLst/>
                <a:latin typeface="Times New Roman" panose="02020603050405020304" pitchFamily="18" charset="0"/>
                <a:ea typeface="Calibri" panose="020F0502020204030204" pitchFamily="34" charset="0"/>
              </a:rPr>
              <a:t>I</a:t>
            </a:r>
            <a:r>
              <a:rPr lang="en-GB" i="1" dirty="0" err="1">
                <a:effectLst/>
                <a:latin typeface="Times New Roman" panose="02020603050405020304" pitchFamily="18" charset="0"/>
                <a:ea typeface="Calibri" panose="020F0502020204030204" pitchFamily="34" charset="0"/>
                <a:cs typeface="Magnon Exp"/>
              </a:rPr>
              <a:t>ʿ</a:t>
            </a:r>
            <a:r>
              <a:rPr lang="en-GB" i="1" dirty="0" err="1">
                <a:effectLst/>
                <a:latin typeface="Times New Roman" panose="02020603050405020304" pitchFamily="18" charset="0"/>
                <a:ea typeface="Calibri" panose="020F0502020204030204" pitchFamily="34" charset="0"/>
              </a:rPr>
              <a:t>djāz</a:t>
            </a:r>
            <a:r>
              <a:rPr lang="en-GB" i="1" dirty="0">
                <a:effectLst/>
                <a:latin typeface="Times New Roman" panose="02020603050405020304" pitchFamily="18" charset="0"/>
                <a:ea typeface="Calibri" panose="020F0502020204030204" pitchFamily="34" charset="0"/>
              </a:rPr>
              <a:t> al-</a:t>
            </a:r>
            <a:r>
              <a:rPr lang="en-GB" i="1" dirty="0" err="1">
                <a:effectLst/>
                <a:latin typeface="Times New Roman" panose="02020603050405020304" pitchFamily="18" charset="0"/>
                <a:ea typeface="Calibri" panose="020F0502020204030204" pitchFamily="34" charset="0"/>
              </a:rPr>
              <a:t>Qur</a:t>
            </a:r>
            <a:r>
              <a:rPr lang="en-GB" i="1" dirty="0" err="1">
                <a:effectLst/>
                <a:latin typeface="Times New Roman" panose="02020603050405020304" pitchFamily="18" charset="0"/>
                <a:ea typeface="Calibri" panose="020F0502020204030204" pitchFamily="34" charset="0"/>
                <a:cs typeface="Magnon Exp"/>
              </a:rPr>
              <a:t>ʾ</a:t>
            </a:r>
            <a:r>
              <a:rPr lang="en-GB" i="1" dirty="0" err="1">
                <a:effectLst/>
                <a:latin typeface="Times New Roman" panose="02020603050405020304" pitchFamily="18" charset="0"/>
                <a:ea typeface="Calibri" panose="020F0502020204030204" pitchFamily="34" charset="0"/>
              </a:rPr>
              <a:t>ān</a:t>
            </a:r>
            <a:r>
              <a:rPr lang="en-GB" dirty="0">
                <a:effectLst/>
                <a:latin typeface="Times New Roman" panose="02020603050405020304" pitchFamily="18" charset="0"/>
                <a:ea typeface="Calibri" panose="020F0502020204030204" pitchFamily="34" charset="0"/>
              </a:rPr>
              <a:t>)</a:t>
            </a:r>
            <a:endParaRPr lang="cs-CZ" dirty="0">
              <a:latin typeface="Times New Roman" panose="02020603050405020304" pitchFamily="18" charset="0"/>
              <a:cs typeface="Times New Roman" panose="02020603050405020304" pitchFamily="18" charset="0"/>
            </a:endParaRPr>
          </a:p>
          <a:p>
            <a:endParaRPr lang="cs-CZ" dirty="0">
              <a:latin typeface="Times New Roman" panose="02020603050405020304" pitchFamily="18" charset="0"/>
              <a:cs typeface="Times New Roman" panose="02020603050405020304" pitchFamily="18" charset="0"/>
            </a:endParaRPr>
          </a:p>
          <a:p>
            <a:endParaRPr lang="cs-CZ" dirty="0"/>
          </a:p>
        </p:txBody>
      </p:sp>
    </p:spTree>
    <p:extLst>
      <p:ext uri="{BB962C8B-B14F-4D97-AF65-F5344CB8AC3E}">
        <p14:creationId xmlns:p14="http://schemas.microsoft.com/office/powerpoint/2010/main" val="234085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err="1">
                <a:latin typeface="Times New Roman" panose="02020603050405020304" pitchFamily="18" charset="0"/>
                <a:cs typeface="Times New Roman" panose="02020603050405020304" pitchFamily="18" charset="0"/>
              </a:rPr>
              <a:t>N</a:t>
            </a:r>
            <a:r>
              <a:rPr lang="en-GB" i="1" dirty="0" err="1">
                <a:latin typeface="Times New Roman" panose="02020603050405020304" pitchFamily="18" charset="0"/>
                <a:cs typeface="Times New Roman" panose="02020603050405020304" pitchFamily="18" charset="0"/>
              </a:rPr>
              <a:t>askh</a:t>
            </a:r>
            <a:r>
              <a:rPr lang="en-GB" dirty="0">
                <a:latin typeface="Times New Roman" panose="02020603050405020304" pitchFamily="18" charset="0"/>
                <a:cs typeface="Times New Roman" panose="02020603050405020304" pitchFamily="18" charset="0"/>
              </a:rPr>
              <a:t>, or abrogation of the Mosaic law</a:t>
            </a:r>
            <a:endParaRPr lang="cs-CZ" dirty="0">
              <a:latin typeface="Times New Roman" panose="02020603050405020304" pitchFamily="18" charset="0"/>
              <a:cs typeface="Times New Roman" panose="02020603050405020304" pitchFamily="18" charset="0"/>
            </a:endParaRPr>
          </a:p>
        </p:txBody>
      </p:sp>
      <p:sp>
        <p:nvSpPr>
          <p:cNvPr id="3" name="Zástupný symbol pro obsah 2"/>
          <p:cNvSpPr>
            <a:spLocks noGrp="1"/>
          </p:cNvSpPr>
          <p:nvPr>
            <p:ph idx="1"/>
          </p:nvPr>
        </p:nvSpPr>
        <p:spPr/>
        <p:txBody>
          <a:bodyPr/>
          <a:lstStyle/>
          <a:p>
            <a:r>
              <a:rPr lang="en-GB" dirty="0" err="1">
                <a:latin typeface="Times New Roman" panose="02020603050405020304" pitchFamily="18" charset="0"/>
                <a:cs typeface="Times New Roman" panose="02020603050405020304" pitchFamily="18" charset="0"/>
              </a:rPr>
              <a:t>Sūra</a:t>
            </a:r>
            <a:r>
              <a:rPr lang="en-GB" dirty="0">
                <a:latin typeface="Times New Roman" panose="02020603050405020304" pitchFamily="18" charset="0"/>
                <a:cs typeface="Times New Roman" panose="02020603050405020304" pitchFamily="18" charset="0"/>
              </a:rPr>
              <a:t> 2:106: ‘Such of Our (previous) revelations as We abrogate or cause to be forgotten, we bring (in their place) one better or the like thereof.’</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4775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0A16107-F228-1772-BDCF-67E939B6BDF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Jews in the Qur’an</a:t>
            </a:r>
            <a:endParaRPr lang="cs-CZ" dirty="0">
              <a:latin typeface="Times New Roman" panose="02020603050405020304" pitchFamily="18" charset="0"/>
              <a:cs typeface="Times New Roman" panose="02020603050405020304" pitchFamily="18" charset="0"/>
            </a:endParaRPr>
          </a:p>
        </p:txBody>
      </p:sp>
      <p:sp>
        <p:nvSpPr>
          <p:cNvPr id="5" name="Zástupný obsah 4">
            <a:extLst>
              <a:ext uri="{FF2B5EF4-FFF2-40B4-BE49-F238E27FC236}">
                <a16:creationId xmlns:a16="http://schemas.microsoft.com/office/drawing/2014/main" id="{7F21B4FE-BEBC-E2B7-98DD-D457552AA5E8}"/>
              </a:ext>
            </a:extLst>
          </p:cNvPr>
          <p:cNvSpPr>
            <a:spLocks noGrp="1"/>
          </p:cNvSpPr>
          <p:nvPr>
            <p:ph idx="1"/>
          </p:nvPr>
        </p:nvSpPr>
        <p:spPr/>
        <p:txBody>
          <a:bodyPr/>
          <a:lstStyle/>
          <a:p>
            <a:r>
              <a:rPr lang="en-GB" sz="2400" dirty="0">
                <a:effectLst/>
                <a:latin typeface="Times New Roman" panose="02020603050405020304" pitchFamily="18" charset="0"/>
                <a:ea typeface="Calibri" panose="020F0502020204030204" pitchFamily="34" charset="0"/>
              </a:rPr>
              <a:t>Many  of the People of the Scripture want to make you unbelievers again after you have believed, through envy on their part after the truth has become clear to them… (Q 2:109). </a:t>
            </a:r>
          </a:p>
          <a:p>
            <a:r>
              <a:rPr lang="en-GB" sz="2400" dirty="0">
                <a:effectLst/>
                <a:latin typeface="Times New Roman" panose="02020603050405020304" pitchFamily="18" charset="0"/>
                <a:ea typeface="Calibri" panose="020F0502020204030204" pitchFamily="34" charset="0"/>
                <a:cs typeface="Arial" panose="020B0604020202020204" pitchFamily="34" charset="0"/>
              </a:rPr>
              <a:t>It is He who has driven those of the People of the Scripture who have disbelieved from their dwellings for the first rounding up. You did not think that they would leave and they thought that their strongholds would defend them against God. But God reached them from a place they did not reckon on… (Q 59:2)</a:t>
            </a:r>
          </a:p>
          <a:p>
            <a:r>
              <a:rPr lang="en-GB" sz="2400" dirty="0">
                <a:effectLst/>
                <a:latin typeface="Times New Roman" panose="02020603050405020304" pitchFamily="18" charset="0"/>
                <a:ea typeface="Calibri" panose="020F0502020204030204" pitchFamily="34" charset="0"/>
              </a:rPr>
              <a:t>Like those who, shortly before them, tasted the mischief of their affair. They will have painful torment (Q 59:15)</a:t>
            </a:r>
            <a:endParaRPr lang="cs-CZ" sz="2400" dirty="0">
              <a:effectLst/>
              <a:latin typeface="Calibri" panose="020F0502020204030204" pitchFamily="34" charset="0"/>
              <a:ea typeface="Calibri" panose="020F0502020204030204" pitchFamily="34" charset="0"/>
              <a:cs typeface="Arial" panose="020B0604020202020204" pitchFamily="34" charset="0"/>
            </a:endParaRPr>
          </a:p>
          <a:p>
            <a:r>
              <a:rPr lang="en-GB" sz="2400" i="1" dirty="0">
                <a:effectLst/>
                <a:latin typeface="Times New Roman" panose="02020603050405020304" pitchFamily="18" charset="0"/>
                <a:ea typeface="Calibri" panose="020F0502020204030204" pitchFamily="34" charset="0"/>
                <a:cs typeface="Times New Roman" panose="02020603050405020304" pitchFamily="18" charset="0"/>
              </a:rPr>
              <a:t>Sira</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(biographies of the Prophet) by Muhammad Ibn </a:t>
            </a:r>
            <a:r>
              <a:rPr lang="en-GB" sz="2400" dirty="0" err="1">
                <a:effectLst/>
                <a:latin typeface="Times New Roman" panose="02020603050405020304" pitchFamily="18" charset="0"/>
                <a:ea typeface="Calibri" panose="020F0502020204030204" pitchFamily="34" charset="0"/>
                <a:cs typeface="Times New Roman" panose="02020603050405020304" pitchFamily="18" charset="0"/>
              </a:rPr>
              <a:t>Ishaq</a:t>
            </a: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 (d. 768), revised by Ibn Hisham (d. 834).</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GB" sz="1800" dirty="0">
              <a:effectLst/>
              <a:latin typeface="Times New Roman" panose="02020603050405020304" pitchFamily="18" charset="0"/>
              <a:ea typeface="Calibri" panose="020F0502020204030204" pitchFamily="34" charset="0"/>
            </a:endParaRPr>
          </a:p>
          <a:p>
            <a:endParaRPr lang="en-GB" sz="1800" dirty="0">
              <a:latin typeface="Times New Roman" panose="02020603050405020304" pitchFamily="18" charset="0"/>
            </a:endParaRPr>
          </a:p>
          <a:p>
            <a:endParaRPr lang="cs-CZ" dirty="0"/>
          </a:p>
        </p:txBody>
      </p:sp>
    </p:spTree>
    <p:extLst>
      <p:ext uri="{BB962C8B-B14F-4D97-AF65-F5344CB8AC3E}">
        <p14:creationId xmlns:p14="http://schemas.microsoft.com/office/powerpoint/2010/main" val="1389857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obsah 4">
            <a:extLst>
              <a:ext uri="{FF2B5EF4-FFF2-40B4-BE49-F238E27FC236}">
                <a16:creationId xmlns:a16="http://schemas.microsoft.com/office/drawing/2014/main" id="{3C499293-6B5A-F1B3-E948-1BB40937A494}"/>
              </a:ext>
            </a:extLst>
          </p:cNvPr>
          <p:cNvSpPr>
            <a:spLocks noGrp="1"/>
          </p:cNvSpPr>
          <p:nvPr>
            <p:ph sz="half" idx="1"/>
          </p:nvPr>
        </p:nvSpPr>
        <p:spPr>
          <a:xfrm>
            <a:off x="0" y="-1"/>
            <a:ext cx="6019801" cy="6857999"/>
          </a:xfrm>
        </p:spPr>
        <p:txBody>
          <a:bodyPr>
            <a:normAutofit fontScale="25000" lnSpcReduction="20000"/>
          </a:bodyPr>
          <a:lstStyle/>
          <a:p>
            <a:pPr indent="125730" algn="just">
              <a:lnSpc>
                <a:spcPct val="150000"/>
              </a:lnSpc>
            </a:pPr>
            <a:r>
              <a:rPr lang="en-GB" sz="4000" b="1" dirty="0">
                <a:effectLst/>
                <a:latin typeface="Times New Roman" panose="02020603050405020304" pitchFamily="18" charset="0"/>
                <a:ea typeface="Times New Roman" panose="02020603050405020304" pitchFamily="18" charset="0"/>
                <a:cs typeface="Times New Roman" panose="02020603050405020304" pitchFamily="18" charset="0"/>
              </a:rPr>
              <a:t>The Pact of </a:t>
            </a:r>
            <a:r>
              <a:rPr lang="en-GB" sz="4000" b="1" dirty="0" err="1">
                <a:effectLst/>
                <a:latin typeface="Times New Roman" panose="02020603050405020304" pitchFamily="18" charset="0"/>
                <a:ea typeface="Times New Roman" panose="02020603050405020304" pitchFamily="18" charset="0"/>
                <a:cs typeface="Times New Roman" panose="02020603050405020304" pitchFamily="18" charset="0"/>
              </a:rPr>
              <a:t>ʿUmar</a:t>
            </a:r>
            <a:r>
              <a:rPr lang="en-GB"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cs-CZ" sz="40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GB" sz="4000" dirty="0">
                <a:effectLst/>
                <a:latin typeface="Times New Roman" panose="02020603050405020304" pitchFamily="18" charset="0"/>
                <a:ea typeface="Times New Roman" panose="02020603050405020304" pitchFamily="18" charset="0"/>
                <a:cs typeface="Times New Roman" panose="02020603050405020304" pitchFamily="18" charset="0"/>
              </a:rPr>
              <a:t>The Pact of </a:t>
            </a:r>
            <a:r>
              <a:rPr lang="en-GB" sz="4000" dirty="0" err="1">
                <a:effectLst/>
                <a:latin typeface="Times New Roman" panose="02020603050405020304" pitchFamily="18" charset="0"/>
                <a:ea typeface="Times New Roman" panose="02020603050405020304" pitchFamily="18" charset="0"/>
                <a:cs typeface="Times New Roman" panose="02020603050405020304" pitchFamily="18" charset="0"/>
              </a:rPr>
              <a:t>ʿUmar</a:t>
            </a:r>
            <a:r>
              <a:rPr lang="en-GB" sz="4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000" i="1" dirty="0" err="1">
                <a:effectLst/>
                <a:latin typeface="Times New Roman" panose="02020603050405020304" pitchFamily="18" charset="0"/>
                <a:ea typeface="Times New Roman" panose="02020603050405020304" pitchFamily="18" charset="0"/>
                <a:cs typeface="Times New Roman" panose="02020603050405020304" pitchFamily="18" charset="0"/>
              </a:rPr>
              <a:t>ʿahd</a:t>
            </a:r>
            <a:r>
              <a:rPr lang="en-US" sz="40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effectLst/>
                <a:latin typeface="Times New Roman" panose="02020603050405020304" pitchFamily="18" charset="0"/>
                <a:ea typeface="Times New Roman" panose="02020603050405020304" pitchFamily="18" charset="0"/>
                <a:cs typeface="Times New Roman" panose="02020603050405020304" pitchFamily="18" charset="0"/>
              </a:rPr>
              <a:t>ʿumar</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also </a:t>
            </a:r>
            <a:r>
              <a:rPr lang="en-US" sz="4000" i="1" dirty="0">
                <a:effectLst/>
                <a:latin typeface="Times New Roman" panose="02020603050405020304" pitchFamily="18" charset="0"/>
                <a:ea typeface="Times New Roman" panose="02020603050405020304" pitchFamily="18" charset="0"/>
                <a:cs typeface="Times New Roman" panose="02020603050405020304" pitchFamily="18" charset="0"/>
              </a:rPr>
              <a:t>al-</a:t>
            </a:r>
            <a:r>
              <a:rPr lang="en-US" sz="4000" i="1" dirty="0" err="1">
                <a:effectLst/>
                <a:latin typeface="Times New Roman" panose="02020603050405020304" pitchFamily="18" charset="0"/>
                <a:ea typeface="Times New Roman" panose="02020603050405020304" pitchFamily="18" charset="0"/>
                <a:cs typeface="Times New Roman" panose="02020603050405020304" pitchFamily="18" charset="0"/>
              </a:rPr>
              <a:t>shurut</a:t>
            </a:r>
            <a:r>
              <a:rPr lang="en-US" sz="4000" i="1" dirty="0">
                <a:effectLst/>
                <a:latin typeface="Times New Roman" panose="02020603050405020304" pitchFamily="18" charset="0"/>
                <a:ea typeface="Times New Roman" panose="02020603050405020304" pitchFamily="18" charset="0"/>
                <a:cs typeface="Times New Roman" panose="02020603050405020304" pitchFamily="18" charset="0"/>
              </a:rPr>
              <a:t> al-</a:t>
            </a:r>
            <a:r>
              <a:rPr lang="en-US" sz="4000" i="1" dirty="0" err="1">
                <a:effectLst/>
                <a:latin typeface="Times New Roman" panose="02020603050405020304" pitchFamily="18" charset="0"/>
                <a:ea typeface="Times New Roman" panose="02020603050405020304" pitchFamily="18" charset="0"/>
                <a:cs typeface="Times New Roman" panose="02020603050405020304" pitchFamily="18" charset="0"/>
              </a:rPr>
              <a:t>ʿumariyya</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“Stipulations of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ʿUmar</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is the basic document outlining the obligations of the non-Muslims living in </a:t>
            </a:r>
            <a:r>
              <a:rPr lang="en-US" sz="4000" i="1" dirty="0">
                <a:effectLst/>
                <a:latin typeface="Times New Roman" panose="02020603050405020304" pitchFamily="18" charset="0"/>
                <a:ea typeface="Times New Roman" panose="02020603050405020304" pitchFamily="18" charset="0"/>
                <a:cs typeface="Times New Roman" panose="02020603050405020304" pitchFamily="18" charset="0"/>
              </a:rPr>
              <a:t>Dar al-Islam</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(territory ruled by Islam) and defining the relationship of the </a:t>
            </a:r>
            <a:r>
              <a:rPr lang="en-US" sz="4000" i="1" dirty="0">
                <a:effectLst/>
                <a:latin typeface="Times New Roman" panose="02020603050405020304" pitchFamily="18" charset="0"/>
                <a:ea typeface="Times New Roman" panose="02020603050405020304" pitchFamily="18" charset="0"/>
                <a:cs typeface="Times New Roman" panose="02020603050405020304" pitchFamily="18" charset="0"/>
              </a:rPr>
              <a:t>ahl al-</a:t>
            </a:r>
            <a:r>
              <a:rPr lang="en-US" sz="4000" i="1" dirty="0" err="1">
                <a:effectLst/>
                <a:latin typeface="Times New Roman" panose="02020603050405020304" pitchFamily="18" charset="0"/>
                <a:ea typeface="Times New Roman" panose="02020603050405020304" pitchFamily="18" charset="0"/>
                <a:cs typeface="Times New Roman" panose="02020603050405020304" pitchFamily="18" charset="0"/>
              </a:rPr>
              <a:t>dhimma</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4000" i="1" dirty="0" err="1">
                <a:effectLst/>
                <a:latin typeface="Times New Roman" panose="02020603050405020304" pitchFamily="18" charset="0"/>
                <a:ea typeface="Times New Roman" panose="02020603050405020304" pitchFamily="18" charset="0"/>
                <a:cs typeface="Times New Roman" panose="02020603050405020304" pitchFamily="18" charset="0"/>
              </a:rPr>
              <a:t>dhimmī</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s</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“protected people,” with Muslims and with the Islamic state.</a:t>
            </a:r>
            <a:endParaRPr lang="cs-CZ" sz="40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ʿAbd</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al-Rahman b.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Ghanam</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related: When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ʿUmar</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b. al-Khattab, may God be pleased with him, made peace with the Christian inhabitants of Syria, we wrote to him as follows:</a:t>
            </a:r>
            <a:endParaRPr lang="cs-CZ" sz="40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000">
                <a:effectLst/>
                <a:latin typeface="Times New Roman" panose="02020603050405020304" pitchFamily="18" charset="0"/>
                <a:ea typeface="Times New Roman" panose="02020603050405020304" pitchFamily="18" charset="0"/>
                <a:cs typeface="Times New Roman" panose="02020603050405020304" pitchFamily="18" charset="0"/>
              </a:rPr>
              <a:t>In </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the name of God, the Merciful and Compassionate.</a:t>
            </a:r>
            <a:endParaRPr lang="cs-CZ" sz="40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This is a letter to the servant of God, </a:t>
            </a:r>
            <a:r>
              <a:rPr lang="en-US" sz="4000" dirty="0" err="1">
                <a:effectLst/>
                <a:latin typeface="Times New Roman" panose="02020603050405020304" pitchFamily="18" charset="0"/>
                <a:ea typeface="Times New Roman" panose="02020603050405020304" pitchFamily="18" charset="0"/>
                <a:cs typeface="Times New Roman" panose="02020603050405020304" pitchFamily="18" charset="0"/>
              </a:rPr>
              <a:t>ʿUmar</a:t>
            </a: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 the Commander of the Faithful, from the Christians of such-and -such city.</a:t>
            </a:r>
            <a:endParaRPr lang="cs-CZ" sz="40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000" dirty="0">
                <a:effectLst/>
                <a:latin typeface="Times New Roman" panose="02020603050405020304" pitchFamily="18" charset="0"/>
                <a:ea typeface="Times New Roman" panose="02020603050405020304" pitchFamily="18" charset="0"/>
                <a:cs typeface="Times New Roman" panose="02020603050405020304" pitchFamily="18" charset="0"/>
              </a:rPr>
              <a:t>When you came against us, we asked you for a guarantee of security for ourselves, our offspring, our property, and the people of our religious community, and we undertook the following obligations toward you, namely:</a:t>
            </a:r>
            <a:endParaRPr lang="cs-CZ" sz="40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not build in our cities or in their vicinity new monasteries, churches, hermitages, or monk’s cells, nor shall we repair, by night or day, any of them that have fallen into ruin or which are located in the quarters of the Muslims.</a:t>
            </a:r>
            <a:endParaRPr lang="cs-CZ" sz="44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keep our gates wide open for passersby and travelers.</a:t>
            </a:r>
            <a:endParaRPr lang="cs-CZ" sz="44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provide three days’ food and lodging to any Muslims who pass our way.</a:t>
            </a:r>
            <a:endParaRPr lang="cs-CZ" sz="44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not give shelter in our churches or in our homes to any spy, nor hide him from the Muslims.</a:t>
            </a:r>
            <a:endParaRPr lang="cs-CZ" sz="44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not teach our children the Qur’an.</a:t>
            </a:r>
            <a:endParaRPr lang="cs-CZ" sz="44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not hold public religious ceremonies.</a:t>
            </a:r>
            <a:endParaRPr lang="cs-CZ" sz="4400" dirty="0">
              <a:effectLst/>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We shall not seek to proselytize anyone.</a:t>
            </a:r>
            <a:endParaRPr lang="cs-CZ" sz="4400" dirty="0">
              <a:effectLst/>
              <a:latin typeface="Minion Pro"/>
              <a:ea typeface="Times New Roman" panose="02020603050405020304" pitchFamily="18" charset="0"/>
              <a:cs typeface="Times New Roman" panose="02020603050405020304" pitchFamily="18" charset="0"/>
            </a:endParaRPr>
          </a:p>
          <a:p>
            <a:endParaRPr lang="cs-CZ" dirty="0"/>
          </a:p>
        </p:txBody>
      </p:sp>
      <p:sp>
        <p:nvSpPr>
          <p:cNvPr id="6" name="Zástupný obsah 5">
            <a:extLst>
              <a:ext uri="{FF2B5EF4-FFF2-40B4-BE49-F238E27FC236}">
                <a16:creationId xmlns:a16="http://schemas.microsoft.com/office/drawing/2014/main" id="{C0A36E9A-9EBD-EF44-8BD4-86EEC83E2597}"/>
              </a:ext>
            </a:extLst>
          </p:cNvPr>
          <p:cNvSpPr>
            <a:spLocks noGrp="1"/>
          </p:cNvSpPr>
          <p:nvPr>
            <p:ph sz="half" idx="2"/>
          </p:nvPr>
        </p:nvSpPr>
        <p:spPr>
          <a:xfrm>
            <a:off x="6019801" y="0"/>
            <a:ext cx="6172199" cy="6858000"/>
          </a:xfrm>
        </p:spPr>
        <p:txBody>
          <a:bodyPr>
            <a:normAutofit fontScale="25000" lnSpcReduction="20000"/>
          </a:bodyPr>
          <a:lstStyle/>
          <a:p>
            <a:pPr indent="125730" algn="just">
              <a:lnSpc>
                <a:spcPct val="150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We shall not prevent any of our kin from embracing Islam if they so desire.</a:t>
            </a:r>
            <a:endParaRPr lang="cs-CZ" sz="4400" dirty="0">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We shall show deference to the Muslims and shall rise from our seats when they wish it.</a:t>
            </a:r>
            <a:endParaRPr lang="cs-CZ" sz="4400" dirty="0">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latin typeface="Times New Roman" panose="02020603050405020304" pitchFamily="18" charset="0"/>
                <a:ea typeface="Times New Roman" panose="02020603050405020304" pitchFamily="18" charset="0"/>
                <a:cs typeface="Times New Roman" panose="02020603050405020304" pitchFamily="18" charset="0"/>
              </a:rPr>
              <a:t>We shall not attempt to resemble the Muslims in any way with regard to their dress, as, for example, with the </a:t>
            </a:r>
            <a:r>
              <a:rPr lang="en-US" sz="4400" dirty="0" err="1">
                <a:latin typeface="Times New Roman" panose="02020603050405020304" pitchFamily="18" charset="0"/>
                <a:ea typeface="Times New Roman" panose="02020603050405020304" pitchFamily="18" charset="0"/>
                <a:cs typeface="Times New Roman" panose="02020603050405020304" pitchFamily="18" charset="0"/>
              </a:rPr>
              <a:t>qalansuwa</a:t>
            </a:r>
            <a:r>
              <a:rPr lang="en-US" sz="4400" dirty="0">
                <a:latin typeface="Times New Roman" panose="02020603050405020304" pitchFamily="18" charset="0"/>
                <a:ea typeface="Times New Roman" panose="02020603050405020304" pitchFamily="18" charset="0"/>
                <a:cs typeface="Times New Roman" panose="02020603050405020304" pitchFamily="18" charset="0"/>
              </a:rPr>
              <a:t> [a conical cap], the turban, footwear, or parting of the hair.</a:t>
            </a:r>
            <a:endParaRPr lang="cs-CZ" sz="4400" dirty="0">
              <a:latin typeface="Minion Pro"/>
              <a:ea typeface="Times New Roman" panose="02020603050405020304" pitchFamily="18" charset="0"/>
              <a:cs typeface="Times New Roman" panose="02020603050405020304" pitchFamily="18" charset="0"/>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speak as they do, nor shall we adopt their kunyas [honorific bynames].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ride on saddles.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wear swords or bear weapons of any kind, or even carry them on our persons.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engrave Arabic inscriptions on our seals.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sell alcoholic beverages.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dress in our traditional fashion wherever we may be, and we shall bind the </a:t>
            </a:r>
            <a:r>
              <a:rPr lang="en-US" sz="4400" dirty="0" err="1">
                <a:effectLst/>
                <a:latin typeface="Times New Roman" panose="02020603050405020304" pitchFamily="18" charset="0"/>
                <a:ea typeface="Times New Roman" panose="02020603050405020304" pitchFamily="18" charset="0"/>
                <a:cs typeface="Minion Pro"/>
              </a:rPr>
              <a:t>zunnar</a:t>
            </a:r>
            <a:r>
              <a:rPr lang="en-US" sz="4400" dirty="0">
                <a:effectLst/>
                <a:latin typeface="Times New Roman" panose="02020603050405020304" pitchFamily="18" charset="0"/>
                <a:ea typeface="Times New Roman" panose="02020603050405020304" pitchFamily="18" charset="0"/>
                <a:cs typeface="Minion Pro"/>
              </a:rPr>
              <a:t> [distinctive belt] around our waists.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display our crosses or our books anywhere in the roads or markets of the Muslims.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only beat the clappers in our churches very quietly.</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only raise our voices in our church services, nor in the presence of Muslims.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go outside on Palm Sunday or Easter, nor shall we raise our voices in our funeral processions.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display lights in any of the roads of the Muslims or in the marketplaces.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come near them with our funeral processions [or: we shall not bury our dead near the Muslims].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take slaves who have been allotted to the Muslims.</a:t>
            </a:r>
            <a:endParaRPr lang="cs-CZ" sz="4400" dirty="0">
              <a:effectLst/>
              <a:latin typeface="Minion Pro"/>
              <a:ea typeface="Times New Roman" panose="02020603050405020304" pitchFamily="18" charset="0"/>
              <a:cs typeface="Minion Pro"/>
            </a:endParaRPr>
          </a:p>
          <a:p>
            <a:pPr indent="125730" algn="just">
              <a:lnSpc>
                <a:spcPct val="150000"/>
              </a:lnSpc>
            </a:pPr>
            <a:r>
              <a:rPr lang="en-US" sz="4400" dirty="0">
                <a:effectLst/>
                <a:latin typeface="Times New Roman" panose="02020603050405020304" pitchFamily="18" charset="0"/>
                <a:ea typeface="Times New Roman" panose="02020603050405020304" pitchFamily="18" charset="0"/>
                <a:cs typeface="Minion Pro"/>
              </a:rPr>
              <a:t>We shall not build our homes higher than theirs.</a:t>
            </a:r>
            <a:endParaRPr lang="cs-CZ" sz="4400" dirty="0">
              <a:effectLst/>
              <a:latin typeface="Minion Pro"/>
              <a:ea typeface="Times New Roman" panose="02020603050405020304" pitchFamily="18" charset="0"/>
              <a:cs typeface="Minion Pro"/>
            </a:endParaRPr>
          </a:p>
          <a:p>
            <a:endParaRPr lang="cs-CZ" dirty="0"/>
          </a:p>
        </p:txBody>
      </p:sp>
    </p:spTree>
    <p:extLst>
      <p:ext uri="{BB962C8B-B14F-4D97-AF65-F5344CB8AC3E}">
        <p14:creationId xmlns:p14="http://schemas.microsoft.com/office/powerpoint/2010/main" val="241595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5D8CAD3-C602-F376-35F2-8642DC2D248B}"/>
              </a:ext>
            </a:extLst>
          </p:cNvPr>
          <p:cNvSpPr>
            <a:spLocks noGrp="1"/>
          </p:cNvSpPr>
          <p:nvPr>
            <p:ph idx="1"/>
          </p:nvPr>
        </p:nvSpPr>
        <p:spPr>
          <a:xfrm>
            <a:off x="304800" y="267855"/>
            <a:ext cx="11049000" cy="5909108"/>
          </a:xfrm>
        </p:spPr>
        <p:txBody>
          <a:bodyPr/>
          <a:lstStyle/>
          <a:p>
            <a:endParaRPr lang="en-US" dirty="0"/>
          </a:p>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the Qurayza tribe</a:t>
            </a:r>
            <a:endParaRPr lang="en-US" sz="2400" dirty="0">
              <a:latin typeface="Times New Roman" panose="02020603050405020304" pitchFamily="18" charset="0"/>
              <a:cs typeface="Times New Roman" panose="02020603050405020304" pitchFamily="18" charset="0"/>
            </a:endParaRPr>
          </a:p>
          <a:p>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“Those of them with whom you [Muhammad] have made a Covenant and then they break their Covenant every time and do not protect themselves” (Q 8:56).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Khaybar 628</a:t>
            </a:r>
          </a:p>
          <a:p>
            <a:endParaRPr lang="en-GB" sz="2400" dirty="0">
              <a:latin typeface="Times New Roman" panose="02020603050405020304" pitchFamily="18" charset="0"/>
              <a:cs typeface="Times New Roman" panose="02020603050405020304" pitchFamily="18" charset="0"/>
            </a:endParaRPr>
          </a:p>
          <a:p>
            <a:r>
              <a:rPr lang="en-GB" sz="2400" dirty="0" err="1">
                <a:effectLst/>
                <a:latin typeface="Times New Roman" panose="02020603050405020304" pitchFamily="18" charset="0"/>
                <a:ea typeface="Calibri" panose="020F0502020204030204" pitchFamily="34" charset="0"/>
              </a:rPr>
              <a:t>ʿUmar</a:t>
            </a:r>
            <a:r>
              <a:rPr lang="en-GB" sz="2400" dirty="0">
                <a:effectLst/>
                <a:latin typeface="Times New Roman" panose="02020603050405020304" pitchFamily="18" charset="0"/>
                <a:ea typeface="Calibri" panose="020F0502020204030204" pitchFamily="34" charset="0"/>
              </a:rPr>
              <a:t> ibn al-Khattab</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638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BB1BD3-54CB-C5C2-2532-DC5758CF1DD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various Names Given the Jews in the Qur’an</a:t>
            </a:r>
            <a:endParaRPr lang="cs-CZ" dirty="0">
              <a:latin typeface="Times New Roman" panose="02020603050405020304" pitchFamily="18" charset="0"/>
              <a:cs typeface="Times New Roman" panose="02020603050405020304" pitchFamily="18" charset="0"/>
            </a:endParaRPr>
          </a:p>
        </p:txBody>
      </p:sp>
      <p:sp>
        <p:nvSpPr>
          <p:cNvPr id="3" name="Zástupný obsah 2">
            <a:extLst>
              <a:ext uri="{FF2B5EF4-FFF2-40B4-BE49-F238E27FC236}">
                <a16:creationId xmlns:a16="http://schemas.microsoft.com/office/drawing/2014/main" id="{0C0E33D0-4CAE-5C46-905A-C549A6ED2768}"/>
              </a:ext>
            </a:extLst>
          </p:cNvPr>
          <p:cNvSpPr>
            <a:spLocks noGrp="1"/>
          </p:cNvSpPr>
          <p:nvPr>
            <p:ph idx="1"/>
          </p:nvPr>
        </p:nvSpPr>
        <p:spPr/>
        <p:txBody>
          <a:bodyPr>
            <a:normAutofit/>
          </a:bodyPr>
          <a:lstStyle/>
          <a:p>
            <a:r>
              <a:rPr lang="en-US" sz="2400" i="1" dirty="0">
                <a:latin typeface="Times New Roman" panose="02020603050405020304" pitchFamily="18" charset="0"/>
                <a:cs typeface="Times New Roman" panose="02020603050405020304" pitchFamily="18" charset="0"/>
              </a:rPr>
              <a:t>Banu </a:t>
            </a:r>
            <a:r>
              <a:rPr lang="en-US" sz="2400" i="1" dirty="0" err="1">
                <a:latin typeface="Times New Roman" panose="02020603050405020304" pitchFamily="18" charset="0"/>
                <a:cs typeface="Times New Roman" panose="02020603050405020304" pitchFamily="18" charset="0"/>
              </a:rPr>
              <a:t>Isra’il</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(children of Israel)</a:t>
            </a:r>
          </a:p>
          <a:p>
            <a:r>
              <a:rPr lang="en-US" sz="2400" i="1" dirty="0">
                <a:latin typeface="Times New Roman" panose="02020603050405020304" pitchFamily="18" charset="0"/>
                <a:cs typeface="Times New Roman" panose="02020603050405020304" pitchFamily="18" charset="0"/>
              </a:rPr>
              <a:t>al-</a:t>
            </a:r>
            <a:r>
              <a:rPr lang="en-US" sz="2400" i="1" dirty="0" err="1">
                <a:latin typeface="Times New Roman" panose="02020603050405020304" pitchFamily="18" charset="0"/>
                <a:cs typeface="Times New Roman" panose="02020603050405020304" pitchFamily="18" charset="0"/>
              </a:rPr>
              <a:t>Yahud</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Jews) and the locution </a:t>
            </a:r>
            <a:r>
              <a:rPr lang="en-US" sz="2400" i="1" dirty="0" err="1">
                <a:latin typeface="Times New Roman" panose="02020603050405020304" pitchFamily="18" charset="0"/>
                <a:cs typeface="Times New Roman" panose="02020603050405020304" pitchFamily="18" charset="0"/>
              </a:rPr>
              <a:t>alladhina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hadu</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(those who became Jews)</a:t>
            </a:r>
          </a:p>
          <a:p>
            <a:r>
              <a:rPr lang="en-GB" sz="2400" i="1" dirty="0">
                <a:effectLst/>
                <a:latin typeface="Times New Roman" panose="02020603050405020304" pitchFamily="18" charset="0"/>
                <a:ea typeface="Calibri" panose="020F0502020204030204" pitchFamily="34" charset="0"/>
              </a:rPr>
              <a:t>ahl al-kitab</a:t>
            </a:r>
            <a:r>
              <a:rPr lang="en-GB" sz="2400" dirty="0">
                <a:effectLst/>
                <a:latin typeface="Times New Roman" panose="02020603050405020304" pitchFamily="18" charset="0"/>
                <a:ea typeface="Calibri" panose="020F0502020204030204" pitchFamily="34" charset="0"/>
              </a:rPr>
              <a:t> (the people of the book) </a:t>
            </a:r>
          </a:p>
          <a:p>
            <a:endParaRPr lang="en-GB" sz="2400" i="1" dirty="0">
              <a:latin typeface="Times New Roman" panose="02020603050405020304" pitchFamily="18" charset="0"/>
              <a:cs typeface="Times New Roman" panose="02020603050405020304" pitchFamily="18" charset="0"/>
            </a:endParaRPr>
          </a:p>
          <a:p>
            <a:r>
              <a:rPr lang="en-GB" sz="2400" i="1" dirty="0">
                <a:latin typeface="Times New Roman" panose="02020603050405020304" pitchFamily="18" charset="0"/>
                <a:cs typeface="Times New Roman" panose="02020603050405020304" pitchFamily="18" charset="0"/>
              </a:rPr>
              <a:t>Al-Kitab – al-</a:t>
            </a:r>
            <a:r>
              <a:rPr lang="en-GB" sz="2400" i="1" dirty="0" err="1">
                <a:latin typeface="Times New Roman" panose="02020603050405020304" pitchFamily="18" charset="0"/>
                <a:cs typeface="Times New Roman" panose="02020603050405020304" pitchFamily="18" charset="0"/>
              </a:rPr>
              <a:t>Tawrat</a:t>
            </a:r>
            <a:endParaRPr lang="en-GB"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4937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p:cNvSpPr>
            <a:spLocks noGrp="1"/>
          </p:cNvSpPr>
          <p:nvPr>
            <p:ph idx="1"/>
          </p:nvPr>
        </p:nvSpPr>
        <p:spPr>
          <a:xfrm>
            <a:off x="221673" y="184728"/>
            <a:ext cx="11132127" cy="6520872"/>
          </a:xfrm>
        </p:spPr>
        <p:txBody>
          <a:bodyPr>
            <a:noAutofit/>
          </a:bodyPr>
          <a:lstStyle/>
          <a:p>
            <a:r>
              <a:rPr lang="cs-CZ" sz="2400" dirty="0" err="1">
                <a:latin typeface="Times New Roman" panose="02020603050405020304" pitchFamily="18" charset="0"/>
                <a:cs typeface="Times New Roman" panose="02020603050405020304" pitchFamily="18" charset="0"/>
              </a:rPr>
              <a:t>The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Jews</a:t>
            </a:r>
            <a:r>
              <a:rPr lang="cs-CZ" sz="2400" dirty="0">
                <a:latin typeface="Times New Roman" panose="02020603050405020304" pitchFamily="18" charset="0"/>
                <a:cs typeface="Times New Roman" panose="02020603050405020304" pitchFamily="18" charset="0"/>
              </a:rPr>
              <a:t> are </a:t>
            </a:r>
            <a:r>
              <a:rPr lang="cs-CZ" sz="2400" dirty="0" err="1">
                <a:latin typeface="Times New Roman" panose="02020603050405020304" pitchFamily="18" charset="0"/>
                <a:cs typeface="Times New Roman" panose="02020603050405020304" pitchFamily="18" charset="0"/>
              </a:rPr>
              <a:t>sinners</a:t>
            </a:r>
            <a:r>
              <a:rPr lang="en-US" sz="2400" dirty="0">
                <a:latin typeface="Times New Roman" panose="02020603050405020304" pitchFamily="18" charset="0"/>
                <a:cs typeface="Times New Roman" panose="02020603050405020304" pitchFamily="18" charset="0"/>
              </a:rPr>
              <a:t>;</a:t>
            </a:r>
            <a:r>
              <a:rPr lang="cs-CZ"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arrogant; </a:t>
            </a:r>
            <a:r>
              <a:rPr lang="cs-CZ" sz="2400" dirty="0" err="1">
                <a:latin typeface="Times New Roman" panose="02020603050405020304" pitchFamily="18" charset="0"/>
                <a:cs typeface="Times New Roman" panose="02020603050405020304" pitchFamily="18" charset="0"/>
              </a:rPr>
              <a:t>the</a:t>
            </a:r>
            <a:r>
              <a:rPr lang="en-US" sz="2400" dirty="0">
                <a:latin typeface="Times New Roman" panose="02020603050405020304" pitchFamily="18" charset="0"/>
                <a:cs typeface="Times New Roman" panose="02020603050405020304" pitchFamily="18" charset="0"/>
              </a:rPr>
              <a:t>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kill</a:t>
            </a:r>
            <a:r>
              <a:rPr lang="en-US" sz="2400" dirty="0">
                <a:latin typeface="Times New Roman" panose="02020603050405020304" pitchFamily="18" charset="0"/>
                <a:cs typeface="Times New Roman" panose="02020603050405020304" pitchFamily="18" charset="0"/>
              </a:rPr>
              <a:t>ed their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prophets</a:t>
            </a:r>
            <a:r>
              <a:rPr lang="en-US" sz="2400" dirty="0">
                <a:latin typeface="Times New Roman" panose="02020603050405020304" pitchFamily="18" charset="0"/>
                <a:cs typeface="Times New Roman" panose="02020603050405020304" pitchFamily="18" charset="0"/>
              </a:rPr>
              <a:t>; they </a:t>
            </a:r>
            <a:r>
              <a:rPr lang="en-GB" sz="2400" dirty="0">
                <a:effectLst/>
                <a:latin typeface="Times New Roman" panose="02020603050405020304" pitchFamily="18" charset="0"/>
                <a:ea typeface="Calibri" panose="020F0502020204030204" pitchFamily="34" charset="0"/>
              </a:rPr>
              <a:t>fail to keep the laws of their own Torah;</a:t>
            </a:r>
          </a:p>
          <a:p>
            <a:r>
              <a:rPr lang="en-GB" sz="2400" dirty="0">
                <a:latin typeface="Times New Roman" panose="02020603050405020304" pitchFamily="18" charset="0"/>
                <a:cs typeface="Times New Roman" panose="02020603050405020304" pitchFamily="18" charset="0"/>
              </a:rPr>
              <a:t>The Jews are “unruly and rebellious children,” “transgressors of the divine Covenant </a:t>
            </a:r>
            <a:r>
              <a:rPr lang="en-GB" sz="2400" dirty="0">
                <a:effectLst/>
                <a:latin typeface="Times New Roman" panose="02020603050405020304" pitchFamily="18" charset="0"/>
                <a:ea typeface="Calibri" panose="020F0502020204030204" pitchFamily="34" charset="0"/>
              </a:rPr>
              <a:t>with the People of Israel</a:t>
            </a:r>
            <a:r>
              <a:rPr lang="en-GB" sz="2400" dirty="0">
                <a:latin typeface="Times New Roman" panose="02020603050405020304" pitchFamily="18" charset="0"/>
                <a:cs typeface="Times New Roman" panose="02020603050405020304" pitchFamily="18" charset="0"/>
              </a:rPr>
              <a:t>” and, along</a:t>
            </a:r>
            <a:r>
              <a:rPr lang="cs-CZ" sz="2400" dirty="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sides other crimes of idolatry, worshippers of the golden calf. They falsified the Torah, engaged in usury, etc.</a:t>
            </a:r>
          </a:p>
          <a:p>
            <a:r>
              <a:rPr lang="en-GB" sz="2400" dirty="0">
                <a:solidFill>
                  <a:srgbClr val="000000"/>
                </a:solidFill>
                <a:effectLst/>
                <a:latin typeface="Times New Roman" panose="02020603050405020304" pitchFamily="18" charset="0"/>
                <a:ea typeface="Calibri" panose="020F0502020204030204" pitchFamily="34" charset="0"/>
              </a:rPr>
              <a:t>The Jews are ‘strongest in enmity to the believers’ (Q 5:78–82).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Times New Roman" panose="02020603050405020304" pitchFamily="18" charset="0"/>
                <a:ea typeface="Calibri" panose="020F0502020204030204" pitchFamily="34" charset="0"/>
              </a:rPr>
              <a:t>Their rigid </a:t>
            </a:r>
            <a:r>
              <a:rPr lang="en-GB" sz="2400" u="sng" dirty="0">
                <a:effectLst/>
                <a:latin typeface="Times New Roman" panose="02020603050405020304" pitchFamily="18" charset="0"/>
                <a:ea typeface="Calibri" panose="020F0502020204030204" pitchFamily="34" charset="0"/>
              </a:rPr>
              <a:t>dietary laws</a:t>
            </a:r>
            <a:r>
              <a:rPr lang="en-GB" sz="2400" dirty="0">
                <a:effectLst/>
                <a:latin typeface="Times New Roman" panose="02020603050405020304" pitchFamily="18" charset="0"/>
                <a:ea typeface="Calibri" panose="020F0502020204030204" pitchFamily="34" charset="0"/>
              </a:rPr>
              <a:t> are interpreted as a punishment </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for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evildoing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Jews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have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forbidden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some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good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things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that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were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previously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permitted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because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their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barring</a:t>
            </a:r>
            <a:r>
              <a:rPr lang="cs-CZ" sz="2400" dirty="0">
                <a:latin typeface="Times New Roman" panose="02020603050405020304" pitchFamily="18" charset="0"/>
                <a:ea typeface="Calibri" panose="020F0502020204030204" pitchFamily="34" charset="0"/>
                <a:cs typeface="Times New Roman" panose="02020603050405020304" pitchFamily="18" charset="0"/>
              </a:rPr>
              <a:t> many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from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way</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for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their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taking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usury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which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was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prohibited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for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because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their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consuming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people’s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wealth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under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false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a:latin typeface="Times New Roman" panose="02020603050405020304" pitchFamily="18" charset="0"/>
                <a:ea typeface="Calibri" panose="020F0502020204030204" pitchFamily="34" charset="0"/>
                <a:cs typeface="Times New Roman" panose="02020603050405020304" pitchFamily="18" charset="0"/>
              </a:rPr>
              <a:t>pretence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have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prepared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for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unbelievers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among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painful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punishment</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Sura</a:t>
            </a:r>
            <a:r>
              <a:rPr lang="cs-CZ" sz="2400" dirty="0">
                <a:latin typeface="Times New Roman" panose="02020603050405020304" pitchFamily="18" charset="0"/>
                <a:ea typeface="Calibri" panose="020F0502020204030204" pitchFamily="34" charset="0"/>
                <a:cs typeface="Times New Roman" panose="02020603050405020304" pitchFamily="18" charset="0"/>
              </a:rPr>
              <a:t> 4:160–161)</a:t>
            </a:r>
          </a:p>
          <a:p>
            <a:endParaRPr lang="cs-CZ" sz="2400" dirty="0"/>
          </a:p>
        </p:txBody>
      </p:sp>
    </p:spTree>
    <p:extLst>
      <p:ext uri="{BB962C8B-B14F-4D97-AF65-F5344CB8AC3E}">
        <p14:creationId xmlns:p14="http://schemas.microsoft.com/office/powerpoint/2010/main" val="1479025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1204"/>
            <a:ext cx="12192000" cy="7983147"/>
          </a:xfrm>
          <a:prstGeom prst="rect">
            <a:avLst/>
          </a:prstGeom>
        </p:spPr>
        <p:txBody>
          <a:bodyPr wrap="square">
            <a:spAutoFit/>
          </a:bodyPr>
          <a:lstStyle/>
          <a:p>
            <a:r>
              <a:rPr lang="en-GB" sz="2400" u="sng" dirty="0">
                <a:latin typeface="Times New Roman" panose="02020603050405020304" pitchFamily="18" charset="0"/>
                <a:cs typeface="Times New Roman" panose="02020603050405020304" pitchFamily="18" charset="0"/>
              </a:rPr>
              <a:t>The Jews distorted the original text of their own sacred scriptures – </a:t>
            </a:r>
            <a:r>
              <a:rPr lang="en-GB" sz="2400" i="1" u="sng" dirty="0" err="1">
                <a:latin typeface="Times New Roman" panose="02020603050405020304" pitchFamily="18" charset="0"/>
                <a:cs typeface="Times New Roman" panose="02020603050405020304" pitchFamily="18" charset="0"/>
              </a:rPr>
              <a:t>tahrif</a:t>
            </a:r>
            <a:r>
              <a:rPr lang="en-GB" sz="2400" u="sng" dirty="0">
                <a:latin typeface="Times New Roman" panose="02020603050405020304" pitchFamily="18" charset="0"/>
                <a:cs typeface="Times New Roman" panose="02020603050405020304" pitchFamily="18" charset="0"/>
              </a:rPr>
              <a:t> and </a:t>
            </a:r>
            <a:r>
              <a:rPr lang="en-GB" sz="2400" i="1" u="sng" dirty="0" err="1">
                <a:latin typeface="Times New Roman" panose="02020603050405020304" pitchFamily="18" charset="0"/>
                <a:cs typeface="Times New Roman" panose="02020603050405020304" pitchFamily="18" charset="0"/>
              </a:rPr>
              <a:t>tabdil</a:t>
            </a:r>
            <a:endParaRPr lang="en-GB" sz="2400" i="1"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Woe to those who write the Scripture with their own hands and then say, “This is from God” in order to sell it at a small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pri</a:t>
            </a:r>
            <a:r>
              <a:rPr lang="cs-CZ" sz="2400" dirty="0">
                <a:latin typeface="Times New Roman" panose="02020603050405020304" pitchFamily="18" charset="0"/>
                <a:ea typeface="Calibri" panose="020F0502020204030204" pitchFamily="34" charset="0"/>
                <a:cs typeface="Times New Roman" panose="02020603050405020304" pitchFamily="18" charset="0"/>
              </a:rPr>
              <a:t>c</a:t>
            </a:r>
            <a:r>
              <a:rPr lang="en-US" sz="2400" dirty="0">
                <a:latin typeface="Times New Roman" panose="02020603050405020304" pitchFamily="18" charset="0"/>
                <a:ea typeface="Calibri" panose="020F0502020204030204" pitchFamily="34" charset="0"/>
                <a:cs typeface="Times New Roman" panose="02020603050405020304" pitchFamily="18" charset="0"/>
              </a:rPr>
              <a:t>e. (Q 2:79)</a:t>
            </a:r>
          </a:p>
          <a:p>
            <a:r>
              <a:rPr lang="en-US" sz="2400" i="1" dirty="0">
                <a:latin typeface="Times New Roman" panose="02020603050405020304" pitchFamily="18" charset="0"/>
                <a:ea typeface="Calibri" panose="020F0502020204030204" pitchFamily="34" charset="0"/>
                <a:cs typeface="Times New Roman" panose="02020603050405020304" pitchFamily="18" charset="0"/>
              </a:rPr>
              <a:t>Kitman -</a:t>
            </a:r>
            <a:r>
              <a:rPr lang="en-US" sz="2400" dirty="0">
                <a:latin typeface="Times New Roman" panose="02020603050405020304" pitchFamily="18" charset="0"/>
                <a:ea typeface="Calibri" panose="020F0502020204030204" pitchFamily="34" charset="0"/>
                <a:cs typeface="Times New Roman" panose="02020603050405020304" pitchFamily="18" charset="0"/>
              </a:rPr>
              <a:t> concealment </a:t>
            </a:r>
            <a:endParaRPr lang="cs-CZ" sz="2400" i="1" dirty="0">
              <a:latin typeface="Times New Roman" panose="02020603050405020304" pitchFamily="18" charset="0"/>
              <a:ea typeface="Calibri" panose="020F0502020204030204" pitchFamily="34" charset="0"/>
              <a:cs typeface="Times New Roman" panose="02020603050405020304" pitchFamily="18" charset="0"/>
            </a:endParaRPr>
          </a:p>
          <a:p>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latin typeface="Times New Roman" panose="02020603050405020304" pitchFamily="18" charset="0"/>
                <a:cs typeface="Times New Roman" panose="02020603050405020304" pitchFamily="18" charset="0"/>
              </a:rPr>
              <a:t>Some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a:t>
            </a:r>
            <a:r>
              <a:rPr lang="en-US" sz="2400" dirty="0" err="1">
                <a:latin typeface="Times New Roman" panose="02020603050405020304" pitchFamily="18" charset="0"/>
                <a:cs typeface="Times New Roman" panose="02020603050405020304" pitchFamily="18" charset="0"/>
              </a:rPr>
              <a:t>ose</a:t>
            </a:r>
            <a:r>
              <a:rPr lang="en-US" sz="2400" dirty="0">
                <a:latin typeface="Times New Roman" panose="02020603050405020304" pitchFamily="18" charset="0"/>
                <a:cs typeface="Times New Roman" panose="02020603050405020304" pitchFamily="18" charset="0"/>
              </a:rPr>
              <a:t> who are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Jews</a:t>
            </a:r>
            <a:r>
              <a:rPr lang="cs-CZ"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change words from their places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say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hear</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we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disobey</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Hear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without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hearing</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Heed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us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twisting</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with</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their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tongues</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slandering</a:t>
            </a:r>
            <a:r>
              <a:rPr lang="cs-CZ" sz="2400" dirty="0">
                <a:latin typeface="Times New Roman" panose="02020603050405020304" pitchFamily="18" charset="0"/>
                <a:cs typeface="Times New Roman" panose="02020603050405020304" pitchFamily="18" charset="0"/>
              </a:rPr>
              <a:t> religion. </a:t>
            </a:r>
            <a:r>
              <a:rPr lang="cs-CZ" sz="2400" dirty="0" err="1">
                <a:latin typeface="Times New Roman" panose="02020603050405020304" pitchFamily="18" charset="0"/>
                <a:cs typeface="Times New Roman" panose="02020603050405020304" pitchFamily="18" charset="0"/>
              </a:rPr>
              <a:t>If</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they</a:t>
            </a:r>
            <a:r>
              <a:rPr lang="cs-CZ" sz="2400" dirty="0">
                <a:latin typeface="Times New Roman" panose="02020603050405020304" pitchFamily="18" charset="0"/>
                <a:cs typeface="Times New Roman" panose="02020603050405020304" pitchFamily="18" charset="0"/>
              </a:rPr>
              <a:t> had </a:t>
            </a:r>
            <a:r>
              <a:rPr lang="cs-CZ" sz="2400" dirty="0" err="1">
                <a:latin typeface="Times New Roman" panose="02020603050405020304" pitchFamily="18" charset="0"/>
                <a:cs typeface="Times New Roman" panose="02020603050405020304" pitchFamily="18" charset="0"/>
              </a:rPr>
              <a:t>said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have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heard</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obey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or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Hear</a:t>
            </a:r>
            <a:r>
              <a:rPr lang="cs-CZ" sz="2400" dirty="0">
                <a:latin typeface="Times New Roman" panose="02020603050405020304" pitchFamily="18" charset="0"/>
                <a:cs typeface="Times New Roman" panose="02020603050405020304" pitchFamily="18" charset="0"/>
              </a:rPr>
              <a:t> and </a:t>
            </a:r>
            <a:r>
              <a:rPr lang="cs-CZ" sz="2400" dirty="0" err="1">
                <a:latin typeface="Times New Roman" panose="02020603050405020304" pitchFamily="18" charset="0"/>
                <a:cs typeface="Times New Roman" panose="02020603050405020304" pitchFamily="18" charset="0"/>
              </a:rPr>
              <a:t>observe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us</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it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would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have</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been</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better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for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them</a:t>
            </a:r>
            <a:r>
              <a:rPr lang="cs-CZ" sz="2400" dirty="0">
                <a:latin typeface="Times New Roman" panose="02020603050405020304" pitchFamily="18" charset="0"/>
                <a:cs typeface="Times New Roman" panose="02020603050405020304" pitchFamily="18" charset="0"/>
              </a:rPr>
              <a:t> and more </a:t>
            </a:r>
            <a:r>
              <a:rPr lang="cs-CZ" sz="2400" dirty="0" err="1">
                <a:latin typeface="Times New Roman" panose="02020603050405020304" pitchFamily="18" charset="0"/>
                <a:cs typeface="Times New Roman" panose="02020603050405020304" pitchFamily="18" charset="0"/>
              </a:rPr>
              <a:t>upright</a:t>
            </a:r>
            <a:r>
              <a:rPr lang="cs-CZ" sz="2400" dirty="0">
                <a:latin typeface="Times New Roman" panose="02020603050405020304" pitchFamily="18" charset="0"/>
                <a:cs typeface="Times New Roman" panose="02020603050405020304" pitchFamily="18" charset="0"/>
              </a:rPr>
              <a:t>. But </a:t>
            </a:r>
            <a:r>
              <a:rPr lang="cs-CZ" sz="2400" dirty="0" err="1">
                <a:latin typeface="Times New Roman" panose="02020603050405020304" pitchFamily="18" charset="0"/>
                <a:cs typeface="Times New Roman" panose="02020603050405020304" pitchFamily="18" charset="0"/>
              </a:rPr>
              <a:t>Allah</a:t>
            </a:r>
            <a:r>
              <a:rPr lang="cs-CZ" sz="2400" dirty="0">
                <a:latin typeface="Times New Roman" panose="02020603050405020304" pitchFamily="18" charset="0"/>
                <a:cs typeface="Times New Roman" panose="02020603050405020304" pitchFamily="18" charset="0"/>
              </a:rPr>
              <a:t> had </a:t>
            </a:r>
            <a:r>
              <a:rPr lang="cs-CZ" sz="2400" dirty="0" err="1">
                <a:latin typeface="Times New Roman" panose="02020603050405020304" pitchFamily="18" charset="0"/>
                <a:cs typeface="Times New Roman" panose="02020603050405020304" pitchFamily="18" charset="0"/>
              </a:rPr>
              <a:t>cursed</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them</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for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their</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disbelief</a:t>
            </a:r>
            <a:r>
              <a:rPr lang="cs-CZ" sz="2400" dirty="0">
                <a:latin typeface="Times New Roman" panose="02020603050405020304" pitchFamily="18" charset="0"/>
                <a:cs typeface="Times New Roman" panose="02020603050405020304" pitchFamily="18" charset="0"/>
              </a:rPr>
              <a:t>, so </a:t>
            </a:r>
            <a:r>
              <a:rPr lang="cs-CZ" sz="2400" dirty="0" err="1">
                <a:latin typeface="Times New Roman" panose="02020603050405020304" pitchFamily="18" charset="0"/>
                <a:cs typeface="Times New Roman" panose="02020603050405020304" pitchFamily="18" charset="0"/>
              </a:rPr>
              <a:t>they</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believe</a:t>
            </a:r>
            <a:r>
              <a:rPr lang="cs-CZ" sz="2400" dirty="0">
                <a:latin typeface="Times New Roman" panose="02020603050405020304" pitchFamily="18" charset="0"/>
                <a:cs typeface="Times New Roman" panose="02020603050405020304" pitchFamily="18" charset="0"/>
              </a:rPr>
              <a:t> not, </a:t>
            </a:r>
            <a:r>
              <a:rPr lang="cs-CZ" sz="2400" dirty="0" err="1">
                <a:latin typeface="Times New Roman" panose="02020603050405020304" pitchFamily="18" charset="0"/>
                <a:cs typeface="Times New Roman" panose="02020603050405020304" pitchFamily="18" charset="0"/>
              </a:rPr>
              <a:t>except</a:t>
            </a:r>
            <a:r>
              <a:rPr lang="cs-CZ" sz="2400" dirty="0">
                <a:latin typeface="Times New Roman" panose="02020603050405020304" pitchFamily="18" charset="0"/>
                <a:cs typeface="Times New Roman" panose="02020603050405020304" pitchFamily="18" charset="0"/>
              </a:rPr>
              <a:t> </a:t>
            </a:r>
            <a:r>
              <a:rPr lang="cs-CZ" sz="2400" dirty="0" err="1">
                <a:latin typeface="Times New Roman" panose="02020603050405020304" pitchFamily="18" charset="0"/>
                <a:cs typeface="Times New Roman" panose="02020603050405020304" pitchFamily="18" charset="0"/>
              </a:rPr>
              <a:t>for</a:t>
            </a:r>
            <a:r>
              <a:rPr lang="cs-CZ" sz="2400" dirty="0">
                <a:latin typeface="Times New Roman" panose="02020603050405020304" pitchFamily="18" charset="0"/>
                <a:cs typeface="Times New Roman" panose="02020603050405020304" pitchFamily="18" charset="0"/>
              </a:rPr>
              <a:t> a </a:t>
            </a:r>
            <a:r>
              <a:rPr lang="cs-CZ" sz="2400" dirty="0" err="1">
                <a:latin typeface="Times New Roman" panose="02020603050405020304" pitchFamily="18" charset="0"/>
                <a:cs typeface="Times New Roman" panose="02020603050405020304" pitchFamily="18" charset="0"/>
              </a:rPr>
              <a:t>few</a:t>
            </a:r>
            <a:r>
              <a:rPr lang="cs-CZ"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cs-CZ"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Q</a:t>
            </a:r>
            <a:r>
              <a:rPr lang="cs-CZ" sz="2400" dirty="0">
                <a:latin typeface="Times New Roman" panose="02020603050405020304" pitchFamily="18" charset="0"/>
                <a:cs typeface="Times New Roman" panose="02020603050405020304" pitchFamily="18" charset="0"/>
              </a:rPr>
              <a:t> 4:44–46)</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Jews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say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hands</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fettered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Their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hands</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fettered</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they</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cursed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for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what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have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said</a:t>
            </a:r>
            <a:r>
              <a:rPr lang="cs-CZ" sz="2400" dirty="0">
                <a:latin typeface="Times New Roman" panose="02020603050405020304" pitchFamily="18" charset="0"/>
                <a:ea typeface="Calibri" panose="020F0502020204030204" pitchFamily="34" charset="0"/>
                <a:cs typeface="Times New Roman" panose="02020603050405020304" pitchFamily="18" charset="0"/>
              </a:rPr>
              <a:t>! On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contrary</a:t>
            </a:r>
            <a:r>
              <a:rPr lang="cs-CZ" sz="2400" dirty="0">
                <a:latin typeface="Times New Roman" panose="02020603050405020304" pitchFamily="18" charset="0"/>
                <a:ea typeface="Calibri" panose="020F0502020204030204" pitchFamily="34" charset="0"/>
                <a:cs typeface="Times New Roman" panose="02020603050405020304" pitchFamily="18" charset="0"/>
              </a:rPr>
              <a:t>, His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hands</a:t>
            </a:r>
            <a:r>
              <a:rPr lang="cs-CZ" sz="2400" dirty="0">
                <a:latin typeface="Times New Roman" panose="02020603050405020304" pitchFamily="18" charset="0"/>
                <a:ea typeface="Calibri" panose="020F0502020204030204" pitchFamily="34" charset="0"/>
                <a:cs typeface="Times New Roman" panose="02020603050405020304" pitchFamily="18" charset="0"/>
              </a:rPr>
              <a:t> are spread open. He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bestows</a:t>
            </a:r>
            <a:r>
              <a:rPr lang="cs-CZ" sz="2400" dirty="0">
                <a:latin typeface="Times New Roman" panose="02020603050405020304" pitchFamily="18" charset="0"/>
                <a:ea typeface="Calibri" panose="020F0502020204030204" pitchFamily="34" charset="0"/>
                <a:cs typeface="Times New Roman" panose="02020603050405020304" pitchFamily="18" charset="0"/>
              </a:rPr>
              <a:t> as He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wills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That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which</a:t>
            </a:r>
            <a:r>
              <a:rPr lang="cs-CZ" sz="2400" dirty="0">
                <a:latin typeface="Times New Roman" panose="02020603050405020304" pitchFamily="18" charset="0"/>
                <a:ea typeface="Calibri" panose="020F0502020204030204" pitchFamily="34" charset="0"/>
                <a:cs typeface="Times New Roman" panose="02020603050405020304" pitchFamily="18" charset="0"/>
              </a:rPr>
              <a:t> has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been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revealed</a:t>
            </a:r>
            <a:r>
              <a:rPr lang="cs-CZ" sz="2400" dirty="0">
                <a:latin typeface="Times New Roman" panose="02020603050405020304" pitchFamily="18" charset="0"/>
                <a:ea typeface="Calibri" panose="020F0502020204030204" pitchFamily="34" charset="0"/>
                <a:cs typeface="Times New Roman" panose="02020603050405020304" pitchFamily="18" charset="0"/>
              </a:rPr>
              <a:t> to </a:t>
            </a:r>
            <a:r>
              <a:rPr lang="cs-CZ" sz="2400" dirty="0" err="1">
                <a:latin typeface="Times New Roman" panose="02020603050405020304" pitchFamily="18" charset="0"/>
                <a:ea typeface="Calibri" panose="020F0502020204030204" pitchFamily="34" charset="0"/>
                <a:cs typeface="Times New Roman" panose="02020603050405020304" pitchFamily="18" charset="0"/>
              </a:rPr>
              <a:t>you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from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your</a:t>
            </a:r>
            <a:r>
              <a:rPr lang="cs-CZ" sz="2400" dirty="0">
                <a:latin typeface="Times New Roman" panose="02020603050405020304" pitchFamily="18" charset="0"/>
                <a:ea typeface="Calibri" panose="020F0502020204030204" pitchFamily="34" charset="0"/>
                <a:cs typeface="Times New Roman" panose="02020603050405020304" pitchFamily="18" charset="0"/>
              </a:rPr>
              <a:t> Lord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will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surely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increase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arrogance</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unbelief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many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among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have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a:latin typeface="Times New Roman" panose="02020603050405020304" pitchFamily="18" charset="0"/>
                <a:ea typeface="Calibri" panose="020F0502020204030204" pitchFamily="34" charset="0"/>
                <a:cs typeface="Times New Roman" panose="02020603050405020304" pitchFamily="18" charset="0"/>
              </a:rPr>
              <a:t>ca</a:t>
            </a:r>
            <a:r>
              <a:rPr lang="cs-CZ" sz="2400" dirty="0">
                <a:latin typeface="Times New Roman" panose="02020603050405020304" pitchFamily="18" charset="0"/>
                <a:ea typeface="Calibri" panose="020F0502020204030204" pitchFamily="34" charset="0"/>
                <a:cs typeface="Times New Roman" panose="02020603050405020304" pitchFamily="18" charset="0"/>
              </a:rPr>
              <a:t>st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enmity</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hatred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among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until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Day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Resurrection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Every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time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light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fire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war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extinguishes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it</a:t>
            </a:r>
            <a:r>
              <a:rPr lang="cs-CZ" sz="2400" dirty="0">
                <a:latin typeface="Times New Roman" panose="02020603050405020304" pitchFamily="18" charset="0"/>
                <a:ea typeface="Calibri" panose="020F0502020204030204" pitchFamily="34" charset="0"/>
                <a:cs typeface="Times New Roman" panose="02020603050405020304" pitchFamily="18" charset="0"/>
              </a:rPr>
              <a:t>. They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hasten</a:t>
            </a:r>
            <a:r>
              <a:rPr lang="cs-CZ" sz="2400" dirty="0">
                <a:latin typeface="Times New Roman" panose="02020603050405020304" pitchFamily="18" charset="0"/>
                <a:ea typeface="Calibri" panose="020F0502020204030204" pitchFamily="34" charset="0"/>
                <a:cs typeface="Times New Roman" panose="02020603050405020304" pitchFamily="18" charset="0"/>
              </a:rPr>
              <a:t> to spread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corruption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throughout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earth</a:t>
            </a:r>
            <a:r>
              <a:rPr lang="cs-CZ" sz="2400" dirty="0">
                <a:latin typeface="Times New Roman" panose="02020603050405020304" pitchFamily="18" charset="0"/>
                <a:ea typeface="Calibri" panose="020F0502020204030204" pitchFamily="34" charset="0"/>
                <a:cs typeface="Times New Roman" panose="02020603050405020304" pitchFamily="18" charset="0"/>
              </a:rPr>
              <a:t>, but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does</a:t>
            </a:r>
            <a:r>
              <a:rPr lang="cs-CZ" sz="2400" dirty="0">
                <a:latin typeface="Times New Roman" panose="02020603050405020304" pitchFamily="18" charset="0"/>
                <a:ea typeface="Calibri" panose="020F0502020204030204" pitchFamily="34" charset="0"/>
                <a:cs typeface="Times New Roman" panose="02020603050405020304" pitchFamily="18" charset="0"/>
              </a:rPr>
              <a:t> not love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corrupters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Q</a:t>
            </a:r>
            <a:r>
              <a:rPr lang="cs-CZ" sz="2400" dirty="0">
                <a:latin typeface="Times New Roman" panose="02020603050405020304" pitchFamily="18" charset="0"/>
                <a:ea typeface="Calibri" panose="020F0502020204030204" pitchFamily="34" charset="0"/>
                <a:cs typeface="Times New Roman" panose="02020603050405020304" pitchFamily="18" charset="0"/>
              </a:rPr>
              <a:t> 5:64)</a:t>
            </a:r>
            <a:endParaRPr lang="cs-CZ"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86655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0" y="64655"/>
            <a:ext cx="12192001" cy="6213689"/>
          </a:xfrm>
          <a:prstGeom prst="rect">
            <a:avLst/>
          </a:prstGeom>
        </p:spPr>
        <p:txBody>
          <a:bodyPr wrap="square">
            <a:spAutoFit/>
          </a:bodyPr>
          <a:lstStyle/>
          <a:p>
            <a:pPr>
              <a:lnSpc>
                <a:spcPct val="107000"/>
              </a:lnSpc>
              <a:spcAft>
                <a:spcPts val="800"/>
              </a:spcAft>
            </a:pPr>
            <a:r>
              <a:rPr lang="en-GB" sz="2400" dirty="0">
                <a:latin typeface="Times New Roman" panose="02020603050405020304" pitchFamily="18" charset="0"/>
                <a:cs typeface="Times New Roman" panose="02020603050405020304" pitchFamily="18" charset="0"/>
              </a:rPr>
              <a:t>The Jews are not only unbelievers but also </a:t>
            </a:r>
            <a:r>
              <a:rPr lang="en-GB" sz="2400" u="sng" dirty="0">
                <a:latin typeface="Times New Roman" panose="02020603050405020304" pitchFamily="18" charset="0"/>
                <a:cs typeface="Times New Roman" panose="02020603050405020304" pitchFamily="18" charset="0"/>
              </a:rPr>
              <a:t>idolaters</a:t>
            </a:r>
            <a:r>
              <a:rPr lang="en-GB" sz="2400" dirty="0">
                <a:latin typeface="Times New Roman" panose="02020603050405020304" pitchFamily="18"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Jews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say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Ezra</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son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Christians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say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Messiah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son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Those</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words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their</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mouth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conforming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words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unbelievers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before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Allah</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attack</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How</a:t>
            </a:r>
            <a:r>
              <a:rPr lang="cs-CZ" sz="2400" dirty="0">
                <a:latin typeface="Times New Roman" panose="02020603050405020304" pitchFamily="18" charset="0"/>
                <a:ea typeface="Calibri" panose="020F0502020204030204" pitchFamily="34" charset="0"/>
                <a:cs typeface="Times New Roman" panose="02020603050405020304" pitchFamily="18" charset="0"/>
              </a:rPr>
              <a:t> perverse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they</a:t>
            </a:r>
            <a:r>
              <a:rPr lang="cs-CZ" sz="2400" dirty="0">
                <a:latin typeface="Times New Roman" panose="02020603050405020304" pitchFamily="18" charset="0"/>
                <a:ea typeface="Calibri" panose="020F0502020204030204" pitchFamily="34" charset="0"/>
                <a:cs typeface="Times New Roman" panose="02020603050405020304" pitchFamily="18" charset="0"/>
              </a:rPr>
              <a:t> are!</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Uzayr</a:t>
            </a:r>
            <a:r>
              <a:rPr lang="en-US" sz="2400" dirty="0">
                <a:latin typeface="Times New Roman" panose="02020603050405020304" pitchFamily="18" charset="0"/>
                <a:ea typeface="Calibri" panose="020F0502020204030204" pitchFamily="34" charset="0"/>
                <a:cs typeface="Times New Roman" panose="02020603050405020304" pitchFamily="18" charset="0"/>
              </a:rPr>
              <a:t> = Ezra</a:t>
            </a:r>
          </a:p>
          <a:p>
            <a:pPr algn="just">
              <a:lnSpc>
                <a:spcPct val="107000"/>
              </a:lnSpc>
              <a:spcAft>
                <a:spcPts val="800"/>
              </a:spcAft>
            </a:pPr>
            <a:r>
              <a:rPr lang="en-GB" sz="2400" dirty="0">
                <a:effectLst/>
                <a:latin typeface="Times New Roman" panose="02020603050405020304" pitchFamily="18" charset="0"/>
                <a:ea typeface="Calibri" panose="020F0502020204030204" pitchFamily="34" charset="0"/>
                <a:cs typeface="Times New Roman" panose="02020603050405020304" pitchFamily="18" charset="0"/>
              </a:rPr>
              <a:t>They have taken their rabbis and their monks as lords besides Allah, and so too the Messiah son of Mary, though they were commanded to serve but one God. There is no God but He. Allah is exalted above that which they deify beside Him</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Sura</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9:30–31)</a:t>
            </a:r>
          </a:p>
          <a:p>
            <a:pPr>
              <a:lnSpc>
                <a:spcPct val="107000"/>
              </a:lnSpc>
              <a:spcAft>
                <a:spcPts val="800"/>
              </a:spcAft>
            </a:pP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GB" sz="2400" u="sng" dirty="0">
                <a:latin typeface="Times New Roman" panose="02020603050405020304" pitchFamily="18" charset="0"/>
                <a:cs typeface="Times New Roman" panose="02020603050405020304" pitchFamily="18" charset="0"/>
              </a:rPr>
              <a:t>Muslims are warned against taking the Jews and the Christians for friends</a:t>
            </a:r>
            <a:r>
              <a:rPr lang="en-GB" sz="2400" dirty="0">
                <a:latin typeface="Times New Roman" panose="02020603050405020304" pitchFamily="18" charset="0"/>
                <a:cs typeface="Times New Roman" panose="02020603050405020304" pitchFamily="18" charset="0"/>
              </a:rPr>
              <a:t>.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err="1">
                <a:latin typeface="Times New Roman" panose="02020603050405020304" pitchFamily="18" charset="0"/>
                <a:ea typeface="Calibri" panose="020F0502020204030204" pitchFamily="34" charset="0"/>
                <a:cs typeface="Times New Roman" panose="02020603050405020304" pitchFamily="18" charset="0"/>
              </a:rPr>
              <a:t>Indeed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you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will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surely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find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that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most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vehement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men</a:t>
            </a:r>
            <a:r>
              <a:rPr lang="cs-CZ" sz="2400" dirty="0">
                <a:latin typeface="Times New Roman" panose="02020603050405020304" pitchFamily="18" charset="0"/>
                <a:ea typeface="Calibri" panose="020F0502020204030204" pitchFamily="34" charset="0"/>
                <a:cs typeface="Times New Roman" panose="02020603050405020304" pitchFamily="18" charset="0"/>
              </a:rPr>
              <a:t> in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enmity</a:t>
            </a:r>
            <a:r>
              <a:rPr lang="cs-CZ" sz="2400" dirty="0">
                <a:latin typeface="Times New Roman" panose="02020603050405020304" pitchFamily="18" charset="0"/>
                <a:ea typeface="Calibri" panose="020F0502020204030204" pitchFamily="34" charset="0"/>
                <a:cs typeface="Times New Roman" panose="02020603050405020304" pitchFamily="18" charset="0"/>
              </a:rPr>
              <a:t> to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those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who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believe</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Jews</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polytheists</a:t>
            </a:r>
            <a:r>
              <a:rPr lang="cs-CZ" sz="2400" dirty="0">
                <a:latin typeface="Times New Roman" panose="02020603050405020304" pitchFamily="18" charset="0"/>
                <a:ea typeface="Calibri" panose="020F0502020204030204" pitchFamily="34" charset="0"/>
                <a:cs typeface="Times New Roman" panose="02020603050405020304" pitchFamily="18" charset="0"/>
              </a:rPr>
              <a:t>. But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you</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will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also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surely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find</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that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closest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of</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in love to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those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who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believe</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those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who</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say</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We</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Christians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That</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is</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because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there</a:t>
            </a:r>
            <a:r>
              <a:rPr lang="cs-CZ" sz="2400" dirty="0">
                <a:latin typeface="Times New Roman" panose="02020603050405020304" pitchFamily="18" charset="0"/>
                <a:ea typeface="Calibri" panose="020F0502020204030204" pitchFamily="34" charset="0"/>
                <a:cs typeface="Times New Roman" panose="02020603050405020304" pitchFamily="18" charset="0"/>
              </a:rPr>
              <a:t> are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among</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them</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priests</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monks</a:t>
            </a:r>
            <a:r>
              <a:rPr lang="cs-CZ" sz="2400" dirty="0">
                <a:latin typeface="Times New Roman" panose="02020603050405020304" pitchFamily="18" charset="0"/>
                <a:ea typeface="Calibri" panose="020F0502020204030204" pitchFamily="34" charset="0"/>
                <a:cs typeface="Times New Roman" panose="02020603050405020304" pitchFamily="18" charset="0"/>
              </a:rPr>
              <a:t>, and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because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they</a:t>
            </a:r>
            <a:r>
              <a:rPr lang="cs-CZ" sz="2400" dirty="0">
                <a:latin typeface="Times New Roman" panose="02020603050405020304" pitchFamily="18" charset="0"/>
                <a:ea typeface="Calibri" panose="020F0502020204030204" pitchFamily="34" charset="0"/>
                <a:cs typeface="Times New Roman" panose="02020603050405020304" pitchFamily="18" charset="0"/>
              </a:rPr>
              <a:t> are not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arrogant</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a:t>
            </a:r>
            <a:r>
              <a:rPr lang="cs-CZ" sz="2400" dirty="0" err="1">
                <a:latin typeface="Times New Roman" panose="02020603050405020304" pitchFamily="18" charset="0"/>
                <a:ea typeface="Calibri" panose="020F0502020204030204" pitchFamily="34" charset="0"/>
                <a:cs typeface="Times New Roman" panose="02020603050405020304" pitchFamily="18" charset="0"/>
              </a:rPr>
              <a:t>Sura</a:t>
            </a:r>
            <a:r>
              <a:rPr lang="cs-CZ" sz="2400" dirty="0">
                <a:latin typeface="Times New Roman" panose="02020603050405020304" pitchFamily="18" charset="0"/>
                <a:ea typeface="Calibri" panose="020F0502020204030204" pitchFamily="34" charset="0"/>
                <a:cs typeface="Times New Roman" panose="02020603050405020304" pitchFamily="18" charset="0"/>
              </a:rPr>
              <a:t> 5:82)</a:t>
            </a:r>
            <a:r>
              <a:rPr lang="cs-CZ" dirty="0">
                <a:latin typeface="Calibri" panose="020F050202020403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03907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The</a:t>
            </a:r>
            <a:r>
              <a:rPr lang="cs-CZ" dirty="0" smtClean="0"/>
              <a:t> </a:t>
            </a:r>
            <a:r>
              <a:rPr lang="cs-CZ" dirty="0" err="1" smtClean="0"/>
              <a:t>Jews</a:t>
            </a:r>
            <a:r>
              <a:rPr lang="cs-CZ" dirty="0" smtClean="0"/>
              <a:t> in </a:t>
            </a:r>
            <a:r>
              <a:rPr lang="cs-CZ" dirty="0" err="1" smtClean="0"/>
              <a:t>the</a:t>
            </a:r>
            <a:r>
              <a:rPr lang="cs-CZ" dirty="0" smtClean="0"/>
              <a:t> </a:t>
            </a:r>
            <a:r>
              <a:rPr lang="cs-CZ" dirty="0" err="1" smtClean="0"/>
              <a:t>Fifth</a:t>
            </a:r>
            <a:r>
              <a:rPr lang="cs-CZ" dirty="0"/>
              <a:t> </a:t>
            </a:r>
            <a:r>
              <a:rPr lang="cs-CZ" dirty="0" err="1" smtClean="0"/>
              <a:t>Sura</a:t>
            </a:r>
            <a:r>
              <a:rPr lang="cs-CZ" dirty="0" smtClean="0"/>
              <a:t>, </a:t>
            </a:r>
            <a:r>
              <a:rPr lang="cs-CZ" i="1" dirty="0" smtClean="0"/>
              <a:t>al-Má</a:t>
            </a:r>
            <a:r>
              <a:rPr lang="en-GB" i="1" dirty="0" smtClean="0"/>
              <a:t>’</a:t>
            </a:r>
            <a:r>
              <a:rPr lang="en-GB" i="1" dirty="0" err="1" smtClean="0"/>
              <a:t>ida</a:t>
            </a:r>
            <a:endParaRPr lang="cs-CZ" i="1" dirty="0"/>
          </a:p>
        </p:txBody>
      </p:sp>
      <p:sp>
        <p:nvSpPr>
          <p:cNvPr id="3" name="Zástupný symbol pro obsah 2"/>
          <p:cNvSpPr>
            <a:spLocks noGrp="1"/>
          </p:cNvSpPr>
          <p:nvPr>
            <p:ph idx="1"/>
          </p:nvPr>
        </p:nvSpPr>
        <p:spPr/>
        <p:txBody>
          <a:bodyPr>
            <a:normAutofit lnSpcReduction="10000"/>
          </a:bodyPr>
          <a:lstStyle/>
          <a:p>
            <a:r>
              <a:rPr lang="en-GB" dirty="0" smtClean="0"/>
              <a:t>The Jews are </a:t>
            </a:r>
            <a:r>
              <a:rPr lang="en-GB" dirty="0" err="1" smtClean="0"/>
              <a:t>are</a:t>
            </a:r>
            <a:r>
              <a:rPr lang="en-GB" dirty="0" smtClean="0"/>
              <a:t> said to be deep-seated enemies of the Muslims: “You will find that the most implacable of men in their enmity to the faithful [the Muslims] are the Jews” (82). They mock the religion of the Muslims (57), believe in neither God nor the Prophet, nor his Revelation (81). They kindle the fire of war (64) and betray the Prophet. </a:t>
            </a:r>
          </a:p>
          <a:p>
            <a:r>
              <a:rPr lang="en-GB" dirty="0" smtClean="0"/>
              <a:t>The Qur’an however never condemns the Jews </a:t>
            </a:r>
            <a:r>
              <a:rPr lang="en-GB" dirty="0" err="1" smtClean="0"/>
              <a:t>en</a:t>
            </a:r>
            <a:r>
              <a:rPr lang="en-GB" dirty="0" smtClean="0"/>
              <a:t> bloc, nor the Jewish religion as such. It fully recognizes the authenticity of the Jewish covenant (12) and the salutary validity of Judaism (69).</a:t>
            </a:r>
          </a:p>
          <a:p>
            <a:r>
              <a:rPr lang="en-GB" dirty="0" smtClean="0"/>
              <a:t>The fundamental reproach made of the Jews: the violation of their covenant, essentially by giving a distorted reading of the Torah (13).  </a:t>
            </a:r>
            <a:endParaRPr lang="cs-CZ" dirty="0"/>
          </a:p>
        </p:txBody>
      </p:sp>
    </p:spTree>
    <p:extLst>
      <p:ext uri="{BB962C8B-B14F-4D97-AF65-F5344CB8AC3E}">
        <p14:creationId xmlns:p14="http://schemas.microsoft.com/office/powerpoint/2010/main" val="4042550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 y="0"/>
            <a:ext cx="12247061" cy="6858000"/>
          </a:xfrm>
        </p:spPr>
        <p:txBody>
          <a:bodyPr/>
          <a:lstStyle/>
          <a:p>
            <a:endParaRPr lang="cs-CZ" dirty="0"/>
          </a:p>
        </p:txBody>
      </p:sp>
    </p:spTree>
    <p:extLst>
      <p:ext uri="{BB962C8B-B14F-4D97-AF65-F5344CB8AC3E}">
        <p14:creationId xmlns:p14="http://schemas.microsoft.com/office/powerpoint/2010/main" val="3380890261"/>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3407</TotalTime>
  <Words>3129</Words>
  <Application>Microsoft Office PowerPoint</Application>
  <PresentationFormat>Širokoúhlá obrazovka</PresentationFormat>
  <Paragraphs>140</Paragraphs>
  <Slides>20</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20</vt:i4>
      </vt:variant>
    </vt:vector>
  </HeadingPairs>
  <TitlesOfParts>
    <vt:vector size="27" baseType="lpstr">
      <vt:lpstr>Arial</vt:lpstr>
      <vt:lpstr>Calibri</vt:lpstr>
      <vt:lpstr>Calibri Light</vt:lpstr>
      <vt:lpstr>Magnon Exp</vt:lpstr>
      <vt:lpstr>Minion Pro</vt:lpstr>
      <vt:lpstr>Times New Roman</vt:lpstr>
      <vt:lpstr>Motiv Office</vt:lpstr>
      <vt:lpstr>Prezentace aplikace PowerPoint</vt:lpstr>
      <vt:lpstr>Jews in the Qur’an</vt:lpstr>
      <vt:lpstr>Prezentace aplikace PowerPoint</vt:lpstr>
      <vt:lpstr>The various Names Given the Jews in the Qur’an</vt:lpstr>
      <vt:lpstr>Prezentace aplikace PowerPoint</vt:lpstr>
      <vt:lpstr>Prezentace aplikace PowerPoint</vt:lpstr>
      <vt:lpstr>Prezentace aplikace PowerPoint</vt:lpstr>
      <vt:lpstr>The Jews in the Fifth Sura, al-Má’ida</vt:lpstr>
      <vt:lpstr>Prezentace aplikace PowerPoint</vt:lpstr>
      <vt:lpstr>Prezentace aplikace PowerPoint</vt:lpstr>
      <vt:lpstr>Prezentace aplikace PowerPoint</vt:lpstr>
      <vt:lpstr>The Main Themes of Islamic Anti-Jewish Polemics</vt:lpstr>
      <vt:lpstr>Prezentace aplikace PowerPoint</vt:lpstr>
      <vt:lpstr>Tahrīf</vt:lpstr>
      <vt:lpstr>Kitman: The motif of concealment </vt:lpstr>
      <vt:lpstr>aʿlām or dalāʾil al-nubuwwa – Signs or Proofs of Prophethood</vt:lpstr>
      <vt:lpstr>ʿAlī ibn Rabban al-Ṭabarī </vt:lpstr>
      <vt:lpstr>Prezentace aplikace PowerPoint</vt:lpstr>
      <vt:lpstr>Naskh, or abrogation of the Mosaic law</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Bousek, Daniel</dc:creator>
  <cp:lastModifiedBy>Bousek, Daniel</cp:lastModifiedBy>
  <cp:revision>31</cp:revision>
  <dcterms:created xsi:type="dcterms:W3CDTF">2021-02-23T08:37:54Z</dcterms:created>
  <dcterms:modified xsi:type="dcterms:W3CDTF">2023-02-25T14:37:51Z</dcterms:modified>
</cp:coreProperties>
</file>