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63" r:id="rId4"/>
    <p:sldId id="259" r:id="rId5"/>
    <p:sldId id="265" r:id="rId6"/>
    <p:sldId id="266" r:id="rId7"/>
    <p:sldId id="267" r:id="rId8"/>
    <p:sldId id="268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609"/>
  </p:normalViewPr>
  <p:slideViewPr>
    <p:cSldViewPr snapToGrid="0" snapToObjects="1">
      <p:cViewPr varScale="1">
        <p:scale>
          <a:sx n="70" d="100"/>
          <a:sy n="70" d="100"/>
        </p:scale>
        <p:origin x="72" y="3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8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9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9" r:id="rId6"/>
    <p:sldLayoutId id="2147483754" r:id="rId7"/>
    <p:sldLayoutId id="2147483755" r:id="rId8"/>
    <p:sldLayoutId id="2147483756" r:id="rId9"/>
    <p:sldLayoutId id="2147483758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Boj zblízka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Vedení části výcvikové hodiny – boj zblízka </a:t>
            </a:r>
            <a:br>
              <a:rPr lang="cs-CZ" dirty="0">
                <a:solidFill>
                  <a:srgbClr val="FFFFFF"/>
                </a:solidFill>
              </a:rPr>
            </a:br>
            <a:r>
              <a:rPr lang="cs-CZ" dirty="0">
                <a:solidFill>
                  <a:srgbClr val="FFFFFF"/>
                </a:solidFill>
              </a:rPr>
              <a:t>(rozcvičení a kompenzace)</a:t>
            </a:r>
          </a:p>
        </p:txBody>
      </p: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 VÁGNER, Michal. </a:t>
            </a:r>
            <a:r>
              <a:rPr lang="cs-CZ" sz="1400" i="1" dirty="0"/>
              <a:t>K teorii boje zblízka</a:t>
            </a:r>
            <a:r>
              <a:rPr lang="cs-CZ" sz="1400" dirty="0"/>
              <a:t>. Praha: Karolinum, 2008. ISBN 978-80-2461-476-2.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i="1" dirty="0"/>
              <a:t> </a:t>
            </a:r>
            <a:r>
              <a:rPr lang="cs-CZ" sz="1400" dirty="0"/>
              <a:t>VÁGNER, Michal. </a:t>
            </a:r>
            <a:r>
              <a:rPr lang="cs-CZ" sz="1400" i="1" dirty="0"/>
              <a:t>1. stupeň boje zblízka</a:t>
            </a:r>
            <a:r>
              <a:rPr lang="cs-CZ" sz="1400" dirty="0"/>
              <a:t>. Praha: 2008.</a:t>
            </a:r>
            <a:endParaRPr lang="cs-CZ" sz="1400" i="1" dirty="0"/>
          </a:p>
          <a:p>
            <a:pPr marL="0" indent="0">
              <a:buNone/>
            </a:pPr>
            <a:endParaRPr lang="cs-CZ" b="1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Boj zblízka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Cíl: </a:t>
            </a:r>
            <a:r>
              <a:rPr lang="cs-CZ" dirty="0"/>
              <a:t>didakticky odvést rozcvičení a kompenzačních cvičení</a:t>
            </a:r>
          </a:p>
          <a:p>
            <a:r>
              <a:rPr lang="cs-CZ" b="1" dirty="0"/>
              <a:t>Průběh: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cs-CZ" sz="1500" b="1" dirty="0"/>
              <a:t>připravit písemnou přípravu;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cs-CZ" sz="1500" b="1" dirty="0"/>
              <a:t>rozcvičení a kompenzační cvičení </a:t>
            </a:r>
            <a:r>
              <a:rPr lang="cs-CZ" sz="1600" dirty="0"/>
              <a:t>dle didaktických zásad, forem, stylů, metod a hlavní části hodiny;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600" b="1" dirty="0"/>
          </a:p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 Klíčová slova: </a:t>
            </a:r>
            <a:r>
              <a:rPr lang="cs-CZ" sz="1600" dirty="0"/>
              <a:t>rozcvičení, kompenzace</a:t>
            </a:r>
          </a:p>
          <a:p>
            <a:pPr>
              <a:lnSpc>
                <a:spcPct val="100000"/>
              </a:lnSpc>
              <a:buFontTx/>
              <a:buChar char="-"/>
            </a:pPr>
            <a:endParaRPr lang="cs-CZ" sz="1500" b="1" dirty="0"/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3943A40-C977-A009-61EF-0A037B85061B}"/>
              </a:ext>
            </a:extLst>
          </p:cNvPr>
          <p:cNvSpPr txBox="1"/>
          <p:nvPr/>
        </p:nvSpPr>
        <p:spPr>
          <a:xfrm>
            <a:off x="645927" y="511766"/>
            <a:ext cx="3426343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cs-CZ" sz="42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Písemná příprava - vzor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031FA5B-C315-4DA9-8684-FE360368A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8779" y="0"/>
            <a:ext cx="4920200" cy="639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721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Rozcvičení a kompenzace</a:t>
            </a:r>
            <a:endParaRPr lang="cs-CZ" sz="3600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 algn="just"/>
            <a:r>
              <a:rPr lang="cs-CZ" sz="1300" b="1" i="1" dirty="0"/>
              <a:t>Účelem rozcvičení je připravit a zajistit příznivé předpoklady pro průběh hlavní části a to jak po stránce fyzické, tak i psychické.</a:t>
            </a:r>
          </a:p>
          <a:p>
            <a:pPr algn="just"/>
            <a:r>
              <a:rPr lang="cs-CZ" sz="1300" b="1" i="1" dirty="0"/>
              <a:t>Účelem kompenzačních cvičení je vyrovnávání svalových </a:t>
            </a:r>
            <a:r>
              <a:rPr lang="cs-CZ" sz="1300" b="1" i="1" dirty="0" err="1"/>
              <a:t>disbalancí</a:t>
            </a:r>
            <a:r>
              <a:rPr lang="cs-CZ" sz="1300" b="1" i="1" dirty="0"/>
              <a:t> posílením a protažením určitých svalových skupin.</a:t>
            </a:r>
          </a:p>
          <a:p>
            <a:endParaRPr lang="cs-CZ" sz="1300" i="1" dirty="0"/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Rozcvičení a kompenzace</a:t>
            </a:r>
            <a:endParaRPr lang="cs-CZ" sz="3600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 algn="just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Rozcvičení celého organismu je nezbytným a velice důležitým prvkem přípravné části. Hlavním úkolem rozcvičení je připravit a zajistit příznivé předpoklady pro průběh hlavní části výcvikové hodiny. Příprava organismu probíhá po stránce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fyzické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psychické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Fyzická příprava zajišťuje přípravu organizmu k dalšímu výkonu zvýšením frekvence srdečně oběhového systému, zvýšením práce dýchacího systému, uvolněním kloubních spojení, prokrvením a zvýšením teploty svalů. Psychická příprava je zaměřena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mobilizaci vlastností a schopností, které jsou nezbytně nutné k plnění hlavního úkolu výcvikové jednotky. Spočívá především v koncentraci na jednotlivé prvky při cvičení. Z tohoto důvodu je nezbytné vést cvičící k plné koncentraci v průběhu rozcvičení. Prostředky psychické přípravy mohou spočívat v soustředění mysli k následujícímu pohybovému výkonu nebo v podobě dechových koncentračních či aktivačních cvičení.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300" i="1" dirty="0"/>
          </a:p>
        </p:txBody>
      </p:sp>
    </p:spTree>
    <p:extLst>
      <p:ext uri="{BB962C8B-B14F-4D97-AF65-F5344CB8AC3E}">
        <p14:creationId xmlns:p14="http://schemas.microsoft.com/office/powerpoint/2010/main" val="3442176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Rozcvičení a kompenzace</a:t>
            </a:r>
            <a:endParaRPr lang="cs-CZ" sz="3600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 lnSpcReduction="10000"/>
          </a:bodyPr>
          <a:lstStyle/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Zahřátí organizmu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Zahřáním organizmu se rozumí příprava organizmu na další část rozcvičení zvýšením frekvence srdečního oběhu, zvýšením ventilace plic a prokrvením svalů. K zahřátí organizmu je nejčastěji využíván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běh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pohyb v prostoru nebo na místě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(přeskakování švihadla, předmětů, nářadí, cvičenců, překážek atd.),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pomalé a plynulé provádění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technik sebeobrany.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Určování tempa, délky a obtížnosti při zahřátí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–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Doporučený čas k zahřátí organizmu je 5–10 minut.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–"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Obecně platí, že by rozcvičení mělo mít vzestupnou frekvenci, přičemž je nutné brát ohled na vyspělost cvičenců, klimatické podmínky (teplo, chlad, vlhko atd.), ústroj cvičenců (výstrojní materiál atd.), složení a délku výcvikové hodiny.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300" i="1" dirty="0"/>
          </a:p>
        </p:txBody>
      </p:sp>
    </p:spTree>
    <p:extLst>
      <p:ext uri="{BB962C8B-B14F-4D97-AF65-F5344CB8AC3E}">
        <p14:creationId xmlns:p14="http://schemas.microsoft.com/office/powerpoint/2010/main" val="3594204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Rozcvičení a kompenzace</a:t>
            </a:r>
            <a:endParaRPr lang="cs-CZ" sz="3600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 algn="just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Dále je důležité při volbě náročnosti zahřátí nezapomínat na jeho přípravnou úlohu k další části výcviku. V tomto směru armádní prostředí představuje určitá specifika. Voják při plnění služebních úkolů nemá zpravidla čas na řádné rozcvičení. Pokud je charakter výcviku záměrně sestaven s důrazem na psychickou odolnost pokročilých cvičenců (např. při zdokonalovacím či účelovém výcviku), tak je možné přejít ihned po fázi zahřátí organizmu k hlavní části výcvikové hodiny. U začínajících cvičenců, kteří se mají naučit novým pohybovým dovednostem, se tento přístup nedoporučuje.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Uvolnění kloubů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uvolnění kloubů využíváme krouživé a obloukové pohyby jednotlivými částmi těla. Snažíme se tak o optimální aktivaci kloubních spojení.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300" i="1" dirty="0"/>
          </a:p>
        </p:txBody>
      </p:sp>
    </p:spTree>
    <p:extLst>
      <p:ext uri="{BB962C8B-B14F-4D97-AF65-F5344CB8AC3E}">
        <p14:creationId xmlns:p14="http://schemas.microsoft.com/office/powerpoint/2010/main" val="16650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Rozcvičení a kompenzace</a:t>
            </a:r>
            <a:endParaRPr lang="cs-CZ" sz="3600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Dechová cvičení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Dechová cvičení mají v BZ velice důležitý význam. Veškeré pohyby při provádění technik BZ by měly být podpořeny fází nádechu a výdechu. Dýcháním probíhá výměna kyslíku (O</a:t>
            </a:r>
            <a:r>
              <a:rPr lang="cs-CZ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a oxidu uhličitého (CO</a:t>
            </a:r>
            <a:r>
              <a:rPr lang="cs-CZ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mezi zevním prostředím a tkáněmi. Změny tlaku v hrudní a břišní dutině probíhají za pomoci hlavních a pomocných svalů řídících mechanické působení nádechu a výdechu. Při dynamickém výdechu dochází ke zpevnění svalstva. Pomalého výdechu využíváme k protažení a uvolnění svalstva. Dechová cvičení mají velký význam pro rozvoj a udržení koncentrace. Vědomým ovlivňováním dechové frekvence, rytmu a hloubky působíme na svalové napětí svalstva. Při vdechu je dráždivost svalu větší a při výdechu klesá. Mezi svalstvem a nervovým systémem existuje závislost a z toho vyplývá, že při nádechu dochází k vyšší aktivitě nervového systému a při výdechu je tomu naopak. </a:t>
            </a:r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300" i="1" dirty="0"/>
          </a:p>
        </p:txBody>
      </p:sp>
    </p:spTree>
    <p:extLst>
      <p:ext uri="{BB962C8B-B14F-4D97-AF65-F5344CB8AC3E}">
        <p14:creationId xmlns:p14="http://schemas.microsoft.com/office/powerpoint/2010/main" val="1927506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F11E60-17C6-100F-8FBC-7D8DAEA5D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Praktické přezkoušení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F7AD76-F699-BAD0-471B-EFE7001B1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/>
              <a:t> Provedení metodicky správného </a:t>
            </a:r>
            <a:r>
              <a:rPr lang="cs-CZ"/>
              <a:t>rozcvičení dle hlavní části;</a:t>
            </a:r>
            <a:endParaRPr lang="cs-CZ" dirty="0"/>
          </a:p>
          <a:p>
            <a:pPr>
              <a:buFont typeface="Wingdings" pitchFamily="2" charset="2"/>
              <a:buChar char="Ø"/>
            </a:pPr>
            <a:r>
              <a:rPr lang="cs-CZ" dirty="0"/>
              <a:t> Provedení metodicky správných kompenzačních cvičení na základě uvedeném hlavní části.</a:t>
            </a:r>
            <a:br>
              <a:rPr lang="cs-CZ" dirty="0"/>
            </a:br>
            <a:endParaRPr lang="cs-CZ" dirty="0"/>
          </a:p>
          <a:p>
            <a:endParaRPr lang="cs-CZ" dirty="0"/>
          </a:p>
          <a:p>
            <a:pPr marL="0" indent="0">
              <a:buNone/>
            </a:pPr>
            <a:br>
              <a:rPr lang="cs-CZ" dirty="0"/>
            </a:b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909309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2D41"/>
      </a:dk2>
      <a:lt2>
        <a:srgbClr val="E8E5E2"/>
      </a:lt2>
      <a:accent1>
        <a:srgbClr val="2997E7"/>
      </a:accent1>
      <a:accent2>
        <a:srgbClr val="13B3B3"/>
      </a:accent2>
      <a:accent3>
        <a:srgbClr val="21B879"/>
      </a:accent3>
      <a:accent4>
        <a:srgbClr val="14BC31"/>
      </a:accent4>
      <a:accent5>
        <a:srgbClr val="47B921"/>
      </a:accent5>
      <a:accent6>
        <a:srgbClr val="7DB213"/>
      </a:accent6>
      <a:hlink>
        <a:srgbClr val="399431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{C3CB2FD1-364E-634F-BF21-6F1E549C9A16}tf10001119</Template>
  <TotalTime>812</TotalTime>
  <Words>689</Words>
  <Application>Microsoft Office PowerPoint</Application>
  <PresentationFormat>Širokoúhlá obrazovka</PresentationFormat>
  <Paragraphs>38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Arial Nova</vt:lpstr>
      <vt:lpstr>Arial Nova Light</vt:lpstr>
      <vt:lpstr>Calibri</vt:lpstr>
      <vt:lpstr>Times New Roman</vt:lpstr>
      <vt:lpstr>Wingdings</vt:lpstr>
      <vt:lpstr>RetrospectVTI</vt:lpstr>
      <vt:lpstr>Boj zblízka</vt:lpstr>
      <vt:lpstr>Boj zblízka</vt:lpstr>
      <vt:lpstr>Prezentace aplikace PowerPoint</vt:lpstr>
      <vt:lpstr>Rozcvičení a kompenzace</vt:lpstr>
      <vt:lpstr>Rozcvičení a kompenzace</vt:lpstr>
      <vt:lpstr>Rozcvičení a kompenzace</vt:lpstr>
      <vt:lpstr>Rozcvičení a kompenzace</vt:lpstr>
      <vt:lpstr>Rozcvičení a kompenzace</vt:lpstr>
      <vt:lpstr>Praktické přezkoušení</vt:lpstr>
      <vt:lpstr>Seznam literatury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Michal Vágner</cp:lastModifiedBy>
  <cp:revision>19</cp:revision>
  <dcterms:created xsi:type="dcterms:W3CDTF">2021-12-01T12:47:50Z</dcterms:created>
  <dcterms:modified xsi:type="dcterms:W3CDTF">2022-10-11T12:18:54Z</dcterms:modified>
</cp:coreProperties>
</file>