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2" r:id="rId7"/>
    <p:sldId id="265"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Čábelková Inna" initials="ČI" lastIdx="1" clrIdx="0">
    <p:extLst>
      <p:ext uri="{19B8F6BF-5375-455C-9EA6-DF929625EA0E}">
        <p15:presenceInfo xmlns:p15="http://schemas.microsoft.com/office/powerpoint/2012/main" userId="S-1-5-21-2305692138-799105946-157749570-1619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96"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01T15:37:35.748" idx="1">
    <p:pos x="10" y="1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CF595A-D609-4A14-9CFE-3CCAB7A2971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23145BF-0ECA-4D82-937A-96A6609F9C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9FA7987-BD63-4B3A-9A27-2C53F8B8ABF3}"/>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5" name="Zástupný symbol pro zápatí 4">
            <a:extLst>
              <a:ext uri="{FF2B5EF4-FFF2-40B4-BE49-F238E27FC236}">
                <a16:creationId xmlns:a16="http://schemas.microsoft.com/office/drawing/2014/main" id="{4FE3AC61-C054-4767-BF1A-E2BAE4802AF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21A4D28-8FDA-4607-ADA6-93F264193446}"/>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213575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944AD3-81DB-4E2C-9F00-1BDF5781F48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6A6B201C-1A36-43D7-8031-785B2652FD10}"/>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0CCC6EB-3AAF-43A2-9C40-496875336065}"/>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5" name="Zástupný symbol pro zápatí 4">
            <a:extLst>
              <a:ext uri="{FF2B5EF4-FFF2-40B4-BE49-F238E27FC236}">
                <a16:creationId xmlns:a16="http://schemas.microsoft.com/office/drawing/2014/main" id="{68837312-3957-4E76-B3C5-E96A91602E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992DA33-2D86-4C4E-9A8C-0F526631CB48}"/>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2379052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067F708-CAB7-4C1D-9D12-4D4DFFE2CBF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3F3CFD1A-AF17-4142-81FD-07965E2F3386}"/>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FB7DD6-BB65-4B6B-91CB-24EBA3D88BD9}"/>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5" name="Zástupný symbol pro zápatí 4">
            <a:extLst>
              <a:ext uri="{FF2B5EF4-FFF2-40B4-BE49-F238E27FC236}">
                <a16:creationId xmlns:a16="http://schemas.microsoft.com/office/drawing/2014/main" id="{CE776DD4-5F68-41B6-AA9A-0DE150EA055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52D0F76-B89F-49D6-B160-0855565C885E}"/>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3459517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1C56F6-B0D8-4298-9334-CE89989D51B8}"/>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10F10F5-715D-436C-8C4C-A3CED78A0E34}"/>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DAFBD89-9948-4C8E-ABBF-3C335E7D60DA}"/>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5" name="Zástupný symbol pro zápatí 4">
            <a:extLst>
              <a:ext uri="{FF2B5EF4-FFF2-40B4-BE49-F238E27FC236}">
                <a16:creationId xmlns:a16="http://schemas.microsoft.com/office/drawing/2014/main" id="{E67187A0-8D87-4156-A346-A2441C9EF56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B9A39B4-7226-418B-B5E2-2D46CCBA62FC}"/>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316385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5579C5-F6DC-4ED9-AC79-54577EBBA28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94489A91-1228-4048-B5E5-C386039B43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480B0383-CDBC-4133-8F31-AC15E9D66B62}"/>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5" name="Zástupný symbol pro zápatí 4">
            <a:extLst>
              <a:ext uri="{FF2B5EF4-FFF2-40B4-BE49-F238E27FC236}">
                <a16:creationId xmlns:a16="http://schemas.microsoft.com/office/drawing/2014/main" id="{0D89EBA0-CFFF-42A4-A5E7-18D874087D0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34BD686-4604-48DF-A2BF-4D6F11D9F636}"/>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174861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3E9453-45D1-453E-B14C-B1363339491E}"/>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24A66515-3959-4CC1-8055-ECDBC03473C9}"/>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E207D0FA-9C1C-4B5B-9184-4D4D16FD5AB5}"/>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4BCC4D8F-678A-4674-B4AA-8C0D402C1C73}"/>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6" name="Zástupný symbol pro zápatí 5">
            <a:extLst>
              <a:ext uri="{FF2B5EF4-FFF2-40B4-BE49-F238E27FC236}">
                <a16:creationId xmlns:a16="http://schemas.microsoft.com/office/drawing/2014/main" id="{87BEB912-89DD-49A3-B702-3B7E80F644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6410834-F0DF-4E0A-A68F-C5D456644EED}"/>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3962859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B4B459-E68E-445B-AC91-17E1CDEF103A}"/>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BD97694A-5DF1-4701-86E2-3DA4C1E33C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A14B066E-B625-4FFC-AD9D-67574D36DED6}"/>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0B1B49A0-6005-4B14-8B3A-86EB53E751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00924BF4-2F57-4631-9F41-DBC158A78CFD}"/>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27745025-0C4E-4C5E-AD13-C987FE84A1BB}"/>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8" name="Zástupný symbol pro zápatí 7">
            <a:extLst>
              <a:ext uri="{FF2B5EF4-FFF2-40B4-BE49-F238E27FC236}">
                <a16:creationId xmlns:a16="http://schemas.microsoft.com/office/drawing/2014/main" id="{5D51E525-AAAA-4154-8B19-5D0E4E7941F4}"/>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FBCB419-1B4F-40A2-9DF9-35FFCB4B3032}"/>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44245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A6CEA0-FDD3-44A4-83D8-1D92884CE619}"/>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85D1701-9290-46EE-94DE-3B302D364617}"/>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4" name="Zástupný symbol pro zápatí 3">
            <a:extLst>
              <a:ext uri="{FF2B5EF4-FFF2-40B4-BE49-F238E27FC236}">
                <a16:creationId xmlns:a16="http://schemas.microsoft.com/office/drawing/2014/main" id="{EC90EDDD-A65B-407D-A938-2D449AF4A26D}"/>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9D76C72-AA18-4913-ADB4-F06D9DB79034}"/>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27340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ABC30EA-79A4-4283-B4F3-D15BB9F1EBE6}"/>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3" name="Zástupný symbol pro zápatí 2">
            <a:extLst>
              <a:ext uri="{FF2B5EF4-FFF2-40B4-BE49-F238E27FC236}">
                <a16:creationId xmlns:a16="http://schemas.microsoft.com/office/drawing/2014/main" id="{54C8120A-A6BE-44DC-BD38-34AC4DC75B8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CB54DCB-A3D9-42C9-B403-4C403A5E9311}"/>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2668505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2E07ED-4D3F-45E5-9128-8F8BA07C17E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0428C21F-7DDF-4194-AD70-F1A30EB422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1A304309-3DCF-461B-9D9B-7D9626724A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7F1E64F9-581F-4AAC-8D1C-09148375B807}"/>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6" name="Zástupný symbol pro zápatí 5">
            <a:extLst>
              <a:ext uri="{FF2B5EF4-FFF2-40B4-BE49-F238E27FC236}">
                <a16:creationId xmlns:a16="http://schemas.microsoft.com/office/drawing/2014/main" id="{BBD4D0D2-FCCF-42AF-B94E-5ABB8DB9E49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FD34BCC-38A0-4B54-99DD-EBF06093D56C}"/>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315404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64AE29-3F12-44A7-8CDC-222B3DB69B0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849F3A6-D4A6-440C-B526-6E59EDB09D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764A9EAD-2551-4B47-A0CB-4CB70B732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DF3BD05D-87A6-470E-8B28-14173946F71C}"/>
              </a:ext>
            </a:extLst>
          </p:cNvPr>
          <p:cNvSpPr>
            <a:spLocks noGrp="1"/>
          </p:cNvSpPr>
          <p:nvPr>
            <p:ph type="dt" sz="half" idx="10"/>
          </p:nvPr>
        </p:nvSpPr>
        <p:spPr/>
        <p:txBody>
          <a:bodyPr/>
          <a:lstStyle/>
          <a:p>
            <a:fld id="{3C530943-8847-4FC4-9B81-4047714DA60D}" type="datetimeFigureOut">
              <a:rPr lang="cs-CZ" smtClean="0"/>
              <a:t>01.10.2021</a:t>
            </a:fld>
            <a:endParaRPr lang="cs-CZ"/>
          </a:p>
        </p:txBody>
      </p:sp>
      <p:sp>
        <p:nvSpPr>
          <p:cNvPr id="6" name="Zástupný symbol pro zápatí 5">
            <a:extLst>
              <a:ext uri="{FF2B5EF4-FFF2-40B4-BE49-F238E27FC236}">
                <a16:creationId xmlns:a16="http://schemas.microsoft.com/office/drawing/2014/main" id="{BC0FAAE2-CBEC-4EB3-B358-CB76FE242F5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BE86484-442F-47CE-98BA-E6AED66F150B}"/>
              </a:ext>
            </a:extLst>
          </p:cNvPr>
          <p:cNvSpPr>
            <a:spLocks noGrp="1"/>
          </p:cNvSpPr>
          <p:nvPr>
            <p:ph type="sldNum" sz="quarter" idx="12"/>
          </p:nvPr>
        </p:nvSpPr>
        <p:spPr/>
        <p:txBody>
          <a:bodyPr/>
          <a:lstStyle/>
          <a:p>
            <a:fld id="{7325A640-6601-460B-B3B9-BDA02FA806E4}" type="slidenum">
              <a:rPr lang="cs-CZ" smtClean="0"/>
              <a:t>‹#›</a:t>
            </a:fld>
            <a:endParaRPr lang="cs-CZ"/>
          </a:p>
        </p:txBody>
      </p:sp>
    </p:spTree>
    <p:extLst>
      <p:ext uri="{BB962C8B-B14F-4D97-AF65-F5344CB8AC3E}">
        <p14:creationId xmlns:p14="http://schemas.microsoft.com/office/powerpoint/2010/main" val="1853317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01C92616-DDBE-40B9-9DD6-2CBA86757E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B274F468-7C31-45A1-A781-0CA8849479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57DBB57-080E-47E7-A5F0-604679777C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30943-8847-4FC4-9B81-4047714DA60D}" type="datetimeFigureOut">
              <a:rPr lang="cs-CZ" smtClean="0"/>
              <a:t>01.10.2021</a:t>
            </a:fld>
            <a:endParaRPr lang="cs-CZ"/>
          </a:p>
        </p:txBody>
      </p:sp>
      <p:sp>
        <p:nvSpPr>
          <p:cNvPr id="5" name="Zástupný symbol pro zápatí 4">
            <a:extLst>
              <a:ext uri="{FF2B5EF4-FFF2-40B4-BE49-F238E27FC236}">
                <a16:creationId xmlns:a16="http://schemas.microsoft.com/office/drawing/2014/main" id="{C57F9330-61CD-4E28-BAD7-1C20632353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87389723-7060-4BD7-A3E0-11C455558A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25A640-6601-460B-B3B9-BDA02FA806E4}" type="slidenum">
              <a:rPr lang="cs-CZ" smtClean="0"/>
              <a:t>‹#›</a:t>
            </a:fld>
            <a:endParaRPr lang="cs-CZ"/>
          </a:p>
        </p:txBody>
      </p:sp>
    </p:spTree>
    <p:extLst>
      <p:ext uri="{BB962C8B-B14F-4D97-AF65-F5344CB8AC3E}">
        <p14:creationId xmlns:p14="http://schemas.microsoft.com/office/powerpoint/2010/main" val="2938037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A1BFC9-8DA5-4992-9CAA-A37F39EBE812}"/>
              </a:ext>
            </a:extLst>
          </p:cNvPr>
          <p:cNvSpPr>
            <a:spLocks noGrp="1"/>
          </p:cNvSpPr>
          <p:nvPr>
            <p:ph type="ctrTitle"/>
          </p:nvPr>
        </p:nvSpPr>
        <p:spPr/>
        <p:txBody>
          <a:bodyPr>
            <a:normAutofit fontScale="90000"/>
          </a:bodyPr>
          <a:lstStyle/>
          <a:p>
            <a:r>
              <a:rPr lang="cs-CZ" dirty="0"/>
              <a:t>0. </a:t>
            </a:r>
            <a:r>
              <a:rPr lang="cs-CZ" dirty="0" err="1"/>
              <a:t>Introduction</a:t>
            </a:r>
            <a:r>
              <a:rPr lang="cs-CZ" dirty="0"/>
              <a:t> to </a:t>
            </a:r>
            <a:r>
              <a:rPr lang="cs-CZ" dirty="0" err="1"/>
              <a:t>Economics</a:t>
            </a:r>
            <a:br>
              <a:rPr lang="cs-CZ" dirty="0"/>
            </a:br>
            <a:r>
              <a:rPr lang="cs-CZ" dirty="0" err="1"/>
              <a:t>Structure</a:t>
            </a:r>
            <a:r>
              <a:rPr lang="cs-CZ" dirty="0"/>
              <a:t> </a:t>
            </a:r>
            <a:r>
              <a:rPr lang="cs-CZ" dirty="0" err="1"/>
              <a:t>of</a:t>
            </a:r>
            <a:r>
              <a:rPr lang="cs-CZ" dirty="0"/>
              <a:t> </a:t>
            </a:r>
            <a:r>
              <a:rPr lang="cs-CZ" dirty="0" err="1"/>
              <a:t>the</a:t>
            </a:r>
            <a:r>
              <a:rPr lang="cs-CZ" dirty="0"/>
              <a:t> </a:t>
            </a:r>
            <a:r>
              <a:rPr lang="cs-CZ" dirty="0" err="1"/>
              <a:t>course</a:t>
            </a:r>
            <a:r>
              <a:rPr lang="cs-CZ" dirty="0"/>
              <a:t> and </a:t>
            </a:r>
            <a:r>
              <a:rPr lang="cs-CZ" dirty="0" err="1"/>
              <a:t>information</a:t>
            </a:r>
            <a:r>
              <a:rPr lang="cs-CZ" dirty="0"/>
              <a:t> </a:t>
            </a:r>
            <a:r>
              <a:rPr lang="cs-CZ" dirty="0" err="1"/>
              <a:t>about</a:t>
            </a:r>
            <a:r>
              <a:rPr lang="cs-CZ" dirty="0"/>
              <a:t> </a:t>
            </a:r>
            <a:r>
              <a:rPr lang="cs-CZ" dirty="0" err="1"/>
              <a:t>the</a:t>
            </a:r>
            <a:r>
              <a:rPr lang="cs-CZ" dirty="0"/>
              <a:t> </a:t>
            </a:r>
            <a:r>
              <a:rPr lang="cs-CZ" dirty="0" err="1"/>
              <a:t>exam</a:t>
            </a:r>
            <a:endParaRPr lang="cs-CZ" dirty="0"/>
          </a:p>
        </p:txBody>
      </p:sp>
      <p:sp>
        <p:nvSpPr>
          <p:cNvPr id="3" name="Podnadpis 2">
            <a:extLst>
              <a:ext uri="{FF2B5EF4-FFF2-40B4-BE49-F238E27FC236}">
                <a16:creationId xmlns:a16="http://schemas.microsoft.com/office/drawing/2014/main" id="{3FD403CC-8DA9-4E6C-BC51-40D23B0D5E2C}"/>
              </a:ext>
            </a:extLst>
          </p:cNvPr>
          <p:cNvSpPr>
            <a:spLocks noGrp="1"/>
          </p:cNvSpPr>
          <p:nvPr>
            <p:ph type="subTitle" idx="1"/>
          </p:nvPr>
        </p:nvSpPr>
        <p:spPr/>
        <p:txBody>
          <a:bodyPr/>
          <a:lstStyle/>
          <a:p>
            <a:r>
              <a:rPr lang="cs-CZ" dirty="0" err="1"/>
              <a:t>Factulty</a:t>
            </a:r>
            <a:r>
              <a:rPr lang="cs-CZ" dirty="0"/>
              <a:t> </a:t>
            </a:r>
            <a:r>
              <a:rPr lang="cs-CZ" dirty="0" err="1"/>
              <a:t>of</a:t>
            </a:r>
            <a:r>
              <a:rPr lang="cs-CZ" dirty="0"/>
              <a:t> </a:t>
            </a:r>
            <a:r>
              <a:rPr lang="cs-CZ" dirty="0" err="1"/>
              <a:t>Humanities</a:t>
            </a:r>
            <a:endParaRPr lang="cs-CZ" dirty="0"/>
          </a:p>
          <a:p>
            <a:r>
              <a:rPr lang="cs-CZ" dirty="0"/>
              <a:t>Charles University in Prague</a:t>
            </a:r>
          </a:p>
        </p:txBody>
      </p:sp>
    </p:spTree>
    <p:extLst>
      <p:ext uri="{BB962C8B-B14F-4D97-AF65-F5344CB8AC3E}">
        <p14:creationId xmlns:p14="http://schemas.microsoft.com/office/powerpoint/2010/main" val="140541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A45586-F647-4046-B116-BB72320615B9}"/>
              </a:ext>
            </a:extLst>
          </p:cNvPr>
          <p:cNvSpPr>
            <a:spLocks noGrp="1"/>
          </p:cNvSpPr>
          <p:nvPr>
            <p:ph type="title"/>
          </p:nvPr>
        </p:nvSpPr>
        <p:spPr/>
        <p:txBody>
          <a:bodyPr/>
          <a:lstStyle/>
          <a:p>
            <a:r>
              <a:rPr lang="en-US" dirty="0"/>
              <a:t>Syllabus</a:t>
            </a:r>
            <a:br>
              <a:rPr lang="en-US" dirty="0"/>
            </a:br>
            <a:endParaRPr lang="cs-CZ" dirty="0"/>
          </a:p>
        </p:txBody>
      </p:sp>
      <p:sp>
        <p:nvSpPr>
          <p:cNvPr id="3" name="Zástupný symbol pro obsah 2">
            <a:extLst>
              <a:ext uri="{FF2B5EF4-FFF2-40B4-BE49-F238E27FC236}">
                <a16:creationId xmlns:a16="http://schemas.microsoft.com/office/drawing/2014/main" id="{75D10442-E377-4C0C-AAEC-FDDB57F2D7D2}"/>
              </a:ext>
            </a:extLst>
          </p:cNvPr>
          <p:cNvSpPr>
            <a:spLocks noGrp="1"/>
          </p:cNvSpPr>
          <p:nvPr>
            <p:ph idx="1"/>
          </p:nvPr>
        </p:nvSpPr>
        <p:spPr/>
        <p:txBody>
          <a:bodyPr>
            <a:normAutofit fontScale="62500" lnSpcReduction="20000"/>
          </a:bodyPr>
          <a:lstStyle/>
          <a:p>
            <a:r>
              <a:rPr lang="en-US" dirty="0"/>
              <a:t>1. Demand, supply and market price</a:t>
            </a:r>
          </a:p>
          <a:p>
            <a:r>
              <a:rPr lang="en-US" dirty="0"/>
              <a:t>2. The price mechanism and market failure</a:t>
            </a:r>
          </a:p>
          <a:p>
            <a:r>
              <a:rPr lang="en-US" dirty="0"/>
              <a:t>3. Some application of price theory</a:t>
            </a:r>
          </a:p>
          <a:p>
            <a:r>
              <a:rPr lang="en-US" dirty="0"/>
              <a:t>4. The basis of demand</a:t>
            </a:r>
          </a:p>
          <a:p>
            <a:r>
              <a:rPr lang="en-US" dirty="0"/>
              <a:t>5. The laws of returns</a:t>
            </a:r>
          </a:p>
          <a:p>
            <a:r>
              <a:rPr lang="en-US" dirty="0"/>
              <a:t>6. Perfect competition, imperfect competition, monopoly, price discrimination</a:t>
            </a:r>
          </a:p>
          <a:p>
            <a:r>
              <a:rPr lang="en-US" dirty="0"/>
              <a:t>7. National income and its measurement. Investments</a:t>
            </a:r>
          </a:p>
          <a:p>
            <a:r>
              <a:rPr lang="en-US" dirty="0"/>
              <a:t>8. Aggregate demand and aggregate supply</a:t>
            </a:r>
          </a:p>
          <a:p>
            <a:r>
              <a:rPr lang="en-US" dirty="0"/>
              <a:t>9. Money and the creation of bank deposits, monetary control</a:t>
            </a:r>
          </a:p>
          <a:p>
            <a:r>
              <a:rPr lang="en-US" dirty="0"/>
              <a:t>10. Inflation, value of money</a:t>
            </a:r>
          </a:p>
          <a:p>
            <a:r>
              <a:rPr lang="en-US" dirty="0"/>
              <a:t>11. Exchange rate systems</a:t>
            </a:r>
          </a:p>
          <a:p>
            <a:r>
              <a:rPr lang="en-US" dirty="0"/>
              <a:t>12. Public finance and taxation</a:t>
            </a:r>
          </a:p>
          <a:p>
            <a:r>
              <a:rPr lang="en-US" dirty="0"/>
              <a:t>13. Exam</a:t>
            </a:r>
          </a:p>
          <a:p>
            <a:endParaRPr lang="cs-CZ" dirty="0"/>
          </a:p>
        </p:txBody>
      </p:sp>
    </p:spTree>
    <p:extLst>
      <p:ext uri="{BB962C8B-B14F-4D97-AF65-F5344CB8AC3E}">
        <p14:creationId xmlns:p14="http://schemas.microsoft.com/office/powerpoint/2010/main" val="2698514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48D01B-73E1-4DF4-9B25-60E9D2C83A66}"/>
              </a:ext>
            </a:extLst>
          </p:cNvPr>
          <p:cNvSpPr>
            <a:spLocks noGrp="1"/>
          </p:cNvSpPr>
          <p:nvPr>
            <p:ph type="title"/>
          </p:nvPr>
        </p:nvSpPr>
        <p:spPr/>
        <p:txBody>
          <a:bodyPr>
            <a:normAutofit/>
          </a:bodyPr>
          <a:lstStyle/>
          <a:p>
            <a:r>
              <a:rPr lang="en-US" dirty="0"/>
              <a:t>Textbook</a:t>
            </a:r>
            <a:endParaRPr lang="cs-CZ" dirty="0"/>
          </a:p>
        </p:txBody>
      </p:sp>
      <p:sp>
        <p:nvSpPr>
          <p:cNvPr id="3" name="Zástupný symbol pro obsah 2">
            <a:extLst>
              <a:ext uri="{FF2B5EF4-FFF2-40B4-BE49-F238E27FC236}">
                <a16:creationId xmlns:a16="http://schemas.microsoft.com/office/drawing/2014/main" id="{38F762D5-2C15-4040-A544-F87212BD8D4E}"/>
              </a:ext>
            </a:extLst>
          </p:cNvPr>
          <p:cNvSpPr>
            <a:spLocks noGrp="1"/>
          </p:cNvSpPr>
          <p:nvPr>
            <p:ph idx="1"/>
          </p:nvPr>
        </p:nvSpPr>
        <p:spPr>
          <a:xfrm>
            <a:off x="838200" y="1825625"/>
            <a:ext cx="10515600" cy="4351338"/>
          </a:xfrm>
        </p:spPr>
        <p:txBody>
          <a:bodyPr>
            <a:normAutofit/>
          </a:bodyPr>
          <a:lstStyle/>
          <a:p>
            <a:pPr marL="514350" indent="-514350">
              <a:buFont typeface="+mj-lt"/>
              <a:buAutoNum type="arabicPeriod"/>
            </a:pPr>
            <a:r>
              <a:rPr lang="en-US" dirty="0"/>
              <a:t>Rios, M. C., McConnell, C. R., &amp; Brue, S. L. (2013). </a:t>
            </a:r>
            <a:r>
              <a:rPr lang="en-US" i="1" dirty="0"/>
              <a:t>Economics: Principles, problems, and policies</a:t>
            </a:r>
            <a:r>
              <a:rPr lang="en-US" dirty="0"/>
              <a:t>. McGraw-Hill.</a:t>
            </a:r>
            <a:endParaRPr lang="cs-CZ" dirty="0"/>
          </a:p>
          <a:p>
            <a:pPr marL="514350" indent="-514350">
              <a:buFont typeface="+mj-lt"/>
              <a:buAutoNum type="arabicPeriod"/>
            </a:pPr>
            <a:r>
              <a:rPr lang="cs-CZ" i="1" dirty="0"/>
              <a:t>Study </a:t>
            </a:r>
            <a:r>
              <a:rPr lang="cs-CZ" i="1" dirty="0" err="1"/>
              <a:t>Guide</a:t>
            </a:r>
            <a:r>
              <a:rPr lang="cs-CZ" i="1" dirty="0"/>
              <a:t> </a:t>
            </a:r>
            <a:r>
              <a:rPr lang="cs-CZ" i="1" dirty="0" err="1"/>
              <a:t>for</a:t>
            </a:r>
            <a:r>
              <a:rPr lang="cs-CZ" i="1" dirty="0"/>
              <a:t> </a:t>
            </a:r>
            <a:r>
              <a:rPr lang="cs-CZ" i="1" dirty="0" err="1"/>
              <a:t>Economics</a:t>
            </a:r>
            <a:r>
              <a:rPr lang="cs-CZ" i="1" dirty="0"/>
              <a:t>, </a:t>
            </a:r>
            <a:r>
              <a:rPr lang="cs-CZ" i="1" dirty="0" err="1"/>
              <a:t>Nineteenth</a:t>
            </a:r>
            <a:r>
              <a:rPr lang="cs-CZ" i="1" dirty="0"/>
              <a:t> </a:t>
            </a:r>
            <a:r>
              <a:rPr lang="cs-CZ" i="1" dirty="0" err="1"/>
              <a:t>Edition</a:t>
            </a:r>
            <a:r>
              <a:rPr lang="cs-CZ" i="1" dirty="0"/>
              <a:t> </a:t>
            </a:r>
            <a:r>
              <a:rPr lang="cs-CZ" i="1" dirty="0" err="1"/>
              <a:t>Campbell</a:t>
            </a:r>
            <a:r>
              <a:rPr lang="cs-CZ" i="1" dirty="0"/>
              <a:t> R. </a:t>
            </a:r>
            <a:r>
              <a:rPr lang="cs-CZ" i="1" dirty="0" err="1"/>
              <a:t>McConnell</a:t>
            </a:r>
            <a:r>
              <a:rPr lang="cs-CZ" i="1" dirty="0"/>
              <a:t>, </a:t>
            </a:r>
            <a:r>
              <a:rPr lang="cs-CZ" i="1" dirty="0" err="1"/>
              <a:t>Stanley</a:t>
            </a:r>
            <a:r>
              <a:rPr lang="cs-CZ" i="1" dirty="0"/>
              <a:t> L. </a:t>
            </a:r>
            <a:r>
              <a:rPr lang="cs-CZ" i="1" dirty="0" err="1"/>
              <a:t>Brue</a:t>
            </a:r>
            <a:r>
              <a:rPr lang="cs-CZ" i="1" dirty="0"/>
              <a:t>, Sean M. </a:t>
            </a:r>
            <a:r>
              <a:rPr lang="cs-CZ" i="1" dirty="0" err="1"/>
              <a:t>Flynn</a:t>
            </a:r>
            <a:r>
              <a:rPr lang="cs-CZ" i="1" dirty="0"/>
              <a:t>, and William B. </a:t>
            </a:r>
            <a:r>
              <a:rPr lang="cs-CZ" i="1" dirty="0" err="1"/>
              <a:t>Walstad</a:t>
            </a:r>
            <a:br>
              <a:rPr lang="en-US" dirty="0"/>
            </a:br>
            <a:endParaRPr lang="cs-CZ" dirty="0"/>
          </a:p>
          <a:p>
            <a:endParaRPr lang="en-US" dirty="0"/>
          </a:p>
          <a:p>
            <a:r>
              <a:rPr lang="en-US" dirty="0"/>
              <a:t>Students are responsible for chapters</a:t>
            </a:r>
          </a:p>
          <a:p>
            <a:r>
              <a:rPr lang="en-US" dirty="0"/>
              <a:t>1-7, 9-14, 15-17, 19-20, 26-37</a:t>
            </a:r>
            <a:endParaRPr lang="cs-CZ" dirty="0"/>
          </a:p>
        </p:txBody>
      </p:sp>
    </p:spTree>
    <p:extLst>
      <p:ext uri="{BB962C8B-B14F-4D97-AF65-F5344CB8AC3E}">
        <p14:creationId xmlns:p14="http://schemas.microsoft.com/office/powerpoint/2010/main" val="3334800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a:extLst>
              <a:ext uri="{FF2B5EF4-FFF2-40B4-BE49-F238E27FC236}">
                <a16:creationId xmlns:a16="http://schemas.microsoft.com/office/drawing/2014/main" id="{1AC335AC-AF4D-486E-8900-345E9810BBEB}"/>
              </a:ext>
            </a:extLst>
          </p:cNvPr>
          <p:cNvPicPr>
            <a:picLocks noGrp="1" noChangeAspect="1"/>
          </p:cNvPicPr>
          <p:nvPr>
            <p:ph idx="1"/>
          </p:nvPr>
        </p:nvPicPr>
        <p:blipFill>
          <a:blip r:embed="rId2"/>
          <a:stretch>
            <a:fillRect/>
          </a:stretch>
        </p:blipFill>
        <p:spPr>
          <a:xfrm>
            <a:off x="6866403" y="882316"/>
            <a:ext cx="4050250" cy="5386598"/>
          </a:xfrm>
          <a:prstGeom prst="rect">
            <a:avLst/>
          </a:prstGeom>
        </p:spPr>
      </p:pic>
      <p:pic>
        <p:nvPicPr>
          <p:cNvPr id="6" name="Obrázek 5">
            <a:extLst>
              <a:ext uri="{FF2B5EF4-FFF2-40B4-BE49-F238E27FC236}">
                <a16:creationId xmlns:a16="http://schemas.microsoft.com/office/drawing/2014/main" id="{26F2E379-7041-413A-A088-2FF6AD33EA35}"/>
              </a:ext>
            </a:extLst>
          </p:cNvPr>
          <p:cNvPicPr>
            <a:picLocks noChangeAspect="1"/>
          </p:cNvPicPr>
          <p:nvPr/>
        </p:nvPicPr>
        <p:blipFill>
          <a:blip r:embed="rId3"/>
          <a:stretch>
            <a:fillRect/>
          </a:stretch>
        </p:blipFill>
        <p:spPr>
          <a:xfrm>
            <a:off x="1113228" y="882316"/>
            <a:ext cx="4489631" cy="5250932"/>
          </a:xfrm>
          <a:prstGeom prst="rect">
            <a:avLst/>
          </a:prstGeom>
        </p:spPr>
      </p:pic>
    </p:spTree>
    <p:extLst>
      <p:ext uri="{BB962C8B-B14F-4D97-AF65-F5344CB8AC3E}">
        <p14:creationId xmlns:p14="http://schemas.microsoft.com/office/powerpoint/2010/main" val="289749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BF09D0-1562-4FF5-9702-62637A897398}"/>
              </a:ext>
            </a:extLst>
          </p:cNvPr>
          <p:cNvSpPr>
            <a:spLocks noGrp="1"/>
          </p:cNvSpPr>
          <p:nvPr>
            <p:ph type="title"/>
          </p:nvPr>
        </p:nvSpPr>
        <p:spPr/>
        <p:txBody>
          <a:bodyPr/>
          <a:lstStyle/>
          <a:p>
            <a:r>
              <a:rPr lang="en-US" dirty="0"/>
              <a:t>Required reading</a:t>
            </a:r>
          </a:p>
        </p:txBody>
      </p:sp>
      <p:sp>
        <p:nvSpPr>
          <p:cNvPr id="3" name="Zástupný symbol pro obsah 2">
            <a:extLst>
              <a:ext uri="{FF2B5EF4-FFF2-40B4-BE49-F238E27FC236}">
                <a16:creationId xmlns:a16="http://schemas.microsoft.com/office/drawing/2014/main" id="{E126C3C6-F545-4650-9FA2-ADD0E76C016C}"/>
              </a:ext>
            </a:extLst>
          </p:cNvPr>
          <p:cNvSpPr>
            <a:spLocks noGrp="1"/>
          </p:cNvSpPr>
          <p:nvPr>
            <p:ph idx="1"/>
          </p:nvPr>
        </p:nvSpPr>
        <p:spPr/>
        <p:txBody>
          <a:bodyPr/>
          <a:lstStyle/>
          <a:p>
            <a:r>
              <a:rPr lang="en-US" dirty="0"/>
              <a:t>Besides the lectures and the homework, you will be supposed to read at least one of the chapters of the book each week (preferably more than one) so that at the end of the semester you finish reading all the required chapters and watching all the videos and have done all the homework. </a:t>
            </a:r>
            <a:endParaRPr lang="cs-CZ" dirty="0"/>
          </a:p>
          <a:p>
            <a:endParaRPr lang="cs-CZ" dirty="0"/>
          </a:p>
        </p:txBody>
      </p:sp>
    </p:spTree>
    <p:extLst>
      <p:ext uri="{BB962C8B-B14F-4D97-AF65-F5344CB8AC3E}">
        <p14:creationId xmlns:p14="http://schemas.microsoft.com/office/powerpoint/2010/main" val="2420678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86144C-5994-4E14-9699-7783B123BCBA}"/>
              </a:ext>
            </a:extLst>
          </p:cNvPr>
          <p:cNvSpPr>
            <a:spLocks noGrp="1"/>
          </p:cNvSpPr>
          <p:nvPr>
            <p:ph type="title"/>
          </p:nvPr>
        </p:nvSpPr>
        <p:spPr/>
        <p:txBody>
          <a:bodyPr>
            <a:normAutofit fontScale="90000"/>
          </a:bodyPr>
          <a:lstStyle/>
          <a:p>
            <a:r>
              <a:rPr lang="en-US" dirty="0"/>
              <a:t>Requirements to get the credits for the course</a:t>
            </a:r>
            <a:br>
              <a:rPr lang="en-US" dirty="0"/>
            </a:br>
            <a:endParaRPr lang="cs-CZ" dirty="0"/>
          </a:p>
        </p:txBody>
      </p:sp>
      <p:sp>
        <p:nvSpPr>
          <p:cNvPr id="3" name="Zástupný symbol pro obsah 2">
            <a:extLst>
              <a:ext uri="{FF2B5EF4-FFF2-40B4-BE49-F238E27FC236}">
                <a16:creationId xmlns:a16="http://schemas.microsoft.com/office/drawing/2014/main" id="{9429CD38-49B2-42E0-960A-0B1B51838CE1}"/>
              </a:ext>
            </a:extLst>
          </p:cNvPr>
          <p:cNvSpPr>
            <a:spLocks noGrp="1"/>
          </p:cNvSpPr>
          <p:nvPr>
            <p:ph idx="1"/>
          </p:nvPr>
        </p:nvSpPr>
        <p:spPr/>
        <p:txBody>
          <a:bodyPr/>
          <a:lstStyle/>
          <a:p>
            <a:r>
              <a:rPr lang="cs-CZ" dirty="0" err="1"/>
              <a:t>Attendance</a:t>
            </a:r>
            <a:r>
              <a:rPr lang="cs-CZ" dirty="0"/>
              <a:t> </a:t>
            </a:r>
            <a:r>
              <a:rPr lang="en-US" dirty="0"/>
              <a:t>– 20% of the grade</a:t>
            </a:r>
            <a:r>
              <a:rPr lang="cs-CZ" dirty="0"/>
              <a:t>. </a:t>
            </a:r>
            <a:endParaRPr lang="en-US" dirty="0"/>
          </a:p>
          <a:p>
            <a:r>
              <a:rPr lang="en-US" dirty="0"/>
              <a:t>Final test</a:t>
            </a:r>
            <a:r>
              <a:rPr lang="cs-CZ" dirty="0"/>
              <a:t> (</a:t>
            </a:r>
            <a:r>
              <a:rPr lang="cs-CZ" dirty="0" err="1"/>
              <a:t>exam</a:t>
            </a:r>
            <a:r>
              <a:rPr lang="cs-CZ" dirty="0"/>
              <a:t>)</a:t>
            </a:r>
            <a:r>
              <a:rPr lang="en-US" dirty="0"/>
              <a:t>  - 80% of the grade</a:t>
            </a:r>
          </a:p>
          <a:p>
            <a:pPr marL="0" indent="0">
              <a:buNone/>
            </a:pPr>
            <a:endParaRPr lang="en-US" dirty="0"/>
          </a:p>
          <a:p>
            <a:endParaRPr lang="cs-CZ" dirty="0"/>
          </a:p>
        </p:txBody>
      </p:sp>
    </p:spTree>
    <p:extLst>
      <p:ext uri="{BB962C8B-B14F-4D97-AF65-F5344CB8AC3E}">
        <p14:creationId xmlns:p14="http://schemas.microsoft.com/office/powerpoint/2010/main" val="2653475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37743AB-02DE-4965-A38A-FDCA53DB37C0}"/>
              </a:ext>
            </a:extLst>
          </p:cNvPr>
          <p:cNvSpPr>
            <a:spLocks noGrp="1"/>
          </p:cNvSpPr>
          <p:nvPr>
            <p:ph type="title"/>
          </p:nvPr>
        </p:nvSpPr>
        <p:spPr/>
        <p:txBody>
          <a:bodyPr/>
          <a:lstStyle/>
          <a:p>
            <a:r>
              <a:rPr lang="cs-CZ" dirty="0" err="1"/>
              <a:t>The</a:t>
            </a:r>
            <a:r>
              <a:rPr lang="cs-CZ" dirty="0"/>
              <a:t> </a:t>
            </a:r>
            <a:r>
              <a:rPr lang="cs-CZ" dirty="0" err="1"/>
              <a:t>exam</a:t>
            </a:r>
            <a:r>
              <a:rPr lang="cs-CZ" dirty="0"/>
              <a:t>, </a:t>
            </a:r>
            <a:r>
              <a:rPr lang="cs-CZ" dirty="0" err="1"/>
              <a:t>types</a:t>
            </a:r>
            <a:r>
              <a:rPr lang="cs-CZ" dirty="0"/>
              <a:t> </a:t>
            </a:r>
            <a:r>
              <a:rPr lang="cs-CZ" dirty="0" err="1"/>
              <a:t>of</a:t>
            </a:r>
            <a:r>
              <a:rPr lang="cs-CZ" dirty="0"/>
              <a:t> </a:t>
            </a:r>
            <a:r>
              <a:rPr lang="cs-CZ" dirty="0" err="1"/>
              <a:t>questions</a:t>
            </a:r>
            <a:endParaRPr lang="cs-CZ" dirty="0"/>
          </a:p>
        </p:txBody>
      </p:sp>
      <p:graphicFrame>
        <p:nvGraphicFramePr>
          <p:cNvPr id="8" name="Zástupný symbol pro obsah 7">
            <a:extLst>
              <a:ext uri="{FF2B5EF4-FFF2-40B4-BE49-F238E27FC236}">
                <a16:creationId xmlns:a16="http://schemas.microsoft.com/office/drawing/2014/main" id="{65FB3CE2-DECD-4DC8-B9AA-BD253EB510AA}"/>
              </a:ext>
            </a:extLst>
          </p:cNvPr>
          <p:cNvGraphicFramePr>
            <a:graphicFrameLocks noGrp="1"/>
          </p:cNvGraphicFramePr>
          <p:nvPr>
            <p:ph sz="half" idx="1"/>
            <p:extLst>
              <p:ext uri="{D42A27DB-BD31-4B8C-83A1-F6EECF244321}">
                <p14:modId xmlns:p14="http://schemas.microsoft.com/office/powerpoint/2010/main" val="1674938860"/>
              </p:ext>
            </p:extLst>
          </p:nvPr>
        </p:nvGraphicFramePr>
        <p:xfrm>
          <a:off x="838200" y="1628274"/>
          <a:ext cx="5181600" cy="4234472"/>
        </p:xfrm>
        <a:graphic>
          <a:graphicData uri="http://schemas.openxmlformats.org/drawingml/2006/table">
            <a:tbl>
              <a:tblPr firstRow="1" firstCol="1" bandRow="1"/>
              <a:tblGrid>
                <a:gridCol w="4721761">
                  <a:extLst>
                    <a:ext uri="{9D8B030D-6E8A-4147-A177-3AD203B41FA5}">
                      <a16:colId xmlns:a16="http://schemas.microsoft.com/office/drawing/2014/main" val="774869725"/>
                    </a:ext>
                  </a:extLst>
                </a:gridCol>
                <a:gridCol w="459839">
                  <a:extLst>
                    <a:ext uri="{9D8B030D-6E8A-4147-A177-3AD203B41FA5}">
                      <a16:colId xmlns:a16="http://schemas.microsoft.com/office/drawing/2014/main" val="2123211375"/>
                    </a:ext>
                  </a:extLst>
                </a:gridCol>
              </a:tblGrid>
              <a:tr h="397818">
                <a:tc gridSpan="2">
                  <a:txBody>
                    <a:bodyPr/>
                    <a:lstStyle/>
                    <a:p>
                      <a:pPr>
                        <a:lnSpc>
                          <a:spcPct val="107000"/>
                        </a:lnSpc>
                        <a:spcAft>
                          <a:spcPts val="0"/>
                        </a:spcAft>
                      </a:pPr>
                      <a:r>
                        <a:rPr lang="cs-CZ" sz="1100" b="1" dirty="0" err="1">
                          <a:effectLst/>
                          <a:latin typeface="Arial CE" panose="020B0604020202020204" pitchFamily="34" charset="0"/>
                          <a:ea typeface="Times New Roman" panose="02020603050405020304" pitchFamily="18" charset="0"/>
                          <a:cs typeface="Times New Roman" panose="02020603050405020304" pitchFamily="18" charset="0"/>
                        </a:rPr>
                        <a:t>Faculty</a:t>
                      </a:r>
                      <a:r>
                        <a:rPr lang="cs-CZ" sz="1100" b="1" dirty="0">
                          <a:effectLst/>
                          <a:latin typeface="Arial CE" panose="020B0604020202020204" pitchFamily="34" charset="0"/>
                          <a:ea typeface="Times New Roman" panose="02020603050405020304" pitchFamily="18" charset="0"/>
                          <a:cs typeface="Times New Roman" panose="02020603050405020304" pitchFamily="18" charset="0"/>
                        </a:rPr>
                        <a:t> </a:t>
                      </a:r>
                      <a:r>
                        <a:rPr lang="cs-CZ" sz="1100" b="1" dirty="0" err="1">
                          <a:effectLst/>
                          <a:latin typeface="Arial CE" panose="020B0604020202020204" pitchFamily="34" charset="0"/>
                          <a:ea typeface="Times New Roman" panose="02020603050405020304" pitchFamily="18" charset="0"/>
                          <a:cs typeface="Times New Roman" panose="02020603050405020304" pitchFamily="18" charset="0"/>
                        </a:rPr>
                        <a:t>of</a:t>
                      </a:r>
                      <a:r>
                        <a:rPr lang="cs-CZ" sz="1100" b="1" dirty="0">
                          <a:effectLst/>
                          <a:latin typeface="Arial CE" panose="020B0604020202020204" pitchFamily="34" charset="0"/>
                          <a:ea typeface="Times New Roman" panose="02020603050405020304" pitchFamily="18" charset="0"/>
                          <a:cs typeface="Times New Roman" panose="02020603050405020304" pitchFamily="18" charset="0"/>
                        </a:rPr>
                        <a:t> </a:t>
                      </a:r>
                      <a:r>
                        <a:rPr lang="cs-CZ" sz="1100" b="1" dirty="0" err="1">
                          <a:effectLst/>
                          <a:latin typeface="Arial CE" panose="020B0604020202020204" pitchFamily="34" charset="0"/>
                          <a:ea typeface="Times New Roman" panose="02020603050405020304" pitchFamily="18" charset="0"/>
                          <a:cs typeface="Times New Roman" panose="02020603050405020304" pitchFamily="18" charset="0"/>
                        </a:rPr>
                        <a:t>Humanities</a:t>
                      </a:r>
                      <a:r>
                        <a:rPr lang="cs-CZ" sz="1100" b="1" dirty="0">
                          <a:effectLst/>
                          <a:latin typeface="Arial CE" panose="020B0604020202020204" pitchFamily="34" charset="0"/>
                          <a:ea typeface="Times New Roman" panose="02020603050405020304" pitchFamily="18" charset="0"/>
                          <a:cs typeface="Times New Roman" panose="02020603050405020304" pitchFamily="18" charset="0"/>
                        </a:rPr>
                        <a:t>               </a:t>
                      </a:r>
                      <a:r>
                        <a:rPr lang="cs-CZ" sz="1100" b="1" dirty="0" err="1">
                          <a:effectLst/>
                          <a:latin typeface="Arial CE" panose="020B0604020202020204" pitchFamily="34" charset="0"/>
                          <a:ea typeface="Times New Roman" panose="02020603050405020304" pitchFamily="18" charset="0"/>
                          <a:cs typeface="Times New Roman" panose="02020603050405020304" pitchFamily="18" charset="0"/>
                        </a:rPr>
                        <a:t>Introductory</a:t>
                      </a:r>
                      <a:r>
                        <a:rPr lang="cs-CZ" sz="1100" b="1" dirty="0">
                          <a:effectLst/>
                          <a:latin typeface="Arial CE" panose="020B0604020202020204" pitchFamily="34" charset="0"/>
                          <a:ea typeface="Times New Roman" panose="02020603050405020304" pitchFamily="18" charset="0"/>
                          <a:cs typeface="Times New Roman" panose="02020603050405020304" pitchFamily="18" charset="0"/>
                        </a:rPr>
                        <a:t> </a:t>
                      </a:r>
                      <a:r>
                        <a:rPr lang="cs-CZ" sz="1100" b="1" dirty="0" err="1">
                          <a:effectLst/>
                          <a:latin typeface="Arial CE" panose="020B0604020202020204" pitchFamily="34" charset="0"/>
                          <a:ea typeface="Times New Roman" panose="02020603050405020304" pitchFamily="18" charset="0"/>
                          <a:cs typeface="Times New Roman" panose="02020603050405020304" pitchFamily="18" charset="0"/>
                        </a:rPr>
                        <a:t>Economics</a:t>
                      </a:r>
                      <a:r>
                        <a:rPr lang="cs-CZ" sz="1100" b="1" dirty="0">
                          <a:effectLst/>
                          <a:latin typeface="Arial CE" panose="020B0604020202020204" pitchFamily="34" charset="0"/>
                          <a:ea typeface="Times New Roman" panose="02020603050405020304" pitchFamily="18" charset="0"/>
                          <a:cs typeface="Times New Roman" panose="02020603050405020304" pitchFamily="18" charset="0"/>
                        </a:rPr>
                        <a:t>                                 2020</a:t>
                      </a:r>
                      <a:endParaRPr lang="cs-CZ"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1853413059"/>
                  </a:ext>
                </a:extLst>
              </a:tr>
              <a:tr h="193782">
                <a:tc>
                  <a:txBody>
                    <a:bodyPr/>
                    <a:lstStyle/>
                    <a:p>
                      <a:pPr algn="ctr">
                        <a:lnSpc>
                          <a:spcPct val="107000"/>
                        </a:lnSpc>
                        <a:spcAft>
                          <a:spcPts val="0"/>
                        </a:spcAft>
                      </a:pPr>
                      <a:r>
                        <a:rPr lang="cs-CZ" sz="1100" b="1">
                          <a:effectLst/>
                          <a:latin typeface="Arial" panose="020B0604020202020204" pitchFamily="34" charset="0"/>
                          <a:ea typeface="Times New Roman" panose="02020603050405020304" pitchFamily="18" charset="0"/>
                          <a:cs typeface="Times New Roman" panose="02020603050405020304" pitchFamily="18" charset="0"/>
                        </a:rPr>
                        <a:t>Final Examination</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1174922834"/>
                  </a:ext>
                </a:extLst>
              </a:tr>
              <a:tr h="191351">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Family Name  .................................................First Name…............................................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2415431215"/>
                  </a:ext>
                </a:extLst>
              </a:tr>
              <a:tr h="191351">
                <a:tc gridSpan="2">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Faculty You Are From ............................…………………………………………………………….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3591134845"/>
                  </a:ext>
                </a:extLst>
              </a:tr>
              <a:tr h="191351">
                <a:tc gridSpan="2">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Date  .......................…………………………………………………………………………………..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3802993315"/>
                  </a:ext>
                </a:extLst>
              </a:tr>
              <a:tr h="191351">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7055646"/>
                  </a:ext>
                </a:extLst>
              </a:tr>
              <a:tr h="478377">
                <a:tc>
                  <a:txBody>
                    <a:bodyPr/>
                    <a:lstStyle/>
                    <a:p>
                      <a:pPr>
                        <a:lnSpc>
                          <a:spcPct val="107000"/>
                        </a:lnSpc>
                        <a:spcAft>
                          <a:spcPts val="0"/>
                        </a:spcAft>
                      </a:pPr>
                      <a:r>
                        <a:rPr lang="cs-CZ" sz="1100" b="1">
                          <a:effectLst/>
                          <a:latin typeface="Times New Roman CE" panose="02020603050405020304" pitchFamily="18" charset="0"/>
                          <a:ea typeface="Times New Roman" panose="02020603050405020304" pitchFamily="18" charset="0"/>
                          <a:cs typeface="Times New Roman" panose="02020603050405020304" pitchFamily="18" charset="0"/>
                        </a:rPr>
                        <a:t>TRUE-FALSE QUESTIONS                                                                                            Circle the T if the statement is true, the F if it is false</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0752801"/>
                  </a:ext>
                </a:extLst>
              </a:tr>
              <a:tr h="191351">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06720207"/>
                  </a:ext>
                </a:extLst>
              </a:tr>
              <a:tr h="382702">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A command economy is characterized by the private ownership of resources and the use of markets and prices to coordinate and direct economic activity</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T   F     1 point</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1526416766"/>
                  </a:ext>
                </a:extLst>
              </a:tr>
              <a:tr h="296593">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2336770172"/>
                  </a:ext>
                </a:extLst>
              </a:tr>
              <a:tr h="380340">
                <a:tc>
                  <a:txBody>
                    <a:bodyPr/>
                    <a:lstStyle/>
                    <a:p>
                      <a:pPr>
                        <a:lnSpc>
                          <a:spcPct val="107000"/>
                        </a:lnSpc>
                        <a:spcAft>
                          <a:spcPts val="0"/>
                        </a:spcAft>
                      </a:pPr>
                      <a:r>
                        <a:rPr lang="cs-CZ" sz="900" b="1">
                          <a:effectLst/>
                          <a:latin typeface="Times New Roman CE" panose="02020603050405020304" pitchFamily="18" charset="0"/>
                          <a:ea typeface="Times New Roman" panose="02020603050405020304" pitchFamily="18" charset="0"/>
                          <a:cs typeface="Times New Roman" panose="02020603050405020304" pitchFamily="18" charset="0"/>
                        </a:rPr>
                        <a:t>MULTIPLE CHOICE QUESTIONS</a:t>
                      </a:r>
                      <a:r>
                        <a:rPr lang="cs-CZ" sz="1100" b="1">
                          <a:effectLst/>
                          <a:latin typeface="Times New Roman CE" panose="02020603050405020304" pitchFamily="18" charset="0"/>
                          <a:ea typeface="Times New Roman" panose="02020603050405020304" pitchFamily="18" charset="0"/>
                          <a:cs typeface="Times New Roman" panose="02020603050405020304" pitchFamily="18" charset="0"/>
                        </a:rPr>
                        <a:t>. </a:t>
                      </a:r>
                      <a:r>
                        <a:rPr lang="cs-CZ" sz="1000" b="1">
                          <a:effectLst/>
                          <a:latin typeface="Times New Roman CE" panose="02020603050405020304" pitchFamily="18" charset="0"/>
                          <a:ea typeface="Times New Roman" panose="02020603050405020304" pitchFamily="18" charset="0"/>
                          <a:cs typeface="Times New Roman" panose="02020603050405020304" pitchFamily="18" charset="0"/>
                        </a:rPr>
                        <a:t>Circle the letter that corresponds to the best answer</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4397158"/>
                  </a:ext>
                </a:extLst>
              </a:tr>
              <a:tr h="956754">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The maximalization of profit tends to be the driving force in the economic decision making of                                        (a) workers     (b) consumers      (c) legislators      (d)  entrepreneurs</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1 point</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46066496"/>
                  </a:ext>
                </a:extLst>
              </a:tr>
              <a:tr h="191351">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tc>
                  <a:txBody>
                    <a:bodyPr/>
                    <a:lstStyle/>
                    <a:p>
                      <a:pPr>
                        <a:lnSpc>
                          <a:spcPct val="107000"/>
                        </a:lnSpc>
                      </a:pPr>
                      <a:endParaRPr lang="cs-CZ" sz="1000" dirty="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2751796969"/>
                  </a:ext>
                </a:extLst>
              </a:tr>
            </a:tbl>
          </a:graphicData>
        </a:graphic>
      </p:graphicFrame>
      <p:graphicFrame>
        <p:nvGraphicFramePr>
          <p:cNvPr id="9" name="Zástupný symbol pro obsah 8">
            <a:extLst>
              <a:ext uri="{FF2B5EF4-FFF2-40B4-BE49-F238E27FC236}">
                <a16:creationId xmlns:a16="http://schemas.microsoft.com/office/drawing/2014/main" id="{D9993F27-4807-41FC-AC0D-8ADEBB2F6BD3}"/>
              </a:ext>
            </a:extLst>
          </p:cNvPr>
          <p:cNvGraphicFramePr>
            <a:graphicFrameLocks noGrp="1"/>
          </p:cNvGraphicFramePr>
          <p:nvPr>
            <p:ph sz="half" idx="2"/>
            <p:extLst>
              <p:ext uri="{D42A27DB-BD31-4B8C-83A1-F6EECF244321}">
                <p14:modId xmlns:p14="http://schemas.microsoft.com/office/powerpoint/2010/main" val="41662189"/>
              </p:ext>
            </p:extLst>
          </p:nvPr>
        </p:nvGraphicFramePr>
        <p:xfrm>
          <a:off x="6172200" y="1628274"/>
          <a:ext cx="5181600" cy="4013943"/>
        </p:xfrm>
        <a:graphic>
          <a:graphicData uri="http://schemas.openxmlformats.org/drawingml/2006/table">
            <a:tbl>
              <a:tblPr firstRow="1" firstCol="1" bandRow="1"/>
              <a:tblGrid>
                <a:gridCol w="4721761">
                  <a:extLst>
                    <a:ext uri="{9D8B030D-6E8A-4147-A177-3AD203B41FA5}">
                      <a16:colId xmlns:a16="http://schemas.microsoft.com/office/drawing/2014/main" val="2856718514"/>
                    </a:ext>
                  </a:extLst>
                </a:gridCol>
                <a:gridCol w="459839">
                  <a:extLst>
                    <a:ext uri="{9D8B030D-6E8A-4147-A177-3AD203B41FA5}">
                      <a16:colId xmlns:a16="http://schemas.microsoft.com/office/drawing/2014/main" val="1507622015"/>
                    </a:ext>
                  </a:extLst>
                </a:gridCol>
              </a:tblGrid>
              <a:tr h="208609">
                <a:tc>
                  <a:txBody>
                    <a:bodyPr/>
                    <a:lstStyle/>
                    <a:p>
                      <a:pPr>
                        <a:lnSpc>
                          <a:spcPct val="107000"/>
                        </a:lnSpc>
                        <a:spcAft>
                          <a:spcPts val="0"/>
                        </a:spcAft>
                      </a:pPr>
                      <a:r>
                        <a:rPr lang="cs-CZ" sz="1100" b="1">
                          <a:effectLst/>
                          <a:latin typeface="Times New Roman" panose="02020603050405020304" pitchFamily="18" charset="0"/>
                          <a:ea typeface="Times New Roman" panose="02020603050405020304" pitchFamily="18" charset="0"/>
                          <a:cs typeface="Times New Roman" panose="02020603050405020304" pitchFamily="18" charset="0"/>
                        </a:rPr>
                        <a:t>PROBLEMS. Answer the following questions</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2970574"/>
                  </a:ext>
                </a:extLst>
              </a:tr>
              <a:tr h="823050">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Expalin three out of five pitfalls to sound economic reasoning.</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3 points</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510250128"/>
                  </a:ext>
                </a:extLst>
              </a:tr>
              <a:tr h="275721">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w="12700" cap="flat" cmpd="sng" algn="ctr">
                      <a:solidFill>
                        <a:srgbClr val="000000"/>
                      </a:solidFill>
                      <a:prstDash val="dot"/>
                      <a:round/>
                      <a:headEnd type="none" w="med" len="med"/>
                      <a:tailEnd type="none" w="med" len="med"/>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1157832196"/>
                  </a:ext>
                </a:extLst>
              </a:tr>
              <a:tr h="275721">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3325970576"/>
                  </a:ext>
                </a:extLst>
              </a:tr>
              <a:tr h="275721">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1831980926"/>
                  </a:ext>
                </a:extLst>
              </a:tr>
              <a:tr h="275721">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a:noFill/>
                    </a:lnT>
                    <a:lnB>
                      <a:noFill/>
                    </a:lnB>
                  </a:tcPr>
                </a:tc>
                <a:extLst>
                  <a:ext uri="{0D108BD9-81ED-4DB2-BD59-A6C34878D82A}">
                    <a16:rowId xmlns:a16="http://schemas.microsoft.com/office/drawing/2014/main" val="3000912203"/>
                  </a:ext>
                </a:extLst>
              </a:tr>
              <a:tr h="208609">
                <a:tc>
                  <a:txBody>
                    <a:bodyPr/>
                    <a:lstStyle/>
                    <a:p>
                      <a:pPr>
                        <a:lnSpc>
                          <a:spcPct val="107000"/>
                        </a:lnSpc>
                        <a:spcAft>
                          <a:spcPts val="0"/>
                        </a:spcAft>
                      </a:pPr>
                      <a:r>
                        <a:rPr lang="cs-CZ" sz="1100" b="1">
                          <a:effectLst/>
                          <a:latin typeface="Times New Roman CE" panose="02020603050405020304" pitchFamily="18" charset="0"/>
                          <a:ea typeface="Times New Roman" panose="02020603050405020304" pitchFamily="18" charset="0"/>
                          <a:cs typeface="Times New Roman" panose="02020603050405020304" pitchFamily="18" charset="0"/>
                        </a:rPr>
                        <a:t>SHORT ANSWER AND ESSAY QUESTIONS</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w="12700" cap="flat" cmpd="sng" algn="ctr">
                      <a:solidFill>
                        <a:srgbClr val="000000"/>
                      </a:solidFill>
                      <a:prstDash val="dot"/>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 </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nchor="b">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1564319"/>
                  </a:ext>
                </a:extLst>
              </a:tr>
              <a:tr h="205763">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nSpc>
                          <a:spcPct val="107000"/>
                        </a:lnSpc>
                      </a:pPr>
                      <a:endParaRPr lang="cs-CZ" sz="1000">
                        <a:effectLst/>
                        <a:latin typeface="Calibri" panose="020F0502020204030204" pitchFamily="34" charset="0"/>
                        <a:cs typeface="Times New Roman" panose="02020603050405020304" pitchFamily="18" charset="0"/>
                      </a:endParaRPr>
                    </a:p>
                  </a:txBody>
                  <a:tcPr marL="39255" marR="39255" marT="0" marB="0" anchor="b">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9096236"/>
                  </a:ext>
                </a:extLst>
              </a:tr>
              <a:tr h="1465028">
                <a:tc>
                  <a:txBody>
                    <a:bodyPr/>
                    <a:lstStyle/>
                    <a:p>
                      <a:pPr>
                        <a:lnSpc>
                          <a:spcPct val="107000"/>
                        </a:lnSpc>
                        <a:spcAft>
                          <a:spcPts val="0"/>
                        </a:spcAft>
                      </a:pPr>
                      <a:r>
                        <a:rPr lang="cs-CZ" sz="900">
                          <a:effectLst/>
                          <a:latin typeface="Arial" panose="020B0604020202020204" pitchFamily="34" charset="0"/>
                          <a:ea typeface="Times New Roman" panose="02020603050405020304" pitchFamily="18" charset="0"/>
                          <a:cs typeface="Times New Roman" panose="02020603050405020304" pitchFamily="18" charset="0"/>
                        </a:rPr>
                        <a:t>What are externalities? Give examples of positive externalities and negative externalities.</a:t>
                      </a:r>
                      <a:endParaRPr lang="cs-CZ" sz="100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lnL>
                      <a:noFill/>
                    </a:lnL>
                    <a:lnR>
                      <a:noFill/>
                    </a:lnR>
                    <a:lnT>
                      <a:noFill/>
                    </a:lnT>
                    <a:lnB>
                      <a:noFill/>
                    </a:lnB>
                  </a:tcPr>
                </a:tc>
                <a:tc>
                  <a:txBody>
                    <a:bodyPr/>
                    <a:lstStyle/>
                    <a:p>
                      <a:pPr>
                        <a:lnSpc>
                          <a:spcPct val="107000"/>
                        </a:lnSpc>
                        <a:spcAft>
                          <a:spcPts val="0"/>
                        </a:spcAft>
                      </a:pPr>
                      <a:r>
                        <a:rPr lang="cs-CZ" sz="900" dirty="0">
                          <a:effectLst/>
                          <a:latin typeface="Arial" panose="020B0604020202020204" pitchFamily="34" charset="0"/>
                          <a:ea typeface="Times New Roman" panose="02020603050405020304" pitchFamily="18" charset="0"/>
                          <a:cs typeface="Times New Roman" panose="02020603050405020304" pitchFamily="18" charset="0"/>
                        </a:rPr>
                        <a:t>3 </a:t>
                      </a:r>
                      <a:r>
                        <a:rPr lang="cs-CZ" sz="900" dirty="0" err="1">
                          <a:effectLst/>
                          <a:latin typeface="Arial" panose="020B0604020202020204" pitchFamily="34" charset="0"/>
                          <a:ea typeface="Times New Roman" panose="02020603050405020304" pitchFamily="18" charset="0"/>
                          <a:cs typeface="Times New Roman" panose="02020603050405020304" pitchFamily="18" charset="0"/>
                        </a:rPr>
                        <a:t>points</a:t>
                      </a:r>
                      <a:endParaRPr lang="cs-CZ"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255" marR="39255" marT="0" marB="0">
                    <a:lnL>
                      <a:noFill/>
                    </a:lnL>
                    <a:lnR>
                      <a:noFill/>
                    </a:lnR>
                    <a:lnT>
                      <a:noFill/>
                    </a:lnT>
                    <a:lnB>
                      <a:noFill/>
                    </a:lnB>
                  </a:tcPr>
                </a:tc>
                <a:extLst>
                  <a:ext uri="{0D108BD9-81ED-4DB2-BD59-A6C34878D82A}">
                    <a16:rowId xmlns:a16="http://schemas.microsoft.com/office/drawing/2014/main" val="3097225634"/>
                  </a:ext>
                </a:extLst>
              </a:tr>
            </a:tbl>
          </a:graphicData>
        </a:graphic>
      </p:graphicFrame>
    </p:spTree>
    <p:extLst>
      <p:ext uri="{BB962C8B-B14F-4D97-AF65-F5344CB8AC3E}">
        <p14:creationId xmlns:p14="http://schemas.microsoft.com/office/powerpoint/2010/main" val="318074896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451</Words>
  <Application>Microsoft Office PowerPoint</Application>
  <PresentationFormat>Širokoúhlá obrazovka</PresentationFormat>
  <Paragraphs>56</Paragraphs>
  <Slides>7</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7</vt:i4>
      </vt:variant>
    </vt:vector>
  </HeadingPairs>
  <TitlesOfParts>
    <vt:vector size="14" baseType="lpstr">
      <vt:lpstr>Arial</vt:lpstr>
      <vt:lpstr>Arial CE</vt:lpstr>
      <vt:lpstr>Calibri</vt:lpstr>
      <vt:lpstr>Calibri Light</vt:lpstr>
      <vt:lpstr>Times New Roman</vt:lpstr>
      <vt:lpstr>Times New Roman CE</vt:lpstr>
      <vt:lpstr>Motiv Office</vt:lpstr>
      <vt:lpstr>0. Introduction to Economics Structure of the course and information about the exam</vt:lpstr>
      <vt:lpstr>Syllabus </vt:lpstr>
      <vt:lpstr>Textbook</vt:lpstr>
      <vt:lpstr>Prezentace aplikace PowerPoint</vt:lpstr>
      <vt:lpstr>Required reading</vt:lpstr>
      <vt:lpstr>Requirements to get the credits for the course </vt:lpstr>
      <vt:lpstr>The exam, types of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 Introduction to Economics Structure of the course and information about the exam</dc:title>
  <dc:creator>Čábelková Inna</dc:creator>
  <cp:lastModifiedBy>Čábelková Inna</cp:lastModifiedBy>
  <cp:revision>13</cp:revision>
  <dcterms:created xsi:type="dcterms:W3CDTF">2020-10-01T12:54:44Z</dcterms:created>
  <dcterms:modified xsi:type="dcterms:W3CDTF">2021-10-01T14:04:42Z</dcterms:modified>
</cp:coreProperties>
</file>