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82" r:id="rId2"/>
    <p:sldId id="384" r:id="rId3"/>
    <p:sldId id="410" r:id="rId4"/>
    <p:sldId id="412" r:id="rId5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60" d="100"/>
          <a:sy n="60" d="100"/>
        </p:scale>
        <p:origin x="908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A243ACD-E2CA-2638-F352-342DCCC33EF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2468EB94-711D-BB9B-E4DA-70B7D20753D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054DA41-66A8-15B8-598D-523E11FEC4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650299-6F0D-4C18-9EDF-659E869CF618}" type="datetimeFigureOut">
              <a:rPr lang="cs-CZ" smtClean="0"/>
              <a:t>04.11.2024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3BD225B-3966-C8F2-974E-72F6D23141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F9CFC0C-393A-DEF6-F741-43688074A1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CD846-0E95-42A2-BADF-E5E2E2B1443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301891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47D8304-C8D2-FE4E-E0D1-2714B32A76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68D8986B-69F2-E992-B565-B764A47BDC8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D1F906A-745A-910A-8B55-C5F2401951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650299-6F0D-4C18-9EDF-659E869CF618}" type="datetimeFigureOut">
              <a:rPr lang="cs-CZ" smtClean="0"/>
              <a:t>04.11.2024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8D03411-0FA5-8E07-40AB-837C6742BE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1142D9B-89F1-FCE3-F92B-8D9B0BD572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CD846-0E95-42A2-BADF-E5E2E2B1443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633721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710E12B7-5B55-B6CA-AE85-FE5EDBD1DA1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7311CD56-0C0C-8B90-DD0C-B2E5EF77633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4BF9101-6C35-1F8B-17B5-90BE9ABA47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650299-6F0D-4C18-9EDF-659E869CF618}" type="datetimeFigureOut">
              <a:rPr lang="cs-CZ" smtClean="0"/>
              <a:t>04.11.2024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6056756-4800-8804-7798-8B7D06F26C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47036A9-EF94-DFDF-9B50-0C79D0E2FA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CD846-0E95-42A2-BADF-E5E2E2B1443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669485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1B669E5-DF33-6C4B-C23B-B579C79FAF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E6A5D15-376F-91DA-01DE-DCD947A9E2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879F834-0B96-4E65-D061-1E72FBD51A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650299-6F0D-4C18-9EDF-659E869CF618}" type="datetimeFigureOut">
              <a:rPr lang="cs-CZ" smtClean="0"/>
              <a:t>04.11.2024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22041A8-CB22-D3AC-BB12-CDF1B1AB9D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45A61CD-28F3-50BD-EB91-3643BA2EF1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CD846-0E95-42A2-BADF-E5E2E2B1443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106192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3FE4989-64ED-4DDD-7447-B70E319767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22E19CA5-B36E-1B35-2EAB-8A38B9EBC4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AEC9B47-D14F-B9D8-4999-A42CF8F5EC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650299-6F0D-4C18-9EDF-659E869CF618}" type="datetimeFigureOut">
              <a:rPr lang="cs-CZ" smtClean="0"/>
              <a:t>04.11.2024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6700A6B-D35D-B2BF-5CDE-A595FCEE4D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C9CC9D7-A895-66FF-6D79-09BA09E037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CD846-0E95-42A2-BADF-E5E2E2B1443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446328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F017B56-A5C7-38CB-F0C9-D9DA81F696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C4F2CDE-CCEA-42D1-33E6-0EB758CC802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65A8BE02-8925-748D-A9A3-917174738D3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B545CB9B-BF35-DB40-8020-D48C33D84A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650299-6F0D-4C18-9EDF-659E869CF618}" type="datetimeFigureOut">
              <a:rPr lang="cs-CZ" smtClean="0"/>
              <a:t>04.11.2024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19D0B360-BF7F-500E-A673-385C48D925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5A02C174-C7DA-44DB-7A03-6ABEB3895E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CD846-0E95-42A2-BADF-E5E2E2B1443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229420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F2E6ECF-9314-C476-B32F-6C14843E39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F56C4279-EE43-80F6-3F8E-BC379B0195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9DE8D3A7-06F1-A862-2068-50E1EFF5528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90C88779-FCCF-AF4D-93B0-57C6DF48A26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471144C1-2486-CBF5-95F4-4F8B566D871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E3BCFB1B-7036-1E9F-DA0B-D05B8981AE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650299-6F0D-4C18-9EDF-659E869CF618}" type="datetimeFigureOut">
              <a:rPr lang="cs-CZ" smtClean="0"/>
              <a:t>04.11.2024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68ACF31B-2ECC-79D9-F532-FBB3E6FB7E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695F1C96-E32D-C78E-B3D5-277B476EA8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CD846-0E95-42A2-BADF-E5E2E2B1443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131563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91FA5EC-A601-BAAE-6EFD-2B739D4E9B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E44002E5-F919-4A93-B56B-317A3AAAEE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650299-6F0D-4C18-9EDF-659E869CF618}" type="datetimeFigureOut">
              <a:rPr lang="cs-CZ" smtClean="0"/>
              <a:t>04.11.2024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B4E168C9-29B5-400D-13B0-486B0A3D33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6C12968F-1363-EE03-C14B-BD0F0A43E8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CD846-0E95-42A2-BADF-E5E2E2B1443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221557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C0B3D2F7-D029-204B-D973-09431ACCA3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650299-6F0D-4C18-9EDF-659E869CF618}" type="datetimeFigureOut">
              <a:rPr lang="cs-CZ" smtClean="0"/>
              <a:t>04.11.2024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38A32691-4970-59EE-C561-55F16B3DC3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E5DB8ACE-0C48-AAF7-789B-1014D18A45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CD846-0E95-42A2-BADF-E5E2E2B1443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378664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37CD89C-9888-3FA0-4775-849996BA63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FFA7FDE-C48D-1D8F-20E9-983BA6FF6C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D9AA90AA-A10A-C0DA-BAD5-9A8BA43AB75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A1B9994A-22E8-21B0-39CE-90EFFDED77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650299-6F0D-4C18-9EDF-659E869CF618}" type="datetimeFigureOut">
              <a:rPr lang="cs-CZ" smtClean="0"/>
              <a:t>04.11.2024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2364AFF3-CDCA-9524-86C7-484E3DADBA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F1CE02CE-BC90-31E1-C625-96D6C3A98A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CD846-0E95-42A2-BADF-E5E2E2B1443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903301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28E28A3-5A9C-3173-D1A8-5DB5053174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B75AAB1E-234E-BB07-D489-E37D4984C6C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0AD1AD24-2F47-561A-765F-70F6365A08C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279AB314-3FD4-C712-8E16-7DC62FEF74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650299-6F0D-4C18-9EDF-659E869CF618}" type="datetimeFigureOut">
              <a:rPr lang="cs-CZ" smtClean="0"/>
              <a:t>04.11.2024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E0F3A2BE-D580-9837-45B1-05AD2F1D23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5A375E86-CBB2-C050-E69E-ABCA20159C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CD846-0E95-42A2-BADF-E5E2E2B1443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977599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7E2683C9-0D3A-54C1-378C-3B9855AD46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3781EDBA-ABD7-77B9-CCCD-361E4F86A7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5B86923-2F80-22E6-EDD8-9BBA81CE523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A650299-6F0D-4C18-9EDF-659E869CF618}" type="datetimeFigureOut">
              <a:rPr lang="cs-CZ" smtClean="0"/>
              <a:t>04.11.2024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75ED476-DB9D-8FCF-50CF-195D676D35C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5B6184C-E8C1-042E-327C-D6365E08E59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07CD846-0E95-42A2-BADF-E5E2E2B1443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56956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E3216CE-394C-499E-BBAC-A47BD7359F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0498" y="2126512"/>
            <a:ext cx="10603302" cy="4448320"/>
          </a:xfrm>
        </p:spPr>
        <p:txBody>
          <a:bodyPr>
            <a:normAutofit/>
          </a:bodyPr>
          <a:lstStyle/>
          <a:p>
            <a:pPr lvl="1"/>
            <a:r>
              <a:rPr lang="de-DE" sz="3200" noProof="0" dirty="0"/>
              <a:t>Hausen, Karin, ‘Die Polarisierung der “Geschlechtscharaktere” – Eine Spiegelung der Dissoziation von Erwerbs- und Familienleben’, in Conze, Werner (</a:t>
            </a:r>
            <a:r>
              <a:rPr lang="de-DE" sz="3200" noProof="0" dirty="0" err="1"/>
              <a:t>ed</a:t>
            </a:r>
            <a:r>
              <a:rPr lang="de-DE" sz="3200" noProof="0" dirty="0"/>
              <a:t>.), </a:t>
            </a:r>
            <a:r>
              <a:rPr lang="de-DE" sz="3200" i="1" noProof="0" dirty="0"/>
              <a:t>Sozialgeschichte der Familie in der Neuzeit Europas</a:t>
            </a:r>
            <a:r>
              <a:rPr lang="de-DE" sz="3200" noProof="0" dirty="0"/>
              <a:t> (Stuttgart: Klett, 1976), 363-393.</a:t>
            </a:r>
            <a:endParaRPr lang="cs-CZ" sz="3200" noProof="0" dirty="0"/>
          </a:p>
          <a:p>
            <a:pPr lvl="1"/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41249784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10FC232-9E8E-4A9B-A1E8-18E665FE88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noProof="0" dirty="0"/>
              <a:t>„</a:t>
            </a:r>
            <a:r>
              <a:rPr lang="cs-CZ" sz="4400" noProof="0" dirty="0"/>
              <a:t>Pohlavní charakteristiky</a:t>
            </a:r>
            <a:r>
              <a:rPr lang="en-US" noProof="0" dirty="0"/>
              <a:t>“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5BD76F9E-8201-D27C-5226-F4E184A469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458217"/>
          </a:xfrm>
        </p:spPr>
        <p:txBody>
          <a:bodyPr>
            <a:normAutofit fontScale="85000" lnSpcReduction="20000"/>
          </a:bodyPr>
          <a:lstStyle/>
          <a:p>
            <a:r>
              <a:rPr lang="cs-CZ" b="1" dirty="0"/>
              <a:t>Muž</a:t>
            </a:r>
          </a:p>
          <a:p>
            <a:pPr marL="0" indent="0">
              <a:buNone/>
            </a:pPr>
            <a:r>
              <a:rPr lang="cs-CZ" dirty="0"/>
              <a:t>   Určen pro:	</a:t>
            </a:r>
          </a:p>
          <a:p>
            <a:pPr marL="0" indent="0">
              <a:buNone/>
            </a:pPr>
            <a:r>
              <a:rPr lang="cs-CZ" dirty="0"/>
              <a:t>	vnějšek, široké pole působení, veřejný život</a:t>
            </a:r>
          </a:p>
          <a:p>
            <a:pPr marL="0" indent="0">
              <a:buNone/>
            </a:pPr>
            <a:r>
              <a:rPr lang="cs-CZ" dirty="0"/>
              <a:t>   Aktivita: </a:t>
            </a:r>
          </a:p>
          <a:p>
            <a:pPr marL="0" indent="0">
              <a:buNone/>
            </a:pPr>
            <a:r>
              <a:rPr lang="cs-CZ" dirty="0"/>
              <a:t>	energie, síla, vůle, pevnost, odvaha, smělost</a:t>
            </a:r>
          </a:p>
          <a:p>
            <a:pPr marL="0" indent="0">
              <a:buNone/>
            </a:pPr>
            <a:r>
              <a:rPr lang="cs-CZ" dirty="0"/>
              <a:t>  Činnost: </a:t>
            </a:r>
          </a:p>
          <a:p>
            <a:pPr marL="0" indent="0">
              <a:buNone/>
            </a:pPr>
            <a:r>
              <a:rPr lang="cs-CZ" dirty="0"/>
              <a:t>	samostatnost, úsilí, cílevědomost, efektivita, dobývání, dávání, 	asertivita, násilí, antagonismus</a:t>
            </a:r>
          </a:p>
          <a:p>
            <a:pPr marL="0" indent="0">
              <a:buNone/>
            </a:pPr>
            <a:r>
              <a:rPr lang="cs-CZ" dirty="0"/>
              <a:t>  Racionalita: </a:t>
            </a:r>
          </a:p>
          <a:p>
            <a:pPr marL="0" indent="0">
              <a:buNone/>
            </a:pPr>
            <a:r>
              <a:rPr lang="cs-CZ" dirty="0"/>
              <a:t>	duch, rozum, chápání, myšlení, poznání, abstrakce, úsudek</a:t>
            </a:r>
          </a:p>
          <a:p>
            <a:pPr marL="0" indent="0">
              <a:buNone/>
            </a:pPr>
            <a:r>
              <a:rPr lang="cs-CZ" dirty="0"/>
              <a:t>  Ctnost: </a:t>
            </a:r>
          </a:p>
          <a:p>
            <a:pPr marL="0" indent="0">
              <a:buNone/>
            </a:pPr>
            <a:r>
              <a:rPr lang="cs-CZ" dirty="0"/>
              <a:t>	důstojnost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3AE1D601-BC71-DF83-899A-57973568C1B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41171" y="56616"/>
            <a:ext cx="1512771" cy="33659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30049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D7C181C-0FA1-2DE9-B32E-7EA1C54C626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B9242B6-04EB-8D62-664A-DDB3B1DBA4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noProof="0" dirty="0"/>
              <a:t>„</a:t>
            </a:r>
            <a:r>
              <a:rPr lang="cs-CZ" sz="4400" noProof="0" dirty="0"/>
              <a:t>Pohlavní charakteristiky</a:t>
            </a:r>
            <a:r>
              <a:rPr lang="en-US" noProof="0" dirty="0"/>
              <a:t>“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DEDC452F-A1B4-21B2-5FDE-A04C6A6A41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575175"/>
          </a:xfrm>
        </p:spPr>
        <p:txBody>
          <a:bodyPr>
            <a:normAutofit fontScale="85000" lnSpcReduction="20000"/>
          </a:bodyPr>
          <a:lstStyle/>
          <a:p>
            <a:r>
              <a:rPr lang="cs-CZ" b="1" dirty="0"/>
              <a:t>Žena</a:t>
            </a:r>
          </a:p>
          <a:p>
            <a:pPr marL="0" indent="0">
              <a:buNone/>
            </a:pPr>
            <a:r>
              <a:rPr lang="cs-CZ" dirty="0"/>
              <a:t>   Určena pro:</a:t>
            </a:r>
          </a:p>
          <a:p>
            <a:pPr marL="0" indent="0">
              <a:buNone/>
            </a:pPr>
            <a:r>
              <a:rPr lang="cs-CZ" dirty="0"/>
              <a:t>	vnitřek, blízkost, domácí život</a:t>
            </a:r>
          </a:p>
          <a:p>
            <a:pPr marL="0" indent="0">
              <a:buNone/>
            </a:pPr>
            <a:r>
              <a:rPr lang="cs-CZ" dirty="0"/>
              <a:t>   Pasivita: </a:t>
            </a:r>
          </a:p>
          <a:p>
            <a:pPr marL="0" indent="0">
              <a:buNone/>
            </a:pPr>
            <a:r>
              <a:rPr lang="cs-CZ" dirty="0"/>
              <a:t>	slabost, odevzdanost, oddanost, kolísavost, skromnost</a:t>
            </a:r>
          </a:p>
          <a:p>
            <a:pPr marL="0" indent="0">
              <a:buNone/>
            </a:pPr>
            <a:r>
              <a:rPr lang="cs-CZ" dirty="0"/>
              <a:t>   Bytí: </a:t>
            </a:r>
          </a:p>
          <a:p>
            <a:pPr marL="0" indent="0">
              <a:buNone/>
            </a:pPr>
            <a:r>
              <a:rPr lang="cs-CZ" dirty="0"/>
              <a:t>	závislost, snaživost, píle, uchovávání, přijímání, sebezapření, 	přizpůsobení, láska, laskavost, sympatie</a:t>
            </a:r>
          </a:p>
          <a:p>
            <a:pPr marL="0" indent="0">
              <a:buNone/>
            </a:pPr>
            <a:r>
              <a:rPr lang="cs-CZ" dirty="0"/>
              <a:t>    Emocionalita: </a:t>
            </a:r>
          </a:p>
          <a:p>
            <a:pPr marL="0" indent="0">
              <a:buNone/>
            </a:pPr>
            <a:r>
              <a:rPr lang="cs-CZ" dirty="0"/>
              <a:t>	cit, duše, citlivost, vnímavost, receptivita, zbožnost, porozumění</a:t>
            </a:r>
          </a:p>
          <a:p>
            <a:pPr marL="0" indent="0">
              <a:buNone/>
            </a:pPr>
            <a:r>
              <a:rPr lang="cs-CZ" dirty="0"/>
              <a:t>    Ctnosti: </a:t>
            </a:r>
          </a:p>
          <a:p>
            <a:pPr marL="0" indent="0">
              <a:buNone/>
            </a:pPr>
            <a:r>
              <a:rPr lang="cs-CZ" dirty="0"/>
              <a:t>	skromnost, cudnost, slušnost, laskavost, takt, zdobnost, půvab, krása</a:t>
            </a: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AE4BDFAB-222E-9054-6B4C-50101A6AB81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58953" y="0"/>
            <a:ext cx="1577118" cy="32960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73527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F2ED797-0CB4-9DF2-7B99-DB6B8C17614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688DF6C-1742-7B6F-0C85-CA47535A0B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77246" y="365125"/>
            <a:ext cx="4676553" cy="1325563"/>
          </a:xfrm>
        </p:spPr>
        <p:txBody>
          <a:bodyPr/>
          <a:lstStyle/>
          <a:p>
            <a:pPr algn="ctr"/>
            <a:r>
              <a:rPr lang="cs-CZ" sz="4400" noProof="0" dirty="0"/>
              <a:t>Charakteristika ženy</a:t>
            </a:r>
            <a:endParaRPr lang="en-US" noProof="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CC653D0-8CB1-6005-D914-519F4F0E52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34176" y="2583712"/>
            <a:ext cx="3719623" cy="3991120"/>
          </a:xfrm>
        </p:spPr>
        <p:txBody>
          <a:bodyPr>
            <a:normAutofit/>
          </a:bodyPr>
          <a:lstStyle/>
          <a:p>
            <a:pPr lvl="1"/>
            <a:r>
              <a:rPr lang="en-US" noProof="0" dirty="0"/>
              <a:t>[Gabler, </a:t>
            </a:r>
            <a:r>
              <a:rPr lang="en-US" noProof="0" dirty="0" err="1"/>
              <a:t>Vilém</a:t>
            </a:r>
            <a:r>
              <a:rPr lang="en-US" noProof="0" dirty="0"/>
              <a:t>], ‘</a:t>
            </a:r>
            <a:r>
              <a:rPr lang="en-US" noProof="0" dirty="0" err="1"/>
              <a:t>Vyšší</a:t>
            </a:r>
            <a:r>
              <a:rPr lang="en-US" noProof="0" dirty="0"/>
              <a:t> </a:t>
            </a:r>
            <a:r>
              <a:rPr lang="en-US" noProof="0" dirty="0" err="1"/>
              <a:t>dívčí</a:t>
            </a:r>
            <a:r>
              <a:rPr lang="en-US" noProof="0" dirty="0"/>
              <a:t> </a:t>
            </a:r>
            <a:r>
              <a:rPr lang="en-US" noProof="0" dirty="0" err="1"/>
              <a:t>škola</a:t>
            </a:r>
            <a:r>
              <a:rPr lang="en-US" noProof="0" dirty="0"/>
              <a:t> </a:t>
            </a:r>
            <a:r>
              <a:rPr lang="en-US" noProof="0" dirty="0" err="1"/>
              <a:t>města</a:t>
            </a:r>
            <a:r>
              <a:rPr lang="en-US" noProof="0" dirty="0"/>
              <a:t> </a:t>
            </a:r>
            <a:r>
              <a:rPr lang="en-US" noProof="0" dirty="0" err="1"/>
              <a:t>Prahy</a:t>
            </a:r>
            <a:r>
              <a:rPr lang="en-US" noProof="0" dirty="0"/>
              <a:t>’, </a:t>
            </a:r>
            <a:r>
              <a:rPr lang="en-US" noProof="0" dirty="0" err="1"/>
              <a:t>Světozor</a:t>
            </a:r>
            <a:r>
              <a:rPr lang="en-US" noProof="0" dirty="0"/>
              <a:t>, 11 (1877), </a:t>
            </a:r>
            <a:r>
              <a:rPr lang="cs-CZ" noProof="0" dirty="0"/>
              <a:t>Příloha k č</a:t>
            </a:r>
            <a:r>
              <a:rPr lang="en-US" noProof="0" dirty="0"/>
              <a:t>. 29, 345, </a:t>
            </a:r>
            <a:r>
              <a:rPr lang="cs-CZ" noProof="0" dirty="0"/>
              <a:t>Příloha k č</a:t>
            </a:r>
            <a:r>
              <a:rPr lang="en-US" noProof="0" dirty="0"/>
              <a:t>. 30, 357.</a:t>
            </a: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514306B8-C8A4-22C4-C039-B4E3433B0E9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6679"/>
            <a:ext cx="6735115" cy="6744641"/>
          </a:xfrm>
          <a:prstGeom prst="rect">
            <a:avLst/>
          </a:prstGeom>
        </p:spPr>
      </p:pic>
      <p:pic>
        <p:nvPicPr>
          <p:cNvPr id="8" name="Obrázek 7">
            <a:extLst>
              <a:ext uri="{FF2B5EF4-FFF2-40B4-BE49-F238E27FC236}">
                <a16:creationId xmlns:a16="http://schemas.microsoft.com/office/drawing/2014/main" id="{DE735640-42EA-461F-518F-C7C8EE48586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77246" y="5574502"/>
            <a:ext cx="5456885" cy="6619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2082760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247</Words>
  <Application>Microsoft Office PowerPoint</Application>
  <PresentationFormat>Širokoúhlá obrazovka</PresentationFormat>
  <Paragraphs>27</Paragraphs>
  <Slides>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8" baseType="lpstr">
      <vt:lpstr>Aptos</vt:lpstr>
      <vt:lpstr>Aptos Display</vt:lpstr>
      <vt:lpstr>Arial</vt:lpstr>
      <vt:lpstr>Motiv Office</vt:lpstr>
      <vt:lpstr>Prezentace aplikace PowerPoint</vt:lpstr>
      <vt:lpstr>„Pohlavní charakteristiky“</vt:lpstr>
      <vt:lpstr>„Pohlavní charakteristiky“</vt:lpstr>
      <vt:lpstr>Charakteristika ženy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Andrlová Fidlerová, Alena</dc:creator>
  <cp:lastModifiedBy>Andrlová Fidlerová, Alena</cp:lastModifiedBy>
  <cp:revision>2</cp:revision>
  <dcterms:created xsi:type="dcterms:W3CDTF">2024-11-04T08:33:52Z</dcterms:created>
  <dcterms:modified xsi:type="dcterms:W3CDTF">2024-11-04T12:34:44Z</dcterms:modified>
</cp:coreProperties>
</file>