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2" r:id="rId2"/>
    <p:sldId id="384" r:id="rId3"/>
    <p:sldId id="410" r:id="rId4"/>
    <p:sldId id="412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43ACD-E2CA-2638-F352-342DCCC33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68EB94-711D-BB9B-E4DA-70B7D2075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54DA41-66A8-15B8-598D-523E11FE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0299-6F0D-4C18-9EDF-659E869CF618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BD225B-3966-C8F2-974E-72F6D2314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9CFC0C-393A-DEF6-F741-43688074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846-0E95-42A2-BADF-E5E2E2B14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18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D8304-C8D2-FE4E-E0D1-2714B32A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D8986B-69F2-E992-B565-B764A47BD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1F906A-745A-910A-8B55-C5F24019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0299-6F0D-4C18-9EDF-659E869CF618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D03411-0FA5-8E07-40AB-837C6742B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142D9B-89F1-FCE3-F92B-8D9B0BD57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846-0E95-42A2-BADF-E5E2E2B14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37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0E12B7-5B55-B6CA-AE85-FE5EDBD1DA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11CD56-0C0C-8B90-DD0C-B2E5EF776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BF9101-6C35-1F8B-17B5-90BE9ABA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0299-6F0D-4C18-9EDF-659E869CF618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056756-4800-8804-7798-8B7D06F26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7036A9-EF94-DFDF-9B50-0C79D0E2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846-0E95-42A2-BADF-E5E2E2B14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94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669E5-DF33-6C4B-C23B-B579C79F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6A5D15-376F-91DA-01DE-DCD947A9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79F834-0B96-4E65-D061-1E72FBD51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0299-6F0D-4C18-9EDF-659E869CF618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2041A8-CB22-D3AC-BB12-CDF1B1AB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5A61CD-28F3-50BD-EB91-3643BA2EF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846-0E95-42A2-BADF-E5E2E2B14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61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E4989-64ED-4DDD-7447-B70E31976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E19CA5-B36E-1B35-2EAB-8A38B9EBC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EC9B47-D14F-B9D8-4999-A42CF8F5E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0299-6F0D-4C18-9EDF-659E869CF618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700A6B-D35D-B2BF-5CDE-A595FCEE4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9CC9D7-A895-66FF-6D79-09BA09E03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846-0E95-42A2-BADF-E5E2E2B14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63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17B56-A5C7-38CB-F0C9-D9DA81F6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4F2CDE-CCEA-42D1-33E6-0EB758CC8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5A8BE02-8925-748D-A9A3-917174738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45CB9B-BF35-DB40-8020-D48C33D84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0299-6F0D-4C18-9EDF-659E869CF618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D0B360-BF7F-500E-A673-385C48D9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02C174-C7DA-44DB-7A03-6ABEB389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846-0E95-42A2-BADF-E5E2E2B14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94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E6ECF-9314-C476-B32F-6C14843E3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6C4279-EE43-80F6-3F8E-BC379B019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E8D3A7-06F1-A862-2068-50E1EFF55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0C88779-FCCF-AF4D-93B0-57C6DF48A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71144C1-2486-CBF5-95F4-4F8B566D8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3BCFB1B-7036-1E9F-DA0B-D05B8981A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0299-6F0D-4C18-9EDF-659E869CF618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ACF31B-2ECC-79D9-F532-FBB3E6FB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95F1C96-E32D-C78E-B3D5-277B476EA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846-0E95-42A2-BADF-E5E2E2B14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15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FA5EC-A601-BAAE-6EFD-2B739D4E9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44002E5-F919-4A93-B56B-317A3AAAE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0299-6F0D-4C18-9EDF-659E869CF618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E168C9-29B5-400D-13B0-486B0A3D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12968F-1363-EE03-C14B-BD0F0A43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846-0E95-42A2-BADF-E5E2E2B14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15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B3D2F7-D029-204B-D973-09431ACCA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0299-6F0D-4C18-9EDF-659E869CF618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8A32691-4970-59EE-C561-55F16B3D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DB8ACE-0C48-AAF7-789B-1014D18A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846-0E95-42A2-BADF-E5E2E2B14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86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CD89C-9888-3FA0-4775-849996BA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FA7FDE-C48D-1D8F-20E9-983BA6FF6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9AA90AA-A10A-C0DA-BAD5-9A8BA43AB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B9994A-22E8-21B0-39CE-90EFFDED7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0299-6F0D-4C18-9EDF-659E869CF618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64AFF3-CDCA-9524-86C7-484E3DAD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E02CE-BC90-31E1-C625-96D6C3A9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846-0E95-42A2-BADF-E5E2E2B14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33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E28A3-5A9C-3173-D1A8-5DB505317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75AAB1E-234E-BB07-D489-E37D4984C6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D1AD24-2F47-561A-765F-70F6365A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9AB314-3FD4-C712-8E16-7DC62FEF7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0299-6F0D-4C18-9EDF-659E869CF618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F3A2BE-D580-9837-45B1-05AD2F1D2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375E86-CBB2-C050-E69E-ABCA2015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846-0E95-42A2-BADF-E5E2E2B14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75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2683C9-0D3A-54C1-378C-3B9855AD4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81EDBA-ABD7-77B9-CCCD-361E4F86A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B86923-2F80-22E6-EDD8-9BBA81CE52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650299-6F0D-4C18-9EDF-659E869CF618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5ED476-DB9D-8FCF-50CF-195D676D3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B6184C-E8C1-042E-327C-D6365E08E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7CD846-0E95-42A2-BADF-E5E2E2B14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9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3216CE-394C-499E-BBAC-A47BD7359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498" y="2126512"/>
            <a:ext cx="10603302" cy="4448320"/>
          </a:xfrm>
        </p:spPr>
        <p:txBody>
          <a:bodyPr>
            <a:normAutofit/>
          </a:bodyPr>
          <a:lstStyle/>
          <a:p>
            <a:pPr lvl="1"/>
            <a:r>
              <a:rPr lang="de-DE" sz="3200" noProof="0" dirty="0"/>
              <a:t>Hausen, Karin, ‘Die Polarisierung der “Geschlechtscharaktere” – Eine Spiegelung der Dissoziation von Erwerbs- und Familienleben’, in Conze, Werner (</a:t>
            </a:r>
            <a:r>
              <a:rPr lang="de-DE" sz="3200" noProof="0" dirty="0" err="1"/>
              <a:t>ed</a:t>
            </a:r>
            <a:r>
              <a:rPr lang="de-DE" sz="3200" noProof="0" dirty="0"/>
              <a:t>.), </a:t>
            </a:r>
            <a:r>
              <a:rPr lang="de-DE" sz="3200" i="1" noProof="0" dirty="0"/>
              <a:t>Sozialgeschichte der Familie in der Neuzeit Europas</a:t>
            </a:r>
            <a:r>
              <a:rPr lang="de-DE" sz="3200" noProof="0" dirty="0"/>
              <a:t> (Stuttgart: Klett, 1976), 363-393.</a:t>
            </a:r>
            <a:endParaRPr lang="cs-CZ" sz="3200" noProof="0" dirty="0"/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2497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FC232-9E8E-4A9B-A1E8-18E665FE8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dirty="0"/>
              <a:t>„</a:t>
            </a:r>
            <a:r>
              <a:rPr lang="cs-CZ" sz="4400" noProof="0" dirty="0"/>
              <a:t>Pohlavní charakteristiky</a:t>
            </a:r>
            <a:r>
              <a:rPr lang="en-US" noProof="0" dirty="0"/>
              <a:t>“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D76F9E-8201-D27C-5226-F4E184A46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821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Muž</a:t>
            </a:r>
          </a:p>
          <a:p>
            <a:pPr marL="0" indent="0">
              <a:buNone/>
            </a:pPr>
            <a:r>
              <a:rPr lang="cs-CZ" dirty="0"/>
              <a:t>   Určen pro:	</a:t>
            </a:r>
          </a:p>
          <a:p>
            <a:pPr marL="0" indent="0">
              <a:buNone/>
            </a:pPr>
            <a:r>
              <a:rPr lang="cs-CZ" dirty="0"/>
              <a:t>	vnějšek, široké pole působení, veřejný život</a:t>
            </a:r>
          </a:p>
          <a:p>
            <a:pPr marL="0" indent="0">
              <a:buNone/>
            </a:pPr>
            <a:r>
              <a:rPr lang="cs-CZ" dirty="0"/>
              <a:t>   Aktivita: </a:t>
            </a:r>
          </a:p>
          <a:p>
            <a:pPr marL="0" indent="0">
              <a:buNone/>
            </a:pPr>
            <a:r>
              <a:rPr lang="cs-CZ" dirty="0"/>
              <a:t>	energie, síla, vůle, pevnost, odvaha, smělost</a:t>
            </a:r>
          </a:p>
          <a:p>
            <a:pPr marL="0" indent="0">
              <a:buNone/>
            </a:pPr>
            <a:r>
              <a:rPr lang="cs-CZ" dirty="0"/>
              <a:t>  Činnost: </a:t>
            </a:r>
          </a:p>
          <a:p>
            <a:pPr marL="0" indent="0">
              <a:buNone/>
            </a:pPr>
            <a:r>
              <a:rPr lang="cs-CZ" dirty="0"/>
              <a:t>	samostatnost, úsilí, cílevědomost, efektivita, dobývání, dávání, 	asertivita, násilí, antagonismus</a:t>
            </a:r>
          </a:p>
          <a:p>
            <a:pPr marL="0" indent="0">
              <a:buNone/>
            </a:pPr>
            <a:r>
              <a:rPr lang="cs-CZ" dirty="0"/>
              <a:t>  Racionalita: </a:t>
            </a:r>
          </a:p>
          <a:p>
            <a:pPr marL="0" indent="0">
              <a:buNone/>
            </a:pPr>
            <a:r>
              <a:rPr lang="cs-CZ" dirty="0"/>
              <a:t>	duch, rozum, chápání, myšlení, poznání, abstrakce, úsudek</a:t>
            </a:r>
          </a:p>
          <a:p>
            <a:pPr marL="0" indent="0">
              <a:buNone/>
            </a:pPr>
            <a:r>
              <a:rPr lang="cs-CZ" dirty="0"/>
              <a:t>  Ctnost: </a:t>
            </a:r>
          </a:p>
          <a:p>
            <a:pPr marL="0" indent="0">
              <a:buNone/>
            </a:pPr>
            <a:r>
              <a:rPr lang="cs-CZ" dirty="0"/>
              <a:t>	důstojnost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AE1D601-BC71-DF83-899A-57973568C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1171" y="56616"/>
            <a:ext cx="1512771" cy="336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0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7C181C-0FA1-2DE9-B32E-7EA1C54C62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9242B6-04EB-8D62-664A-DDB3B1DBA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dirty="0"/>
              <a:t>„</a:t>
            </a:r>
            <a:r>
              <a:rPr lang="cs-CZ" sz="4400" noProof="0" dirty="0"/>
              <a:t>Pohlavní charakteristiky</a:t>
            </a:r>
            <a:r>
              <a:rPr lang="en-US" noProof="0" dirty="0"/>
              <a:t>“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DC452F-A1B4-21B2-5FDE-A04C6A6A4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Žena</a:t>
            </a:r>
          </a:p>
          <a:p>
            <a:pPr marL="0" indent="0">
              <a:buNone/>
            </a:pPr>
            <a:r>
              <a:rPr lang="cs-CZ" dirty="0"/>
              <a:t>   Určena pro:</a:t>
            </a:r>
          </a:p>
          <a:p>
            <a:pPr marL="0" indent="0">
              <a:buNone/>
            </a:pPr>
            <a:r>
              <a:rPr lang="cs-CZ" dirty="0"/>
              <a:t>	vnitřek, blízkost, domácí život</a:t>
            </a:r>
          </a:p>
          <a:p>
            <a:pPr marL="0" indent="0">
              <a:buNone/>
            </a:pPr>
            <a:r>
              <a:rPr lang="cs-CZ" dirty="0"/>
              <a:t>   Pasivita: </a:t>
            </a:r>
          </a:p>
          <a:p>
            <a:pPr marL="0" indent="0">
              <a:buNone/>
            </a:pPr>
            <a:r>
              <a:rPr lang="cs-CZ" dirty="0"/>
              <a:t>	slabost, odevzdanost, oddanost, kolísavost, skromnost</a:t>
            </a:r>
          </a:p>
          <a:p>
            <a:pPr marL="0" indent="0">
              <a:buNone/>
            </a:pPr>
            <a:r>
              <a:rPr lang="cs-CZ" dirty="0"/>
              <a:t>   Bytí: </a:t>
            </a:r>
          </a:p>
          <a:p>
            <a:pPr marL="0" indent="0">
              <a:buNone/>
            </a:pPr>
            <a:r>
              <a:rPr lang="cs-CZ" dirty="0"/>
              <a:t>	závislost, snaživost, píle, uchovávání, přijímání, sebezapření, 	přizpůsobení, láska, laskavost, sympatie</a:t>
            </a:r>
          </a:p>
          <a:p>
            <a:pPr marL="0" indent="0">
              <a:buNone/>
            </a:pPr>
            <a:r>
              <a:rPr lang="cs-CZ" dirty="0"/>
              <a:t>    Emocionalita: </a:t>
            </a:r>
          </a:p>
          <a:p>
            <a:pPr marL="0" indent="0">
              <a:buNone/>
            </a:pPr>
            <a:r>
              <a:rPr lang="cs-CZ" dirty="0"/>
              <a:t>	cit, duše, citlivost, vnímavost, receptivita, zbožnost, porozumění</a:t>
            </a:r>
          </a:p>
          <a:p>
            <a:pPr marL="0" indent="0">
              <a:buNone/>
            </a:pPr>
            <a:r>
              <a:rPr lang="cs-CZ" dirty="0"/>
              <a:t>    Ctnosti: </a:t>
            </a:r>
          </a:p>
          <a:p>
            <a:pPr marL="0" indent="0">
              <a:buNone/>
            </a:pPr>
            <a:r>
              <a:rPr lang="cs-CZ" dirty="0"/>
              <a:t>	skromnost, cudnost, slušnost, laskavost, takt, zdobnost, půvab, krása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E4BDFAB-222E-9054-6B4C-50101A6AB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953" y="0"/>
            <a:ext cx="1577118" cy="329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352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ED797-0CB4-9DF2-7B99-DB6B8C1761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88DF6C-1742-7B6F-0C85-CA47535A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246" y="365125"/>
            <a:ext cx="4676553" cy="1325563"/>
          </a:xfrm>
        </p:spPr>
        <p:txBody>
          <a:bodyPr/>
          <a:lstStyle/>
          <a:p>
            <a:pPr algn="ctr"/>
            <a:r>
              <a:rPr lang="cs-CZ" sz="4400" noProof="0" dirty="0"/>
              <a:t>Charakteristika ženy</a:t>
            </a:r>
            <a:endParaRPr lang="en-US" noProof="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C653D0-8CB1-6005-D914-519F4F0E5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4176" y="2583712"/>
            <a:ext cx="3719623" cy="3991120"/>
          </a:xfrm>
        </p:spPr>
        <p:txBody>
          <a:bodyPr>
            <a:normAutofit/>
          </a:bodyPr>
          <a:lstStyle/>
          <a:p>
            <a:pPr lvl="1"/>
            <a:r>
              <a:rPr lang="en-US" noProof="0" dirty="0"/>
              <a:t>[Gabler, </a:t>
            </a:r>
            <a:r>
              <a:rPr lang="en-US" noProof="0" dirty="0" err="1"/>
              <a:t>Vilém</a:t>
            </a:r>
            <a:r>
              <a:rPr lang="en-US" noProof="0" dirty="0"/>
              <a:t>], ‘</a:t>
            </a:r>
            <a:r>
              <a:rPr lang="en-US" noProof="0" dirty="0" err="1"/>
              <a:t>Vyšší</a:t>
            </a:r>
            <a:r>
              <a:rPr lang="en-US" noProof="0" dirty="0"/>
              <a:t> </a:t>
            </a:r>
            <a:r>
              <a:rPr lang="en-US" noProof="0" dirty="0" err="1"/>
              <a:t>dívčí</a:t>
            </a:r>
            <a:r>
              <a:rPr lang="en-US" noProof="0" dirty="0"/>
              <a:t> </a:t>
            </a:r>
            <a:r>
              <a:rPr lang="en-US" noProof="0" dirty="0" err="1"/>
              <a:t>škola</a:t>
            </a:r>
            <a:r>
              <a:rPr lang="en-US" noProof="0" dirty="0"/>
              <a:t> </a:t>
            </a:r>
            <a:r>
              <a:rPr lang="en-US" noProof="0" dirty="0" err="1"/>
              <a:t>města</a:t>
            </a:r>
            <a:r>
              <a:rPr lang="en-US" noProof="0" dirty="0"/>
              <a:t> </a:t>
            </a:r>
            <a:r>
              <a:rPr lang="en-US" noProof="0" dirty="0" err="1"/>
              <a:t>Prahy</a:t>
            </a:r>
            <a:r>
              <a:rPr lang="en-US" noProof="0" dirty="0"/>
              <a:t>’, </a:t>
            </a:r>
            <a:r>
              <a:rPr lang="en-US" noProof="0" dirty="0" err="1"/>
              <a:t>Světozor</a:t>
            </a:r>
            <a:r>
              <a:rPr lang="en-US" noProof="0" dirty="0"/>
              <a:t>, 11 (1877), </a:t>
            </a:r>
            <a:r>
              <a:rPr lang="cs-CZ" noProof="0" dirty="0"/>
              <a:t>Příloha k č</a:t>
            </a:r>
            <a:r>
              <a:rPr lang="en-US" noProof="0" dirty="0"/>
              <a:t>. 29, 345, </a:t>
            </a:r>
            <a:r>
              <a:rPr lang="cs-CZ" noProof="0" dirty="0"/>
              <a:t>Příloha k č</a:t>
            </a:r>
            <a:r>
              <a:rPr lang="en-US" noProof="0" dirty="0"/>
              <a:t>. 30, 357.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14306B8-C8A4-22C4-C039-B4E3433B0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679"/>
            <a:ext cx="6735115" cy="6744641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DE735640-42EA-461F-518F-C7C8EE485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246" y="5574502"/>
            <a:ext cx="5456885" cy="66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0827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247</Words>
  <Application>Microsoft Office PowerPoint</Application>
  <PresentationFormat>Širokoúhlá obrazovka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Motiv Office</vt:lpstr>
      <vt:lpstr>Prezentace aplikace PowerPoint</vt:lpstr>
      <vt:lpstr>„Pohlavní charakteristiky“</vt:lpstr>
      <vt:lpstr>„Pohlavní charakteristiky“</vt:lpstr>
      <vt:lpstr>Charakteristika ženy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Andrlová Fidlerová, Alena</dc:creator>
  <cp:lastModifiedBy>Andrlová Fidlerová, Alena</cp:lastModifiedBy>
  <cp:revision>2</cp:revision>
  <dcterms:created xsi:type="dcterms:W3CDTF">2024-11-04T08:33:52Z</dcterms:created>
  <dcterms:modified xsi:type="dcterms:W3CDTF">2024-11-04T12:34:44Z</dcterms:modified>
</cp:coreProperties>
</file>