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9" r:id="rId5"/>
    <p:sldId id="260" r:id="rId6"/>
    <p:sldId id="258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00" autoAdjust="0"/>
  </p:normalViewPr>
  <p:slideViewPr>
    <p:cSldViewPr>
      <p:cViewPr varScale="1">
        <p:scale>
          <a:sx n="102" d="100"/>
          <a:sy n="102" d="100"/>
        </p:scale>
        <p:origin x="9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09800"/>
            <a:ext cx="7162800" cy="1143000"/>
          </a:xfrm>
        </p:spPr>
        <p:txBody>
          <a:bodyPr/>
          <a:lstStyle>
            <a:lvl1pPr>
              <a:defRPr sz="3900"/>
            </a:lvl1pPr>
          </a:lstStyle>
          <a:p>
            <a:pPr lvl="0"/>
            <a:r>
              <a:rPr lang="cs-CZ" noProof="0" smtClean="0"/>
              <a:t>Kliknutím lze upravit styl.</a:t>
            </a:r>
            <a:endParaRPr lang="cs-CZ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cs-CZ" noProof="0" smtClean="0"/>
              <a:t>Kliknutím lze upravit styl předlohy.</a:t>
            </a:r>
            <a:endParaRPr lang="cs-CZ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CBEB2D2A-6138-4B7A-AE3B-300924D046F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C7627-AAC1-4D2C-8FD0-F65E9A75F62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01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1295400"/>
            <a:ext cx="1924050" cy="4953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295400"/>
            <a:ext cx="5619750" cy="4953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448AE-D780-4C7F-87D7-4CB2B52D2FA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20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4A37E-AC55-4F9C-B19B-59289E12602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5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2F781-15C9-4F07-A9D5-6310CF1CE8D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04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51BD4-B277-4F9B-8091-E9040B8747A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33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F6ED6-A8B8-49BD-9DDF-40C10AA4206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85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92282-02BB-415E-B606-20DBECCA744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28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48D64-144E-40B6-82BA-862364B5BD9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87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06545-BEA7-41EE-8F6B-40E21F1CDFF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3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73D1C-0202-427F-A90F-DDF3108D2CB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4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295400"/>
            <a:ext cx="769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nadpisů předlohy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286000"/>
            <a:ext cx="7696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textu předlohy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2257967-777E-40DE-BF5C-DC710939757B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vyC1Sdb1pV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a.wikipedia.org/wiki/%D9%87%D9%81%D8%AA_%D8%A7%D9%88%D8%B1%D9%86%DA%A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Džámí</a:t>
            </a:r>
            <a:r>
              <a:rPr lang="cs-CZ" dirty="0" smtClean="0"/>
              <a:t>, </a:t>
            </a:r>
            <a:r>
              <a:rPr lang="cs-CZ" dirty="0" err="1" smtClean="0"/>
              <a:t>Navá´í</a:t>
            </a:r>
            <a:r>
              <a:rPr lang="cs-CZ" dirty="0" smtClean="0"/>
              <a:t>, </a:t>
            </a:r>
            <a:r>
              <a:rPr lang="cs-CZ" dirty="0" err="1" smtClean="0"/>
              <a:t>Fattáhí</a:t>
            </a:r>
            <a:r>
              <a:rPr lang="cs-CZ" dirty="0" smtClean="0"/>
              <a:t> </a:t>
            </a:r>
            <a:r>
              <a:rPr lang="cs-CZ" smtClean="0"/>
              <a:t>Níšápúrí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Literatura v době </a:t>
            </a:r>
            <a:r>
              <a:rPr lang="cs-CZ" dirty="0" err="1" smtClean="0"/>
              <a:t>tímúrovské</a:t>
            </a:r>
            <a:r>
              <a:rPr lang="cs-CZ" dirty="0" smtClean="0"/>
              <a:t> a post-</a:t>
            </a:r>
            <a:r>
              <a:rPr lang="cs-CZ" dirty="0" err="1" smtClean="0"/>
              <a:t>tímúrovské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28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3880" cy="504056"/>
          </a:xfrm>
        </p:spPr>
        <p:txBody>
          <a:bodyPr/>
          <a:lstStyle/>
          <a:p>
            <a:pPr lvl="0"/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err="1" smtClean="0"/>
              <a:t>Herátská</a:t>
            </a:r>
            <a:r>
              <a:rPr lang="cs-CZ" sz="2000" dirty="0" smtClean="0"/>
              <a:t> </a:t>
            </a:r>
            <a:r>
              <a:rPr lang="cs-CZ" sz="2000" dirty="0"/>
              <a:t>škola básnická </a:t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739146"/>
            <a:ext cx="8591872" cy="5714190"/>
          </a:xfrm>
        </p:spPr>
        <p:txBody>
          <a:bodyPr/>
          <a:lstStyle/>
          <a:p>
            <a:r>
              <a:rPr lang="cs-CZ" sz="1400" dirty="0" smtClean="0"/>
              <a:t>do </a:t>
            </a:r>
            <a:r>
              <a:rPr lang="cs-CZ" sz="1400" dirty="0"/>
              <a:t>popředí stará </a:t>
            </a:r>
            <a:r>
              <a:rPr lang="cs-CZ" sz="1400" dirty="0" err="1"/>
              <a:t>Samánovská</a:t>
            </a:r>
            <a:r>
              <a:rPr lang="cs-CZ" sz="1400" dirty="0"/>
              <a:t> oblast </a:t>
            </a:r>
            <a:endParaRPr lang="cs-CZ" sz="1400" dirty="0" smtClean="0"/>
          </a:p>
          <a:p>
            <a:r>
              <a:rPr lang="cs-CZ" sz="1400" b="1" u="sng" dirty="0" err="1" smtClean="0"/>
              <a:t>Herát</a:t>
            </a:r>
            <a:r>
              <a:rPr lang="cs-CZ" sz="1400" dirty="0" smtClean="0"/>
              <a:t> – </a:t>
            </a:r>
            <a:r>
              <a:rPr lang="cs-CZ" sz="1400" u="sng" dirty="0" smtClean="0"/>
              <a:t>Šáh-</a:t>
            </a:r>
            <a:r>
              <a:rPr lang="cs-CZ" sz="1400" u="sng" dirty="0" err="1" smtClean="0"/>
              <a:t>roch</a:t>
            </a:r>
            <a:r>
              <a:rPr lang="cs-CZ" sz="1400" dirty="0" smtClean="0"/>
              <a:t> </a:t>
            </a:r>
            <a:r>
              <a:rPr lang="cs-CZ" sz="1400" dirty="0"/>
              <a:t>(</a:t>
            </a:r>
            <a:r>
              <a:rPr lang="cs-CZ" sz="1400" dirty="0" smtClean="0"/>
              <a:t>1405-47)</a:t>
            </a:r>
          </a:p>
          <a:p>
            <a:r>
              <a:rPr lang="cs-CZ" sz="1400" dirty="0" smtClean="0"/>
              <a:t>za </a:t>
            </a:r>
            <a:r>
              <a:rPr lang="cs-CZ" sz="1400" b="1" u="sng" dirty="0" smtClean="0"/>
              <a:t>Husajna </a:t>
            </a:r>
            <a:r>
              <a:rPr lang="cs-CZ" sz="1400" b="1" u="sng" dirty="0" err="1" smtClean="0"/>
              <a:t>Bajqará</a:t>
            </a:r>
            <a:r>
              <a:rPr lang="cs-CZ" sz="1400" dirty="0" smtClean="0"/>
              <a:t> (1468-1506) </a:t>
            </a:r>
            <a:r>
              <a:rPr lang="fa-IR" sz="1400" b="1" dirty="0" smtClean="0"/>
              <a:t>سلطان حسین بایقرا</a:t>
            </a:r>
            <a:r>
              <a:rPr lang="cs-CZ" sz="1400" b="1" dirty="0" smtClean="0"/>
              <a:t> </a:t>
            </a:r>
            <a:r>
              <a:rPr lang="cs-CZ" sz="1400" dirty="0" smtClean="0"/>
              <a:t> </a:t>
            </a:r>
          </a:p>
          <a:p>
            <a:r>
              <a:rPr lang="cs-CZ" sz="1400" dirty="0" err="1" smtClean="0"/>
              <a:t>Herát</a:t>
            </a:r>
            <a:r>
              <a:rPr lang="cs-CZ" sz="1400" dirty="0" smtClean="0"/>
              <a:t> centrum </a:t>
            </a:r>
            <a:r>
              <a:rPr lang="cs-CZ" sz="1400" dirty="0"/>
              <a:t>perské kultury.</a:t>
            </a:r>
          </a:p>
          <a:p>
            <a:pPr marL="0" indent="0">
              <a:buNone/>
            </a:pPr>
            <a:r>
              <a:rPr lang="cs-CZ" sz="1400" b="1" dirty="0"/>
              <a:t> </a:t>
            </a:r>
            <a:endParaRPr lang="cs-CZ" sz="1400" dirty="0"/>
          </a:p>
          <a:p>
            <a:pPr lvl="0"/>
            <a:r>
              <a:rPr lang="cs-CZ" sz="1400" u="sng" dirty="0" err="1" smtClean="0"/>
              <a:t>Herátské</a:t>
            </a:r>
            <a:r>
              <a:rPr lang="cs-CZ" sz="1400" u="sng" dirty="0" smtClean="0"/>
              <a:t> </a:t>
            </a:r>
            <a:r>
              <a:rPr lang="cs-CZ" sz="1400" u="sng" dirty="0"/>
              <a:t>drobné </a:t>
            </a:r>
            <a:r>
              <a:rPr lang="cs-CZ" sz="1400" u="sng" dirty="0" smtClean="0"/>
              <a:t>umění</a:t>
            </a:r>
          </a:p>
          <a:p>
            <a:pPr marL="0" lvl="0" indent="0">
              <a:buNone/>
            </a:pPr>
            <a:endParaRPr lang="cs-CZ" sz="1400" u="sng" dirty="0" smtClean="0"/>
          </a:p>
          <a:p>
            <a:pPr lvl="0"/>
            <a:r>
              <a:rPr lang="cs-CZ" sz="1400" u="sng" dirty="0" err="1" smtClean="0"/>
              <a:t>Herátská</a:t>
            </a:r>
            <a:r>
              <a:rPr lang="cs-CZ" sz="1400" u="sng" dirty="0" smtClean="0"/>
              <a:t> básnická škola</a:t>
            </a:r>
          </a:p>
          <a:p>
            <a:pPr marL="0" lvl="0" indent="0">
              <a:buNone/>
            </a:pPr>
            <a:endParaRPr lang="cs-CZ" sz="1400" dirty="0"/>
          </a:p>
          <a:p>
            <a:r>
              <a:rPr lang="cs-CZ" sz="1400" dirty="0" smtClean="0"/>
              <a:t>      - dvě </a:t>
            </a:r>
            <a:r>
              <a:rPr lang="cs-CZ" sz="1400" dirty="0"/>
              <a:t>velké osobnosti: </a:t>
            </a:r>
            <a:r>
              <a:rPr lang="cs-CZ" sz="1400" dirty="0" err="1"/>
              <a:t>Navá´í</a:t>
            </a:r>
            <a:r>
              <a:rPr lang="cs-CZ" sz="1400" dirty="0"/>
              <a:t> a </a:t>
            </a:r>
            <a:r>
              <a:rPr lang="cs-CZ" sz="1400" dirty="0" err="1"/>
              <a:t>Džámí</a:t>
            </a:r>
            <a:endParaRPr lang="cs-CZ" sz="1400" dirty="0"/>
          </a:p>
          <a:p>
            <a:pPr lvl="0"/>
            <a:r>
              <a:rPr lang="cs-CZ" sz="1400" dirty="0"/>
              <a:t>vliv na osmanskou poezii </a:t>
            </a:r>
            <a:endParaRPr lang="cs-CZ" sz="1400" dirty="0" smtClean="0"/>
          </a:p>
          <a:p>
            <a:pPr marL="0" lvl="0" indent="0">
              <a:buNone/>
            </a:pPr>
            <a:endParaRPr lang="cs-CZ" sz="1400" dirty="0"/>
          </a:p>
          <a:p>
            <a:pPr lvl="0"/>
            <a:r>
              <a:rPr lang="cs-CZ" sz="1400" dirty="0"/>
              <a:t>Dvůr H. </a:t>
            </a:r>
            <a:r>
              <a:rPr lang="cs-CZ" sz="1400" dirty="0" err="1"/>
              <a:t>Bajqary</a:t>
            </a:r>
            <a:r>
              <a:rPr lang="cs-CZ" sz="1400" dirty="0"/>
              <a:t> vezír  </a:t>
            </a:r>
            <a:r>
              <a:rPr lang="cs-CZ" sz="1400" b="1" u="sng" dirty="0"/>
              <a:t>Alí-Šír </a:t>
            </a:r>
            <a:r>
              <a:rPr lang="cs-CZ" sz="1400" b="1" u="sng" dirty="0" err="1"/>
              <a:t>Naváí</a:t>
            </a:r>
            <a:r>
              <a:rPr lang="cs-CZ" sz="1400" dirty="0"/>
              <a:t>  (1441-1501) – </a:t>
            </a:r>
            <a:r>
              <a:rPr lang="ar-SA" sz="1400" b="1" dirty="0"/>
              <a:t>علی‌شیر نوائی</a:t>
            </a:r>
            <a:r>
              <a:rPr lang="ar-SA" sz="1400" dirty="0"/>
              <a:t> </a:t>
            </a:r>
            <a:endParaRPr lang="cs-CZ" sz="1400" dirty="0"/>
          </a:p>
          <a:p>
            <a:pPr lvl="0"/>
            <a:r>
              <a:rPr lang="cs-CZ" sz="1400" dirty="0"/>
              <a:t>básník, malíř, lingvista, politik, stavitel</a:t>
            </a:r>
          </a:p>
          <a:p>
            <a:pPr lvl="0"/>
            <a:r>
              <a:rPr lang="cs-CZ" sz="1400" u="sng" dirty="0">
                <a:hlinkClick r:id="rId2"/>
              </a:rPr>
              <a:t>https://</a:t>
            </a:r>
            <a:r>
              <a:rPr lang="cs-CZ" sz="1400" u="sng" dirty="0" smtClean="0">
                <a:hlinkClick r:id="rId2"/>
              </a:rPr>
              <a:t>www.youtube.com/watch?v=vyC1Sdb1pV8</a:t>
            </a:r>
            <a:endParaRPr lang="cs-CZ" sz="1400" u="sng" dirty="0" smtClean="0"/>
          </a:p>
          <a:p>
            <a:pPr marL="0" lvl="0" indent="0">
              <a:buNone/>
            </a:pPr>
            <a:endParaRPr lang="cs-CZ" sz="1400" dirty="0"/>
          </a:p>
          <a:p>
            <a:pPr lvl="0"/>
            <a:r>
              <a:rPr lang="cs-CZ" sz="1400" dirty="0"/>
              <a:t>psal v </a:t>
            </a:r>
            <a:r>
              <a:rPr lang="cs-CZ" sz="1400" dirty="0" err="1"/>
              <a:t>čagatajštině</a:t>
            </a:r>
            <a:r>
              <a:rPr lang="cs-CZ" sz="1400" dirty="0"/>
              <a:t> </a:t>
            </a:r>
            <a:r>
              <a:rPr lang="ar-SA" sz="1400" dirty="0"/>
              <a:t>چغتای</a:t>
            </a:r>
            <a:endParaRPr lang="cs-CZ" sz="1400" dirty="0"/>
          </a:p>
          <a:p>
            <a:pPr lvl="0"/>
            <a:r>
              <a:rPr lang="cs-CZ" sz="1400" dirty="0"/>
              <a:t>persky básně, hl. ale v </a:t>
            </a:r>
            <a:r>
              <a:rPr lang="cs-CZ" sz="1400" dirty="0" err="1"/>
              <a:t>čagatajštině</a:t>
            </a:r>
            <a:r>
              <a:rPr lang="cs-CZ" sz="1400" dirty="0"/>
              <a:t> </a:t>
            </a:r>
          </a:p>
          <a:p>
            <a:pPr marL="0" lvl="0" indent="0">
              <a:buNone/>
            </a:pPr>
            <a:r>
              <a:rPr lang="cs-CZ" sz="1400" dirty="0"/>
              <a:t> 1499:</a:t>
            </a:r>
            <a:r>
              <a:rPr lang="cs-CZ" sz="1400" b="1" i="1" dirty="0"/>
              <a:t> </a:t>
            </a:r>
            <a:r>
              <a:rPr lang="cs-CZ" sz="1400" b="1" i="1" dirty="0" err="1"/>
              <a:t>Muhákamat</a:t>
            </a:r>
            <a:r>
              <a:rPr lang="cs-CZ" sz="1400" b="1" i="1" dirty="0"/>
              <a:t> al-</a:t>
            </a:r>
            <a:r>
              <a:rPr lang="cs-CZ" sz="1400" b="1" i="1" dirty="0" err="1"/>
              <a:t>Loghatajn</a:t>
            </a:r>
            <a:r>
              <a:rPr lang="cs-CZ" sz="1400" dirty="0"/>
              <a:t> </a:t>
            </a:r>
            <a:r>
              <a:rPr lang="cs-CZ" sz="1400" dirty="0" err="1"/>
              <a:t>محاكمة</a:t>
            </a:r>
            <a:r>
              <a:rPr lang="cs-CZ" sz="1400" dirty="0"/>
              <a:t> </a:t>
            </a:r>
            <a:r>
              <a:rPr lang="cs-CZ" sz="1400" dirty="0" err="1"/>
              <a:t>اللغتين</a:t>
            </a:r>
            <a:r>
              <a:rPr lang="cs-CZ" sz="1400" b="1" i="1" dirty="0"/>
              <a:t>    </a:t>
            </a:r>
          </a:p>
          <a:p>
            <a:pPr lvl="0">
              <a:buFontTx/>
              <a:buChar char="-"/>
            </a:pPr>
            <a:r>
              <a:rPr lang="cs-CZ" sz="1400" i="1" dirty="0" smtClean="0"/>
              <a:t>„</a:t>
            </a:r>
            <a:r>
              <a:rPr lang="cs-CZ" sz="1400" i="1" dirty="0"/>
              <a:t>na literární účely je </a:t>
            </a:r>
            <a:r>
              <a:rPr lang="cs-CZ" sz="1400" i="1" dirty="0" err="1"/>
              <a:t>čagatajština</a:t>
            </a:r>
            <a:r>
              <a:rPr lang="cs-CZ" sz="1400" i="1" dirty="0"/>
              <a:t> lepší nežli perština</a:t>
            </a:r>
            <a:r>
              <a:rPr lang="cs-CZ" sz="1400" i="1" dirty="0" smtClean="0"/>
              <a:t>“</a:t>
            </a:r>
          </a:p>
          <a:p>
            <a:pPr lvl="0">
              <a:buFontTx/>
              <a:buChar char="-"/>
            </a:pPr>
            <a:endParaRPr lang="cs-CZ" sz="1400" dirty="0"/>
          </a:p>
          <a:p>
            <a:pPr lvl="0"/>
            <a:r>
              <a:rPr lang="cs-CZ" sz="1400" dirty="0" smtClean="0"/>
              <a:t>íránská vzdělanost – Indie -) říše </a:t>
            </a:r>
            <a:r>
              <a:rPr lang="cs-CZ" sz="1400" dirty="0" err="1" smtClean="0"/>
              <a:t>Moghulů</a:t>
            </a:r>
            <a:r>
              <a:rPr lang="cs-CZ" sz="1400" dirty="0" smtClean="0"/>
              <a:t>; v</a:t>
            </a:r>
            <a:r>
              <a:rPr lang="cs-CZ" sz="1400" dirty="0"/>
              <a:t> </a:t>
            </a:r>
            <a:r>
              <a:rPr lang="cs-CZ" sz="1400" dirty="0" err="1"/>
              <a:t>Dihlí</a:t>
            </a:r>
            <a:r>
              <a:rPr lang="cs-CZ" sz="1400" dirty="0"/>
              <a:t> </a:t>
            </a:r>
            <a:r>
              <a:rPr lang="cs-CZ" sz="1400" dirty="0" err="1"/>
              <a:t>Tímúrovec</a:t>
            </a:r>
            <a:r>
              <a:rPr lang="cs-CZ" sz="1400" dirty="0"/>
              <a:t> </a:t>
            </a:r>
            <a:r>
              <a:rPr lang="cs-CZ" sz="1400" b="1" dirty="0" err="1" smtClean="0"/>
              <a:t>Bábur</a:t>
            </a:r>
            <a:r>
              <a:rPr lang="cs-CZ" sz="1400" b="1" dirty="0" smtClean="0"/>
              <a:t> (</a:t>
            </a:r>
            <a:r>
              <a:rPr lang="cs-CZ" sz="1400" b="1" dirty="0"/>
              <a:t>1525-30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86" y="512676"/>
            <a:ext cx="379962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51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35888" cy="432048"/>
          </a:xfrm>
        </p:spPr>
        <p:txBody>
          <a:bodyPr/>
          <a:lstStyle/>
          <a:p>
            <a:r>
              <a:rPr lang="cs-CZ" sz="3200" b="1" dirty="0" err="1" smtClean="0"/>
              <a:t>Herátská</a:t>
            </a:r>
            <a:r>
              <a:rPr lang="cs-CZ" sz="3200" b="1" dirty="0" smtClean="0"/>
              <a:t> </a:t>
            </a:r>
            <a:r>
              <a:rPr lang="cs-CZ" sz="3200" b="1" dirty="0"/>
              <a:t>škola </a:t>
            </a:r>
            <a:r>
              <a:rPr lang="cs-CZ" sz="3200" b="1" dirty="0" smtClean="0"/>
              <a:t>básnická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735888" cy="5616624"/>
          </a:xfrm>
        </p:spPr>
        <p:txBody>
          <a:bodyPr/>
          <a:lstStyle/>
          <a:p>
            <a:pPr marL="0" indent="0">
              <a:buNone/>
            </a:pPr>
            <a:r>
              <a:rPr lang="cs-CZ" sz="1800" b="1" u="sng" dirty="0"/>
              <a:t>Básnictv</a:t>
            </a:r>
            <a:r>
              <a:rPr lang="cs-CZ" sz="1800" u="sng" dirty="0"/>
              <a:t>í této </a:t>
            </a:r>
            <a:r>
              <a:rPr lang="cs-CZ" sz="1800" u="sng" dirty="0" smtClean="0"/>
              <a:t>éry</a:t>
            </a:r>
          </a:p>
          <a:p>
            <a:endParaRPr lang="cs-CZ" sz="1400" dirty="0"/>
          </a:p>
          <a:p>
            <a:r>
              <a:rPr lang="cs-CZ" sz="1400" dirty="0" smtClean="0"/>
              <a:t>současná kritika: </a:t>
            </a:r>
            <a:r>
              <a:rPr lang="cs-CZ" sz="1400" dirty="0" err="1" smtClean="0"/>
              <a:t>Gibb</a:t>
            </a:r>
            <a:r>
              <a:rPr lang="cs-CZ" sz="1400" dirty="0"/>
              <a:t>, </a:t>
            </a:r>
            <a:r>
              <a:rPr lang="cs-CZ" sz="1400" dirty="0" err="1"/>
              <a:t>Rypka</a:t>
            </a:r>
            <a:r>
              <a:rPr lang="cs-CZ" sz="1400" dirty="0"/>
              <a:t>, </a:t>
            </a:r>
            <a:r>
              <a:rPr lang="cs-CZ" sz="1400" dirty="0" err="1" smtClean="0"/>
              <a:t>Šafi´í</a:t>
            </a:r>
            <a:r>
              <a:rPr lang="cs-CZ" sz="1400" dirty="0" smtClean="0"/>
              <a:t>: </a:t>
            </a:r>
            <a:r>
              <a:rPr lang="cs-CZ" sz="1400" dirty="0"/>
              <a:t>začátek éry formalismu</a:t>
            </a:r>
          </a:p>
          <a:p>
            <a:endParaRPr lang="cs-CZ" sz="1400" dirty="0" smtClean="0"/>
          </a:p>
          <a:p>
            <a:r>
              <a:rPr lang="cs-CZ" sz="1400" dirty="0" smtClean="0"/>
              <a:t>forma hl. </a:t>
            </a:r>
            <a:r>
              <a:rPr lang="cs-CZ" sz="1400" dirty="0"/>
              <a:t>kritériem „kvality“ </a:t>
            </a:r>
            <a:r>
              <a:rPr lang="cs-CZ" sz="1400" dirty="0" smtClean="0"/>
              <a:t>básně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 smtClean="0"/>
              <a:t> vyumělkovanost, </a:t>
            </a:r>
            <a:r>
              <a:rPr lang="cs-CZ" sz="1400" dirty="0"/>
              <a:t>rétorická cvičení </a:t>
            </a:r>
            <a:endParaRPr lang="cs-CZ" sz="1400" dirty="0" smtClean="0"/>
          </a:p>
          <a:p>
            <a:endParaRPr lang="cs-CZ" sz="1400" dirty="0"/>
          </a:p>
          <a:p>
            <a:r>
              <a:rPr lang="cs-CZ" sz="1400" dirty="0" smtClean="0"/>
              <a:t>nedostatek originality nahrazován konvencemi</a:t>
            </a:r>
          </a:p>
          <a:p>
            <a:endParaRPr lang="cs-CZ" sz="1400" dirty="0"/>
          </a:p>
          <a:p>
            <a:r>
              <a:rPr lang="cs-CZ" sz="1400" dirty="0" smtClean="0"/>
              <a:t>důraz </a:t>
            </a:r>
            <a:r>
              <a:rPr lang="cs-CZ" sz="1400" dirty="0"/>
              <a:t>na tradici – dědictví předchůdců </a:t>
            </a:r>
            <a:r>
              <a:rPr lang="cs-CZ" sz="1400" dirty="0" smtClean="0"/>
              <a:t>– </a:t>
            </a:r>
            <a:r>
              <a:rPr lang="cs-CZ" sz="1400" dirty="0"/>
              <a:t>imitativní </a:t>
            </a:r>
            <a:r>
              <a:rPr lang="cs-CZ" sz="1400" dirty="0" smtClean="0"/>
              <a:t>básně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 smtClean="0"/>
              <a:t>v </a:t>
            </a:r>
            <a:r>
              <a:rPr lang="cs-CZ" sz="1400" dirty="0" err="1" smtClean="0"/>
              <a:t>Herátu</a:t>
            </a:r>
            <a:r>
              <a:rPr lang="cs-CZ" sz="1400" dirty="0" smtClean="0"/>
              <a:t> </a:t>
            </a:r>
            <a:r>
              <a:rPr lang="cs-CZ" sz="1400" dirty="0"/>
              <a:t>zapouští kořeny  indický </a:t>
            </a:r>
            <a:r>
              <a:rPr lang="cs-CZ" sz="1400" dirty="0" smtClean="0"/>
              <a:t>sloh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 smtClean="0"/>
              <a:t>velká </a:t>
            </a:r>
            <a:r>
              <a:rPr lang="cs-CZ" sz="1400" dirty="0"/>
              <a:t>obliba žánru do té doby nepříliš populárního, nejrůznějších hádanek, chronogramů, atd. </a:t>
            </a:r>
            <a:endParaRPr lang="cs-CZ" sz="1400" dirty="0" smtClean="0"/>
          </a:p>
          <a:p>
            <a:endParaRPr lang="cs-CZ" sz="1400" i="1" dirty="0"/>
          </a:p>
          <a:p>
            <a:pPr lvl="0"/>
            <a:r>
              <a:rPr lang="ar-SA" sz="1400" b="1" u="sng" dirty="0" smtClean="0"/>
              <a:t>معما  </a:t>
            </a:r>
            <a:r>
              <a:rPr lang="cs-CZ" sz="1400" b="1" u="sng" dirty="0" smtClean="0"/>
              <a:t>  rébus, hádanka</a:t>
            </a:r>
          </a:p>
          <a:p>
            <a:pPr lvl="0"/>
            <a:endParaRPr lang="cs-CZ" sz="1400" dirty="0"/>
          </a:p>
          <a:p>
            <a:pPr lvl="0"/>
            <a:r>
              <a:rPr lang="cs-CZ" sz="1400" b="1" u="sng" dirty="0"/>
              <a:t>chronogramy – </a:t>
            </a:r>
            <a:r>
              <a:rPr lang="cs-CZ" sz="1400" dirty="0" err="1"/>
              <a:t>máde</a:t>
            </a:r>
            <a:r>
              <a:rPr lang="cs-CZ" sz="1400" dirty="0"/>
              <a:t> </a:t>
            </a:r>
            <a:r>
              <a:rPr lang="cs-CZ" sz="1400" dirty="0" err="1"/>
              <a:t>tárích</a:t>
            </a:r>
            <a:r>
              <a:rPr lang="cs-CZ" sz="1400" dirty="0"/>
              <a:t> </a:t>
            </a:r>
            <a:r>
              <a:rPr lang="ar-SA" sz="1400" dirty="0"/>
              <a:t>ماده تاریخ</a:t>
            </a:r>
            <a:r>
              <a:rPr lang="cs-CZ" sz="1400" dirty="0"/>
              <a:t> </a:t>
            </a:r>
            <a:r>
              <a:rPr lang="cs-CZ" sz="1400" dirty="0" smtClean="0"/>
              <a:t>– </a:t>
            </a:r>
            <a:r>
              <a:rPr lang="cs-CZ" sz="1400" b="1" dirty="0" smtClean="0"/>
              <a:t>chronostichon (podvojný chronogram)</a:t>
            </a:r>
          </a:p>
          <a:p>
            <a:pPr lvl="0"/>
            <a:endParaRPr lang="cs-CZ" sz="1400" dirty="0"/>
          </a:p>
          <a:p>
            <a:pPr lvl="0"/>
            <a:r>
              <a:rPr lang="cs-CZ" sz="1400" b="1" u="sng" dirty="0" err="1"/>
              <a:t>abdžad</a:t>
            </a:r>
            <a:r>
              <a:rPr lang="cs-CZ" sz="1400" b="1" u="sng" dirty="0"/>
              <a:t> –  </a:t>
            </a:r>
            <a:r>
              <a:rPr lang="ar-SA" sz="1400" b="1" u="sng" dirty="0" smtClean="0"/>
              <a:t>ابجد</a:t>
            </a:r>
            <a:r>
              <a:rPr lang="cs-CZ" sz="1400" b="1" u="sng" dirty="0" smtClean="0"/>
              <a:t> </a:t>
            </a:r>
            <a:r>
              <a:rPr lang="cs-CZ" sz="1400" u="sng" dirty="0" smtClean="0"/>
              <a:t>uspořádání </a:t>
            </a:r>
            <a:r>
              <a:rPr lang="cs-CZ" sz="1400" u="sng" dirty="0"/>
              <a:t>arabské abecedy dle numerické hodnoty </a:t>
            </a:r>
            <a:r>
              <a:rPr lang="cs-CZ" sz="1400" u="sng" dirty="0" smtClean="0"/>
              <a:t>písmen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31601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35888" cy="360040"/>
          </a:xfrm>
        </p:spPr>
        <p:txBody>
          <a:bodyPr/>
          <a:lstStyle/>
          <a:p>
            <a:r>
              <a:rPr lang="cs-CZ" sz="1800" b="1" u="sng" dirty="0" smtClean="0"/>
              <a:t/>
            </a:r>
            <a:br>
              <a:rPr lang="cs-CZ" sz="1800" b="1" u="sng" dirty="0" smtClean="0"/>
            </a:br>
            <a:r>
              <a:rPr lang="cs-CZ" sz="1800" b="1" u="sng" dirty="0" smtClean="0"/>
              <a:t>Muhammad </a:t>
            </a:r>
            <a:r>
              <a:rPr lang="cs-CZ" sz="1800" b="1" u="sng" dirty="0" err="1"/>
              <a:t>Jahjá</a:t>
            </a:r>
            <a:r>
              <a:rPr lang="cs-CZ" sz="1800" b="1" u="sng" dirty="0"/>
              <a:t> </a:t>
            </a:r>
            <a:r>
              <a:rPr lang="cs-CZ" sz="1800" b="1" u="sng" dirty="0" err="1"/>
              <a:t>Síbak</a:t>
            </a:r>
            <a:r>
              <a:rPr lang="cs-CZ" sz="1800" b="1" u="sng" dirty="0"/>
              <a:t> </a:t>
            </a:r>
            <a:r>
              <a:rPr lang="cs-CZ" sz="1800" b="1" u="sng" dirty="0" err="1" smtClean="0">
                <a:solidFill>
                  <a:srgbClr val="FF0000"/>
                </a:solidFill>
              </a:rPr>
              <a:t>Fattáhí</a:t>
            </a:r>
            <a:r>
              <a:rPr lang="cs-CZ" sz="1800" b="1" u="sng" dirty="0" smtClean="0">
                <a:solidFill>
                  <a:srgbClr val="FF0000"/>
                </a:solidFill>
              </a:rPr>
              <a:t> </a:t>
            </a:r>
            <a:r>
              <a:rPr lang="cs-CZ" sz="1800" b="1" u="sng" dirty="0">
                <a:solidFill>
                  <a:srgbClr val="FF0000"/>
                </a:solidFill>
              </a:rPr>
              <a:t>z </a:t>
            </a:r>
            <a:r>
              <a:rPr lang="cs-CZ" sz="1800" b="1" u="sng" dirty="0" err="1" smtClean="0">
                <a:solidFill>
                  <a:srgbClr val="FF0000"/>
                </a:solidFill>
              </a:rPr>
              <a:t>Níšápúru</a:t>
            </a:r>
            <a:r>
              <a:rPr lang="cs-CZ" sz="1800" dirty="0" smtClean="0"/>
              <a:t>(nar</a:t>
            </a:r>
            <a:r>
              <a:rPr lang="cs-CZ" sz="1800" dirty="0"/>
              <a:t>. ?, z. 1448)</a:t>
            </a:r>
            <a:br>
              <a:rPr lang="cs-CZ" sz="1800" dirty="0"/>
            </a:b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735888" cy="5339680"/>
          </a:xfrm>
        </p:spPr>
        <p:txBody>
          <a:bodyPr/>
          <a:lstStyle/>
          <a:p>
            <a:pPr marL="0" indent="0">
              <a:buNone/>
            </a:pPr>
            <a:r>
              <a:rPr lang="ar-SA" sz="1800" b="1" dirty="0"/>
              <a:t>محمد بن یحیی فتاحی، سیبک </a:t>
            </a:r>
            <a:r>
              <a:rPr lang="ar-SA" sz="1800" b="1" dirty="0" smtClean="0"/>
              <a:t>نیشابوری</a:t>
            </a:r>
            <a:endParaRPr lang="cs-CZ" sz="1800" b="1" dirty="0" smtClean="0"/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 smtClean="0"/>
              <a:t>alegorie </a:t>
            </a:r>
            <a:r>
              <a:rPr lang="cs-CZ" sz="1400" b="1" u="sng" dirty="0" err="1"/>
              <a:t>Hosn</a:t>
            </a:r>
            <a:r>
              <a:rPr lang="cs-CZ" sz="1400" b="1" u="sng" dirty="0"/>
              <a:t>-o-</a:t>
            </a:r>
            <a:r>
              <a:rPr lang="cs-CZ" sz="1400" b="1" u="sng" dirty="0" err="1"/>
              <a:t>del</a:t>
            </a:r>
            <a:r>
              <a:rPr lang="cs-CZ" sz="1400" b="1" u="sng" dirty="0"/>
              <a:t> – Krása a srdce</a:t>
            </a:r>
            <a:r>
              <a:rPr lang="cs-CZ" sz="1400" dirty="0"/>
              <a:t> – </a:t>
            </a:r>
            <a:r>
              <a:rPr lang="ar-SA" sz="1400" dirty="0"/>
              <a:t>حسن و دل </a:t>
            </a: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  <a:p>
            <a:pPr lvl="0"/>
            <a:r>
              <a:rPr lang="cs-CZ" sz="1400" dirty="0" err="1" smtClean="0"/>
              <a:t>Rypka</a:t>
            </a:r>
            <a:r>
              <a:rPr lang="cs-CZ" sz="1400" dirty="0" smtClean="0"/>
              <a:t>: „ </a:t>
            </a:r>
            <a:r>
              <a:rPr lang="cs-CZ" sz="1400" dirty="0"/>
              <a:t>index obrazné mluvy orientální erotiky</a:t>
            </a:r>
            <a:r>
              <a:rPr lang="cs-CZ" sz="1400" dirty="0" smtClean="0"/>
              <a:t>.“ </a:t>
            </a:r>
            <a:endParaRPr lang="cs-CZ" sz="1400" dirty="0"/>
          </a:p>
          <a:p>
            <a:endParaRPr lang="cs-CZ" sz="1400" dirty="0" smtClean="0"/>
          </a:p>
          <a:p>
            <a:pPr lvl="0"/>
            <a:r>
              <a:rPr lang="cs-CZ" sz="1400" dirty="0" smtClean="0"/>
              <a:t>R. 1884  Rudolf Dvořák v Lumíru překlad této mystické alegorie </a:t>
            </a:r>
            <a:r>
              <a:rPr lang="cs-CZ" sz="1400" i="1" dirty="0" smtClean="0"/>
              <a:t>do češtiny</a:t>
            </a:r>
            <a:endParaRPr lang="cs-CZ" sz="1400" dirty="0" smtClean="0"/>
          </a:p>
          <a:p>
            <a:pPr marL="0" lvl="0" indent="0">
              <a:buNone/>
            </a:pPr>
            <a:endParaRPr lang="cs-CZ" sz="1400" dirty="0" smtClean="0"/>
          </a:p>
          <a:p>
            <a:pPr lvl="0"/>
            <a:r>
              <a:rPr lang="cs-CZ" sz="1400" dirty="0" err="1" smtClean="0"/>
              <a:t>Fattáhí</a:t>
            </a:r>
            <a:r>
              <a:rPr lang="cs-CZ" sz="1400" dirty="0" smtClean="0"/>
              <a:t> 1) jak </a:t>
            </a:r>
            <a:r>
              <a:rPr lang="cs-CZ" sz="1400" dirty="0"/>
              <a:t>v řeči vázané (5 000 veršů), tak i </a:t>
            </a:r>
            <a:r>
              <a:rPr lang="cs-CZ" sz="1400" dirty="0" smtClean="0"/>
              <a:t>2) v prozaické </a:t>
            </a:r>
            <a:r>
              <a:rPr lang="cs-CZ" sz="1400" dirty="0"/>
              <a:t>podobě </a:t>
            </a:r>
            <a:endParaRPr lang="cs-CZ" sz="1400" dirty="0" smtClean="0"/>
          </a:p>
          <a:p>
            <a:pPr lvl="0"/>
            <a:endParaRPr lang="cs-CZ" sz="1400" dirty="0"/>
          </a:p>
          <a:p>
            <a:pPr lvl="0"/>
            <a:r>
              <a:rPr lang="cs-CZ" sz="1400" dirty="0" smtClean="0"/>
              <a:t>Oblíbenost, parafrázování tureckými </a:t>
            </a:r>
            <a:r>
              <a:rPr lang="cs-CZ" sz="1400" dirty="0"/>
              <a:t>a indickými </a:t>
            </a:r>
            <a:r>
              <a:rPr lang="cs-CZ" sz="1400" dirty="0" smtClean="0"/>
              <a:t>autory</a:t>
            </a:r>
          </a:p>
          <a:p>
            <a:pPr marL="0" lvl="0" indent="0">
              <a:buNone/>
            </a:pPr>
            <a:r>
              <a:rPr lang="cs-CZ" sz="1400" dirty="0" smtClean="0"/>
              <a:t>  </a:t>
            </a:r>
            <a:endParaRPr lang="cs-CZ" sz="1400" dirty="0"/>
          </a:p>
          <a:p>
            <a:pPr lvl="0"/>
            <a:r>
              <a:rPr lang="cs-CZ" sz="1400" dirty="0" smtClean="0"/>
              <a:t>mystická romance, </a:t>
            </a:r>
            <a:r>
              <a:rPr lang="cs-CZ" sz="1400" dirty="0"/>
              <a:t>alegorické vyjádření člověka a jeho vztahu k </a:t>
            </a:r>
            <a:r>
              <a:rPr lang="cs-CZ" sz="1400" dirty="0" smtClean="0"/>
              <a:t>Bohu</a:t>
            </a:r>
          </a:p>
          <a:p>
            <a:pPr lvl="0"/>
            <a:endParaRPr lang="cs-CZ" sz="1400" dirty="0" smtClean="0"/>
          </a:p>
          <a:p>
            <a:pPr lvl="0"/>
            <a:r>
              <a:rPr lang="cs-CZ" sz="1400" dirty="0" smtClean="0"/>
              <a:t>Srdce (syn </a:t>
            </a:r>
            <a:r>
              <a:rPr lang="cs-CZ" sz="1400" dirty="0"/>
              <a:t>Rozumu, krále Západu sídlícího na hradu Mozek, ovládajícího Tělo) a Krásy (dcery Lásky, krále Východu</a:t>
            </a:r>
            <a:r>
              <a:rPr lang="cs-CZ" sz="1400" dirty="0" smtClean="0"/>
              <a:t>)</a:t>
            </a:r>
          </a:p>
          <a:p>
            <a:pPr marL="0" indent="0">
              <a:buNone/>
            </a:pPr>
            <a:r>
              <a:rPr lang="cs-CZ" sz="1400" dirty="0"/>
              <a:t> </a:t>
            </a:r>
          </a:p>
          <a:p>
            <a:pPr lvl="0"/>
            <a:r>
              <a:rPr lang="cs-CZ" sz="1400" dirty="0" smtClean="0"/>
              <a:t>mystický smysl, „Pro </a:t>
            </a:r>
            <a:r>
              <a:rPr lang="cs-CZ" sz="1400" dirty="0"/>
              <a:t>„</a:t>
            </a:r>
            <a:r>
              <a:rPr lang="cs-CZ" sz="1400" dirty="0" err="1"/>
              <a:t>orientala</a:t>
            </a:r>
            <a:r>
              <a:rPr lang="cs-CZ" sz="1400" dirty="0"/>
              <a:t>“ </a:t>
            </a:r>
            <a:r>
              <a:rPr lang="cs-CZ" sz="1400" dirty="0" smtClean="0"/>
              <a:t>neoddělitelný…co </a:t>
            </a:r>
            <a:r>
              <a:rPr lang="cs-CZ" sz="1400" dirty="0"/>
              <a:t>spojení ducha lidského (srdce) s bohem (krásou) po mnohých překážkách uskutečněné.“ </a:t>
            </a:r>
          </a:p>
          <a:p>
            <a:endParaRPr lang="cs-CZ" sz="1400" dirty="0"/>
          </a:p>
          <a:p>
            <a:pPr lvl="0"/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1900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624192" cy="288032"/>
          </a:xfrm>
        </p:spPr>
        <p:txBody>
          <a:bodyPr/>
          <a:lstStyle/>
          <a:p>
            <a:r>
              <a:rPr lang="cs-CZ" sz="1200" dirty="0" err="1" smtClean="0"/>
              <a:t>Fattáhí</a:t>
            </a:r>
            <a:r>
              <a:rPr lang="cs-CZ" sz="1200" dirty="0" smtClean="0"/>
              <a:t> </a:t>
            </a:r>
            <a:r>
              <a:rPr lang="cs-CZ" sz="1200" dirty="0" err="1" smtClean="0"/>
              <a:t>Níšápúrí</a:t>
            </a:r>
            <a:r>
              <a:rPr lang="cs-CZ" sz="1200" dirty="0" smtClean="0"/>
              <a:t>: Krása a Srdce</a:t>
            </a:r>
            <a:endParaRPr lang="cs-CZ" sz="12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76672" y="404664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8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91872" cy="432048"/>
          </a:xfrm>
        </p:spPr>
        <p:txBody>
          <a:bodyPr/>
          <a:lstStyle/>
          <a:p>
            <a:r>
              <a:rPr lang="cs-CZ" sz="1800" b="1" u="sng" dirty="0" smtClean="0"/>
              <a:t/>
            </a:r>
            <a:br>
              <a:rPr lang="cs-CZ" sz="1800" b="1" u="sng" dirty="0" smtClean="0"/>
            </a:br>
            <a:r>
              <a:rPr lang="cs-CZ" sz="1800" b="1" u="sng" dirty="0" err="1" smtClean="0"/>
              <a:t>Džámí</a:t>
            </a:r>
            <a:r>
              <a:rPr lang="cs-CZ" sz="1800" dirty="0" smtClean="0"/>
              <a:t>      </a:t>
            </a:r>
            <a:r>
              <a:rPr lang="cs-CZ" sz="1800" b="1" u="sng" dirty="0" err="1" smtClean="0"/>
              <a:t>Mauláná</a:t>
            </a:r>
            <a:r>
              <a:rPr lang="cs-CZ" sz="1800" b="1" u="sng" dirty="0" smtClean="0"/>
              <a:t>  </a:t>
            </a:r>
            <a:r>
              <a:rPr lang="cs-CZ" sz="1800" b="1" u="sng" dirty="0" err="1"/>
              <a:t>Núru´d-dín</a:t>
            </a:r>
            <a:r>
              <a:rPr lang="cs-CZ" sz="1800" b="1" u="sng" dirty="0"/>
              <a:t> ´</a:t>
            </a:r>
            <a:r>
              <a:rPr lang="cs-CZ" sz="1800" b="1" u="sng" dirty="0" err="1"/>
              <a:t>Abdu´r-Rahmán</a:t>
            </a:r>
            <a:r>
              <a:rPr lang="cs-CZ" sz="1800" b="1" u="sng" dirty="0"/>
              <a:t> </a:t>
            </a:r>
            <a:r>
              <a:rPr lang="cs-CZ" sz="1800" b="1" u="sng" dirty="0" smtClean="0"/>
              <a:t> (1414 - </a:t>
            </a:r>
            <a:r>
              <a:rPr lang="cs-CZ" sz="1800" dirty="0" smtClean="0"/>
              <a:t>1492</a:t>
            </a:r>
            <a:r>
              <a:rPr lang="cs-CZ" sz="1800" dirty="0"/>
              <a:t>)</a:t>
            </a:r>
            <a:br>
              <a:rPr lang="cs-CZ" sz="1800" dirty="0"/>
            </a:b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08720"/>
            <a:ext cx="8591872" cy="5339680"/>
          </a:xfrm>
        </p:spPr>
        <p:txBody>
          <a:bodyPr/>
          <a:lstStyle/>
          <a:p>
            <a:r>
              <a:rPr lang="fa-IR" sz="1400" dirty="0"/>
              <a:t>نورالدین عبدالرحمن </a:t>
            </a:r>
            <a:r>
              <a:rPr lang="fa-IR" sz="1400" dirty="0" smtClean="0"/>
              <a:t>جامی</a:t>
            </a: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  <a:p>
            <a:pPr lvl="0"/>
            <a:r>
              <a:rPr lang="cs-CZ" sz="1400" dirty="0" smtClean="0"/>
              <a:t>Nar. </a:t>
            </a:r>
            <a:r>
              <a:rPr lang="cs-CZ" sz="1400" dirty="0"/>
              <a:t>v </a:t>
            </a:r>
            <a:r>
              <a:rPr lang="cs-CZ" sz="1400" dirty="0" err="1"/>
              <a:t>Džámu</a:t>
            </a:r>
            <a:r>
              <a:rPr lang="cs-CZ" sz="1400" dirty="0"/>
              <a:t> (</a:t>
            </a:r>
            <a:r>
              <a:rPr lang="cs-CZ" sz="1400" dirty="0" err="1"/>
              <a:t>dneš</a:t>
            </a:r>
            <a:r>
              <a:rPr lang="cs-CZ" sz="1400" dirty="0"/>
              <a:t>. </a:t>
            </a:r>
            <a:r>
              <a:rPr lang="cs-CZ" sz="1400" dirty="0" err="1"/>
              <a:t>Afghán</a:t>
            </a:r>
            <a:r>
              <a:rPr lang="cs-CZ" sz="1400" dirty="0"/>
              <a:t>.) </a:t>
            </a:r>
            <a:r>
              <a:rPr lang="cs-CZ" sz="1400" dirty="0" smtClean="0"/>
              <a:t>–) </a:t>
            </a:r>
            <a:r>
              <a:rPr lang="cs-CZ" sz="1400" dirty="0" err="1" smtClean="0"/>
              <a:t>tachallos</a:t>
            </a:r>
            <a:r>
              <a:rPr lang="cs-CZ" sz="1400" dirty="0" smtClean="0"/>
              <a:t> </a:t>
            </a:r>
            <a:r>
              <a:rPr lang="cs-CZ" sz="1400" dirty="0" err="1"/>
              <a:t>Džámí</a:t>
            </a:r>
            <a:endParaRPr lang="cs-CZ" sz="1400" dirty="0"/>
          </a:p>
          <a:p>
            <a:pPr marL="0" lvl="0" indent="0">
              <a:buNone/>
            </a:pPr>
            <a:endParaRPr lang="cs-CZ" sz="1400" dirty="0"/>
          </a:p>
          <a:p>
            <a:pPr lvl="0"/>
            <a:r>
              <a:rPr lang="cs-CZ" sz="1400" dirty="0" smtClean="0"/>
              <a:t>Studia</a:t>
            </a:r>
            <a:r>
              <a:rPr lang="cs-CZ" sz="1400" dirty="0"/>
              <a:t> </a:t>
            </a:r>
            <a:r>
              <a:rPr lang="cs-CZ" sz="1400" dirty="0" err="1" smtClean="0"/>
              <a:t>Herát</a:t>
            </a:r>
            <a:r>
              <a:rPr lang="cs-CZ" sz="1400" dirty="0" smtClean="0"/>
              <a:t> </a:t>
            </a:r>
            <a:r>
              <a:rPr lang="cs-CZ" sz="1400" dirty="0"/>
              <a:t>a </a:t>
            </a:r>
            <a:r>
              <a:rPr lang="cs-CZ" sz="1400" dirty="0" smtClean="0"/>
              <a:t>Samarkand, pozice na </a:t>
            </a:r>
            <a:r>
              <a:rPr lang="cs-CZ" sz="1400" dirty="0" err="1"/>
              <a:t>tímúrovském</a:t>
            </a:r>
            <a:r>
              <a:rPr lang="cs-CZ" sz="1400" dirty="0"/>
              <a:t> dvoře</a:t>
            </a:r>
            <a:r>
              <a:rPr lang="cs-CZ" sz="1400" dirty="0" smtClean="0"/>
              <a:t>.</a:t>
            </a:r>
          </a:p>
          <a:p>
            <a:pPr marL="0" lvl="0" indent="0">
              <a:buNone/>
            </a:pPr>
            <a:endParaRPr lang="cs-CZ" sz="1400" dirty="0"/>
          </a:p>
          <a:p>
            <a:pPr lvl="0"/>
            <a:r>
              <a:rPr lang="cs-CZ" sz="1400" dirty="0"/>
              <a:t> </a:t>
            </a:r>
            <a:r>
              <a:rPr lang="cs-CZ" sz="1400" dirty="0" smtClean="0"/>
              <a:t>přátelství s</a:t>
            </a:r>
            <a:r>
              <a:rPr lang="cs-CZ" sz="1400" dirty="0"/>
              <a:t> </a:t>
            </a:r>
            <a:r>
              <a:rPr lang="cs-CZ" sz="1400" dirty="0" smtClean="0"/>
              <a:t>Alí- </a:t>
            </a:r>
            <a:r>
              <a:rPr lang="cs-CZ" sz="1400" dirty="0"/>
              <a:t>Šír </a:t>
            </a:r>
            <a:r>
              <a:rPr lang="cs-CZ" sz="1400" dirty="0" err="1" smtClean="0"/>
              <a:t>Navá´ím</a:t>
            </a:r>
            <a:r>
              <a:rPr lang="cs-CZ" sz="1400" dirty="0" smtClean="0"/>
              <a:t>:</a:t>
            </a:r>
          </a:p>
          <a:p>
            <a:pPr lvl="0"/>
            <a:r>
              <a:rPr lang="cs-CZ" sz="1400" dirty="0" smtClean="0"/>
              <a:t> </a:t>
            </a:r>
            <a:r>
              <a:rPr lang="ar-SA" sz="1400" dirty="0"/>
              <a:t>او که یک ترک بود و من تاجیک،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ar-SA" sz="1400" dirty="0"/>
              <a:t>هردو داشتیم خویشی نزدیک</a:t>
            </a:r>
            <a:r>
              <a:rPr lang="cs-CZ" sz="1400" dirty="0" smtClean="0"/>
              <a:t>.</a:t>
            </a:r>
          </a:p>
          <a:p>
            <a:pPr lvl="0"/>
            <a:endParaRPr lang="cs-CZ" sz="1400" dirty="0"/>
          </a:p>
          <a:p>
            <a:pPr lvl="0"/>
            <a:r>
              <a:rPr lang="cs-CZ" sz="1400" dirty="0" err="1"/>
              <a:t>Súfí</a:t>
            </a:r>
            <a:r>
              <a:rPr lang="cs-CZ" sz="1400" dirty="0" smtClean="0"/>
              <a:t>, řád </a:t>
            </a:r>
            <a:r>
              <a:rPr lang="cs-CZ" sz="1400" dirty="0" err="1" smtClean="0"/>
              <a:t>Naqšbandí</a:t>
            </a:r>
            <a:endParaRPr lang="cs-CZ" sz="1400" dirty="0"/>
          </a:p>
          <a:p>
            <a:pPr marL="0" lvl="0" indent="0">
              <a:buNone/>
            </a:pPr>
            <a:endParaRPr lang="cs-CZ" sz="1400" dirty="0"/>
          </a:p>
          <a:p>
            <a:pPr lvl="0"/>
            <a:r>
              <a:rPr lang="cs-CZ" sz="1400" dirty="0" smtClean="0"/>
              <a:t>Oblíben u </a:t>
            </a:r>
            <a:r>
              <a:rPr lang="cs-CZ" sz="1400" dirty="0" err="1" smtClean="0"/>
              <a:t>osman</a:t>
            </a:r>
            <a:r>
              <a:rPr lang="cs-CZ" sz="1400" dirty="0" smtClean="0"/>
              <a:t>. literátů, </a:t>
            </a:r>
            <a:r>
              <a:rPr lang="cs-CZ" sz="1400" dirty="0" err="1" smtClean="0"/>
              <a:t>Mehmed</a:t>
            </a:r>
            <a:r>
              <a:rPr lang="cs-CZ" sz="1400" dirty="0" smtClean="0"/>
              <a:t> Dobyvatel, </a:t>
            </a:r>
            <a:r>
              <a:rPr lang="cs-CZ" sz="1400" dirty="0" err="1" smtClean="0"/>
              <a:t>Bajezid</a:t>
            </a:r>
            <a:r>
              <a:rPr lang="cs-CZ" sz="1400" dirty="0" smtClean="0"/>
              <a:t> II</a:t>
            </a:r>
            <a:endParaRPr lang="cs-CZ" sz="1400" dirty="0"/>
          </a:p>
          <a:p>
            <a:pPr lvl="0"/>
            <a:endParaRPr lang="cs-CZ" sz="1400" dirty="0" smtClean="0"/>
          </a:p>
          <a:p>
            <a:pPr marL="0" lvl="0" indent="0">
              <a:buNone/>
            </a:pPr>
            <a:endParaRPr lang="cs-CZ" sz="1400" dirty="0"/>
          </a:p>
          <a:p>
            <a:pPr lvl="0"/>
            <a:endParaRPr lang="cs-CZ" sz="1400" dirty="0"/>
          </a:p>
          <a:p>
            <a:endParaRPr lang="cs-CZ" sz="1400" dirty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50851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07896" cy="360040"/>
          </a:xfrm>
        </p:spPr>
        <p:txBody>
          <a:bodyPr/>
          <a:lstStyle/>
          <a:p>
            <a:r>
              <a:rPr lang="cs-CZ" dirty="0" err="1" smtClean="0"/>
              <a:t>Džámího</a:t>
            </a:r>
            <a:r>
              <a:rPr lang="cs-CZ" dirty="0" smtClean="0"/>
              <a:t> dílo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92696"/>
            <a:ext cx="8663880" cy="5555704"/>
          </a:xfrm>
        </p:spPr>
        <p:txBody>
          <a:bodyPr/>
          <a:lstStyle/>
          <a:p>
            <a:pPr marL="0" lvl="0" indent="0">
              <a:buNone/>
            </a:pPr>
            <a:endParaRPr lang="cs-CZ" sz="1400" dirty="0"/>
          </a:p>
          <a:p>
            <a:pPr lvl="0"/>
            <a:r>
              <a:rPr lang="cs-CZ" sz="1400" dirty="0"/>
              <a:t>3 lyrické dívány z mladosti, středu života a </a:t>
            </a:r>
            <a:r>
              <a:rPr lang="cs-CZ" sz="1400" dirty="0" smtClean="0"/>
              <a:t>stáří</a:t>
            </a:r>
          </a:p>
          <a:p>
            <a:pPr marL="0" lvl="0" indent="0">
              <a:buNone/>
            </a:pPr>
            <a:endParaRPr lang="cs-CZ" sz="1400" dirty="0"/>
          </a:p>
          <a:p>
            <a:r>
              <a:rPr lang="cs-CZ" sz="1400" b="1" u="sng" dirty="0" smtClean="0"/>
              <a:t>v </a:t>
            </a:r>
            <a:r>
              <a:rPr lang="cs-CZ" sz="1400" b="1" u="sng" dirty="0" err="1"/>
              <a:t>mesneví</a:t>
            </a:r>
            <a:r>
              <a:rPr lang="cs-CZ" sz="1400" b="1" u="sng" dirty="0"/>
              <a:t>: </a:t>
            </a:r>
            <a:r>
              <a:rPr lang="cs-CZ" sz="1800" b="1" u="sng" dirty="0" err="1"/>
              <a:t>Haft</a:t>
            </a:r>
            <a:r>
              <a:rPr lang="cs-CZ" sz="1800" b="1" u="sng" dirty="0"/>
              <a:t> </a:t>
            </a:r>
            <a:r>
              <a:rPr lang="cs-CZ" sz="1800" b="1" u="sng" dirty="0" err="1"/>
              <a:t>aurang</a:t>
            </a:r>
            <a:r>
              <a:rPr lang="cs-CZ" sz="1800" u="sng" dirty="0"/>
              <a:t> – </a:t>
            </a:r>
            <a:r>
              <a:rPr lang="cs-CZ" sz="1800" u="sng" dirty="0" smtClean="0"/>
              <a:t>Sedm </a:t>
            </a:r>
            <a:r>
              <a:rPr lang="cs-CZ" sz="1800" u="sng" dirty="0"/>
              <a:t>trůnů </a:t>
            </a:r>
            <a:r>
              <a:rPr lang="ar-SA" sz="1800" u="sng" dirty="0">
                <a:hlinkClick r:id="rId2"/>
              </a:rPr>
              <a:t>هفت اورنگ</a:t>
            </a:r>
            <a:r>
              <a:rPr lang="cs-CZ" sz="1400" u="sng" dirty="0"/>
              <a:t>, </a:t>
            </a:r>
            <a:r>
              <a:rPr lang="cs-CZ" sz="1400" dirty="0"/>
              <a:t>   (event. Souhvězdí medvěda) </a:t>
            </a:r>
            <a:endParaRPr lang="cs-CZ" sz="1400" dirty="0" smtClean="0"/>
          </a:p>
          <a:p>
            <a:endParaRPr lang="cs-CZ" sz="1400" dirty="0"/>
          </a:p>
          <a:p>
            <a:pPr marL="0" indent="0">
              <a:buNone/>
            </a:pPr>
            <a:r>
              <a:rPr lang="cs-CZ" sz="1400" dirty="0" smtClean="0"/>
              <a:t>       1 ) </a:t>
            </a:r>
            <a:r>
              <a:rPr lang="cs-CZ" sz="1400" u="sng" dirty="0" err="1" smtClean="0"/>
              <a:t>Tohfato´l-ahrár</a:t>
            </a:r>
            <a:r>
              <a:rPr lang="cs-CZ" sz="1400" u="sng" dirty="0" smtClean="0"/>
              <a:t> </a:t>
            </a:r>
            <a:r>
              <a:rPr lang="cs-CZ" sz="1400" u="sng" dirty="0"/>
              <a:t>– </a:t>
            </a:r>
            <a:r>
              <a:rPr lang="fa-IR" sz="1400" dirty="0"/>
              <a:t>تحفة الاحرار </a:t>
            </a:r>
            <a:r>
              <a:rPr lang="cs-CZ" sz="1400" dirty="0" smtClean="0"/>
              <a:t>  </a:t>
            </a:r>
            <a:r>
              <a:rPr lang="cs-CZ" sz="1400" u="sng" dirty="0" smtClean="0"/>
              <a:t>Dar svobodných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u="sng" dirty="0"/>
              <a:t>2)  </a:t>
            </a:r>
            <a:r>
              <a:rPr lang="cs-CZ" sz="1400" u="sng" dirty="0" err="1"/>
              <a:t>Lajlí</a:t>
            </a:r>
            <a:r>
              <a:rPr lang="cs-CZ" sz="1400" u="sng" dirty="0"/>
              <a:t>-o-</a:t>
            </a:r>
            <a:r>
              <a:rPr lang="cs-CZ" sz="1400" u="sng" dirty="0" err="1"/>
              <a:t>Madžnún</a:t>
            </a:r>
            <a:r>
              <a:rPr lang="cs-CZ" sz="1400" u="sng" dirty="0"/>
              <a:t> </a:t>
            </a:r>
            <a:r>
              <a:rPr lang="fa-IR" sz="1400" dirty="0"/>
              <a:t>لیلی و </a:t>
            </a:r>
            <a:r>
              <a:rPr lang="fa-IR" sz="1400" dirty="0" smtClean="0"/>
              <a:t>مجنون</a:t>
            </a:r>
            <a:endParaRPr lang="cs-CZ" sz="1400" dirty="0" smtClean="0"/>
          </a:p>
          <a:p>
            <a:endParaRPr lang="cs-CZ" sz="1400" dirty="0"/>
          </a:p>
          <a:p>
            <a:r>
              <a:rPr lang="cs-CZ" sz="1400" dirty="0"/>
              <a:t>3) </a:t>
            </a:r>
            <a:r>
              <a:rPr lang="cs-CZ" sz="1400" dirty="0" err="1"/>
              <a:t>Selselat</a:t>
            </a:r>
            <a:r>
              <a:rPr lang="cs-CZ" sz="1400" dirty="0"/>
              <a:t> </a:t>
            </a:r>
            <a:r>
              <a:rPr lang="cs-CZ" sz="1400" dirty="0" err="1"/>
              <a:t>adh-dhahab</a:t>
            </a:r>
            <a:r>
              <a:rPr lang="cs-CZ" sz="1400" dirty="0"/>
              <a:t> </a:t>
            </a:r>
            <a:r>
              <a:rPr lang="fa-IR" sz="1400" dirty="0"/>
              <a:t>سلسلة الذهب</a:t>
            </a:r>
            <a:r>
              <a:rPr lang="cs-CZ" sz="1400" dirty="0"/>
              <a:t>, </a:t>
            </a:r>
            <a:r>
              <a:rPr lang="cs-CZ" sz="1400" dirty="0" smtClean="0"/>
              <a:t>Řetěz zlata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u="sng" dirty="0"/>
              <a:t>4) </a:t>
            </a:r>
            <a:r>
              <a:rPr lang="cs-CZ" sz="1400" u="sng" dirty="0" err="1"/>
              <a:t>Chiradnáme</a:t>
            </a:r>
            <a:r>
              <a:rPr lang="cs-CZ" sz="1400" u="sng" dirty="0"/>
              <a:t>-je </a:t>
            </a:r>
            <a:r>
              <a:rPr lang="cs-CZ" sz="1400" u="sng" dirty="0" err="1"/>
              <a:t>Eskandarí</a:t>
            </a:r>
            <a:r>
              <a:rPr lang="cs-CZ" sz="1400" u="sng" dirty="0"/>
              <a:t> – Kniha o Alex. moudrosti</a:t>
            </a:r>
            <a:r>
              <a:rPr lang="cs-CZ" sz="1400" dirty="0"/>
              <a:t>) 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5)  </a:t>
            </a:r>
            <a:r>
              <a:rPr lang="cs-CZ" sz="1400" b="1" u="sng" dirty="0" err="1"/>
              <a:t>Jusúf</a:t>
            </a:r>
            <a:r>
              <a:rPr lang="cs-CZ" sz="1400" b="1" u="sng" dirty="0"/>
              <a:t> ve </a:t>
            </a:r>
            <a:r>
              <a:rPr lang="cs-CZ" sz="1400" b="1" u="sng" dirty="0" err="1"/>
              <a:t>Zulíchá</a:t>
            </a:r>
            <a:r>
              <a:rPr lang="cs-CZ" sz="1400" dirty="0"/>
              <a:t> </a:t>
            </a:r>
            <a:endParaRPr lang="cs-CZ" sz="1400" dirty="0" smtClean="0"/>
          </a:p>
          <a:p>
            <a:endParaRPr lang="cs-CZ" sz="1400" dirty="0"/>
          </a:p>
          <a:p>
            <a:r>
              <a:rPr lang="cs-CZ" sz="1400" b="1" u="sng" dirty="0"/>
              <a:t>6) </a:t>
            </a:r>
            <a:r>
              <a:rPr lang="cs-CZ" sz="1400" b="1" u="sng" dirty="0" err="1"/>
              <a:t>Subhatu´l-abrár</a:t>
            </a:r>
            <a:r>
              <a:rPr lang="cs-CZ" sz="1400" b="1" u="sng" dirty="0"/>
              <a:t> – </a:t>
            </a:r>
            <a:r>
              <a:rPr lang="ar-SA" sz="1400" i="1" dirty="0"/>
              <a:t>سبحةالابرار</a:t>
            </a:r>
            <a:r>
              <a:rPr lang="cs-CZ" sz="1400" b="1" u="sng" dirty="0"/>
              <a:t>  Růženec zbožných </a:t>
            </a:r>
            <a:endParaRPr lang="cs-CZ" sz="1400" b="1" u="sng" dirty="0"/>
          </a:p>
          <a:p>
            <a:endParaRPr lang="cs-CZ" sz="1400" dirty="0"/>
          </a:p>
          <a:p>
            <a:r>
              <a:rPr lang="cs-CZ" sz="1400" b="1" u="sng" dirty="0"/>
              <a:t>7) </a:t>
            </a:r>
            <a:r>
              <a:rPr lang="cs-CZ" sz="1400" b="1" u="sng" dirty="0" err="1"/>
              <a:t>Salámán</a:t>
            </a:r>
            <a:r>
              <a:rPr lang="cs-CZ" sz="1400" b="1" u="sng" dirty="0"/>
              <a:t>-o- </a:t>
            </a:r>
            <a:r>
              <a:rPr lang="cs-CZ" sz="1400" b="1" u="sng" dirty="0" err="1"/>
              <a:t>Absál</a:t>
            </a:r>
            <a:r>
              <a:rPr lang="cs-CZ" sz="1400" dirty="0"/>
              <a:t> – </a:t>
            </a:r>
            <a:r>
              <a:rPr lang="fa-IR" sz="1400" dirty="0"/>
              <a:t>سلامان و </a:t>
            </a:r>
            <a:r>
              <a:rPr lang="fa-IR" sz="1400" dirty="0" smtClean="0"/>
              <a:t>ابسال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1664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19864" cy="50405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591872" cy="5195664"/>
          </a:xfrm>
        </p:spPr>
        <p:txBody>
          <a:bodyPr/>
          <a:lstStyle/>
          <a:p>
            <a:r>
              <a:rPr lang="cs-CZ" sz="1400" b="1" u="sng" dirty="0" err="1"/>
              <a:t>Baháristán</a:t>
            </a:r>
            <a:r>
              <a:rPr lang="cs-CZ" sz="1400" b="1" u="sng" dirty="0"/>
              <a:t> </a:t>
            </a:r>
            <a:r>
              <a:rPr lang="cs-CZ" sz="1400" dirty="0" smtClean="0"/>
              <a:t> </a:t>
            </a:r>
          </a:p>
          <a:p>
            <a:endParaRPr lang="cs-CZ" sz="1400" dirty="0"/>
          </a:p>
          <a:p>
            <a:r>
              <a:rPr lang="cs-CZ" sz="1400" dirty="0" smtClean="0"/>
              <a:t>překlad Jan Marek, </a:t>
            </a:r>
            <a:r>
              <a:rPr lang="cs-CZ" sz="1400" dirty="0"/>
              <a:t>r. 1957 </a:t>
            </a:r>
            <a:r>
              <a:rPr lang="cs-CZ" sz="1400" dirty="0" smtClean="0"/>
              <a:t>(1/3 </a:t>
            </a:r>
            <a:r>
              <a:rPr lang="cs-CZ" sz="1400" dirty="0"/>
              <a:t>originálu)</a:t>
            </a:r>
          </a:p>
          <a:p>
            <a:endParaRPr lang="cs-CZ" sz="1400" dirty="0" smtClean="0"/>
          </a:p>
          <a:p>
            <a:r>
              <a:rPr lang="cs-CZ" sz="1400" dirty="0" smtClean="0"/>
              <a:t>V</a:t>
            </a:r>
            <a:r>
              <a:rPr lang="cs-CZ" sz="1400" dirty="0"/>
              <a:t> originále </a:t>
            </a:r>
            <a:r>
              <a:rPr lang="cs-CZ" sz="1400" dirty="0" smtClean="0"/>
              <a:t>rýmovaná próza, </a:t>
            </a:r>
            <a:r>
              <a:rPr lang="cs-CZ" sz="1400" dirty="0"/>
              <a:t>tzv. </a:t>
            </a:r>
            <a:r>
              <a:rPr lang="cs-CZ" sz="1400" dirty="0" err="1"/>
              <a:t>sadž</a:t>
            </a:r>
            <a:r>
              <a:rPr lang="cs-CZ" sz="1400" dirty="0"/>
              <a:t>´- </a:t>
            </a:r>
            <a:r>
              <a:rPr lang="ar-SA" sz="1400" dirty="0"/>
              <a:t>سـجـع </a:t>
            </a:r>
            <a:endParaRPr lang="cs-CZ" sz="1400" dirty="0" smtClean="0"/>
          </a:p>
          <a:p>
            <a:endParaRPr lang="cs-CZ" sz="1400" dirty="0"/>
          </a:p>
          <a:p>
            <a:pPr lvl="0"/>
            <a:r>
              <a:rPr lang="cs-CZ" sz="1400" dirty="0"/>
              <a:t>8 </a:t>
            </a:r>
            <a:r>
              <a:rPr lang="cs-CZ" sz="1400" dirty="0" err="1"/>
              <a:t>kpt</a:t>
            </a:r>
            <a:r>
              <a:rPr lang="cs-CZ" sz="1400" dirty="0"/>
              <a:t>, moralizující </a:t>
            </a:r>
            <a:r>
              <a:rPr lang="cs-CZ" sz="1400" dirty="0" smtClean="0"/>
              <a:t>příběhy</a:t>
            </a:r>
            <a:endParaRPr lang="cs-CZ" sz="1400" dirty="0"/>
          </a:p>
          <a:p>
            <a:pPr lvl="0"/>
            <a:endParaRPr lang="cs-CZ" sz="1400" dirty="0"/>
          </a:p>
          <a:p>
            <a:pPr lvl="0"/>
            <a:r>
              <a:rPr lang="cs-CZ" sz="1400" dirty="0" smtClean="0"/>
              <a:t>výborná </a:t>
            </a:r>
            <a:r>
              <a:rPr lang="cs-CZ" sz="1400" dirty="0"/>
              <a:t>literární </a:t>
            </a:r>
            <a:r>
              <a:rPr lang="cs-CZ" sz="1400" dirty="0" err="1"/>
              <a:t>kpt</a:t>
            </a:r>
            <a:r>
              <a:rPr lang="cs-CZ" sz="1400" dirty="0"/>
              <a:t> 7. </a:t>
            </a:r>
            <a:r>
              <a:rPr lang="cs-CZ" sz="1400" dirty="0" smtClean="0"/>
              <a:t>poezie, básníci</a:t>
            </a:r>
            <a:endParaRPr lang="cs-CZ" sz="1400" dirty="0"/>
          </a:p>
          <a:p>
            <a:endParaRPr lang="cs-CZ" sz="1400" b="1" u="sng" dirty="0" smtClean="0"/>
          </a:p>
          <a:p>
            <a:r>
              <a:rPr lang="cs-CZ" sz="1400" b="1" u="sng" dirty="0" err="1" smtClean="0"/>
              <a:t>Nafaháto´l-uns</a:t>
            </a:r>
            <a:r>
              <a:rPr lang="cs-CZ" sz="1400" b="1" u="sng" dirty="0" smtClean="0"/>
              <a:t> </a:t>
            </a:r>
            <a:r>
              <a:rPr lang="cs-CZ" sz="1400" b="1" u="sng" dirty="0"/>
              <a:t>– </a:t>
            </a:r>
            <a:r>
              <a:rPr lang="ar-SA" sz="1400" dirty="0"/>
              <a:t>نفحات الأنس</a:t>
            </a:r>
            <a:r>
              <a:rPr lang="ar-SA" sz="1400" b="1" u="sng" dirty="0"/>
              <a:t>  </a:t>
            </a:r>
            <a:r>
              <a:rPr lang="cs-CZ" sz="1400" b="1" u="sng" dirty="0" smtClean="0"/>
              <a:t>  Dechy </a:t>
            </a:r>
            <a:r>
              <a:rPr lang="cs-CZ" sz="1400" b="1" u="sng" dirty="0"/>
              <a:t>důvěrnosti</a:t>
            </a:r>
            <a:r>
              <a:rPr lang="cs-CZ" sz="1400" dirty="0"/>
              <a:t>  - </a:t>
            </a:r>
            <a:r>
              <a:rPr lang="cs-CZ" sz="1400" dirty="0" smtClean="0"/>
              <a:t> </a:t>
            </a:r>
            <a:r>
              <a:rPr lang="cs-CZ" sz="1400" dirty="0"/>
              <a:t>616biografií </a:t>
            </a:r>
            <a:endParaRPr lang="cs-CZ" sz="1400" dirty="0" smtClean="0"/>
          </a:p>
          <a:p>
            <a:endParaRPr lang="cs-CZ" sz="1400" b="1" u="sng" dirty="0"/>
          </a:p>
          <a:p>
            <a:pPr marL="0" indent="0">
              <a:buNone/>
            </a:pPr>
            <a:endParaRPr lang="cs-CZ" sz="1400" b="1" u="sng" dirty="0" smtClean="0"/>
          </a:p>
          <a:p>
            <a:pPr marL="0" indent="0">
              <a:buNone/>
            </a:pPr>
            <a:r>
              <a:rPr lang="cs-CZ" sz="1400" b="1" u="sng" dirty="0" err="1" smtClean="0"/>
              <a:t>Tabaqátu´s-súfijje</a:t>
            </a:r>
            <a:r>
              <a:rPr lang="cs-CZ" sz="1400" b="1" u="sng" dirty="0" smtClean="0"/>
              <a:t> </a:t>
            </a:r>
            <a:r>
              <a:rPr lang="cs-CZ" sz="1400" b="1" u="sng" dirty="0"/>
              <a:t>-  </a:t>
            </a:r>
            <a:r>
              <a:rPr lang="cs-CZ" sz="1400" b="1" u="sng" dirty="0" smtClean="0"/>
              <a:t> </a:t>
            </a:r>
            <a:r>
              <a:rPr lang="fa-IR" sz="1400" b="1" u="sng" dirty="0" smtClean="0"/>
              <a:t>طبقات‌الصوفیه</a:t>
            </a:r>
            <a:r>
              <a:rPr lang="cs-CZ" sz="1400" b="1" u="sng" dirty="0" smtClean="0"/>
              <a:t> Třídy </a:t>
            </a:r>
            <a:r>
              <a:rPr lang="cs-CZ" sz="1400" b="1" u="sng" dirty="0" err="1"/>
              <a:t>súfijů</a:t>
            </a:r>
            <a:r>
              <a:rPr lang="cs-CZ" sz="1400" dirty="0"/>
              <a:t> - </a:t>
            </a:r>
            <a:r>
              <a:rPr lang="cs-CZ" sz="1400" dirty="0" smtClean="0"/>
              <a:t>pokračování </a:t>
            </a:r>
            <a:r>
              <a:rPr lang="cs-CZ" sz="1400" dirty="0" err="1"/>
              <a:t>Ansárího</a:t>
            </a:r>
            <a:r>
              <a:rPr lang="cs-CZ" sz="1400" dirty="0"/>
              <a:t> z </a:t>
            </a:r>
            <a:r>
              <a:rPr lang="cs-CZ" sz="1400" dirty="0" err="1"/>
              <a:t>Hárártu</a:t>
            </a:r>
            <a:r>
              <a:rPr lang="cs-CZ" sz="1400" dirty="0"/>
              <a:t> (z.1088)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65139138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1">
      <a:dk1>
        <a:srgbClr val="005A58"/>
      </a:dk1>
      <a:lt1>
        <a:srgbClr val="FFFFFF"/>
      </a:lt1>
      <a:dk2>
        <a:srgbClr val="0099CC"/>
      </a:dk2>
      <a:lt2>
        <a:srgbClr val="CCECFF"/>
      </a:lt2>
      <a:accent1>
        <a:srgbClr val="005EAC"/>
      </a:accent1>
      <a:accent2>
        <a:srgbClr val="6D6FC7"/>
      </a:accent2>
      <a:accent3>
        <a:srgbClr val="AACAE2"/>
      </a:accent3>
      <a:accent4>
        <a:srgbClr val="DADADA"/>
      </a:accent4>
      <a:accent5>
        <a:srgbClr val="AAB6D2"/>
      </a:accent5>
      <a:accent6>
        <a:srgbClr val="6264B4"/>
      </a:accent6>
      <a:hlink>
        <a:srgbClr val="99CCFF"/>
      </a:hlink>
      <a:folHlink>
        <a:srgbClr val="CCCCFF"/>
      </a:folHlink>
    </a:clrScheme>
    <a:fontScheme name="Výchozí návrh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3366"/>
        </a:dk1>
        <a:lt1>
          <a:srgbClr val="FFFFFF"/>
        </a:lt1>
        <a:dk2>
          <a:srgbClr val="0099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CA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777777"/>
        </a:dk1>
        <a:lt1>
          <a:srgbClr val="FFFFFF"/>
        </a:lt1>
        <a:dk2>
          <a:srgbClr val="999C8E"/>
        </a:dk2>
        <a:lt2>
          <a:srgbClr val="D1D1CB"/>
        </a:lt2>
        <a:accent1>
          <a:srgbClr val="658DA9"/>
        </a:accent1>
        <a:accent2>
          <a:srgbClr val="809EA8"/>
        </a:accent2>
        <a:accent3>
          <a:srgbClr val="CACBC6"/>
        </a:accent3>
        <a:accent4>
          <a:srgbClr val="DADADA"/>
        </a:accent4>
        <a:accent5>
          <a:srgbClr val="B8C5D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E6EAD8"/>
        </a:dk1>
        <a:lt1>
          <a:srgbClr val="F4F4E8"/>
        </a:lt1>
        <a:dk2>
          <a:srgbClr val="EAE9DE"/>
        </a:dk2>
        <a:lt2>
          <a:srgbClr val="969696"/>
        </a:lt2>
        <a:accent1>
          <a:srgbClr val="E68B2C"/>
        </a:accent1>
        <a:accent2>
          <a:srgbClr val="F2C977"/>
        </a:accent2>
        <a:accent3>
          <a:srgbClr val="F8F8F2"/>
        </a:accent3>
        <a:accent4>
          <a:srgbClr val="C4C8B8"/>
        </a:accent4>
        <a:accent5>
          <a:srgbClr val="F0C4AC"/>
        </a:accent5>
        <a:accent6>
          <a:srgbClr val="DBB66B"/>
        </a:accent6>
        <a:hlink>
          <a:srgbClr val="9800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6289D8"/>
        </a:dk1>
        <a:lt1>
          <a:srgbClr val="FFFFFF"/>
        </a:lt1>
        <a:dk2>
          <a:srgbClr val="99CCFF"/>
        </a:dk2>
        <a:lt2>
          <a:srgbClr val="969696"/>
        </a:lt2>
        <a:accent1>
          <a:srgbClr val="C7DABE"/>
        </a:accent1>
        <a:accent2>
          <a:srgbClr val="FF9966"/>
        </a:accent2>
        <a:accent3>
          <a:srgbClr val="FFFFFF"/>
        </a:accent3>
        <a:accent4>
          <a:srgbClr val="5374B8"/>
        </a:accent4>
        <a:accent5>
          <a:srgbClr val="E0EADB"/>
        </a:accent5>
        <a:accent6>
          <a:srgbClr val="E78A5C"/>
        </a:accent6>
        <a:hlink>
          <a:srgbClr val="A8451A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3E3E5C"/>
        </a:dk1>
        <a:lt1>
          <a:srgbClr val="FFFFFF"/>
        </a:lt1>
        <a:dk2>
          <a:srgbClr val="CCCC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E2E2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099CC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CAE2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777777"/>
        </a:dk1>
        <a:lt1>
          <a:srgbClr val="FFFFFF"/>
        </a:lt1>
        <a:dk2>
          <a:srgbClr val="FFFFD9"/>
        </a:dk2>
        <a:lt2>
          <a:srgbClr val="EAEAEA"/>
        </a:lt2>
        <a:accent1>
          <a:srgbClr val="0099CC"/>
        </a:accent1>
        <a:accent2>
          <a:srgbClr val="33CCCC"/>
        </a:accent2>
        <a:accent3>
          <a:srgbClr val="FFFFE9"/>
        </a:accent3>
        <a:accent4>
          <a:srgbClr val="DADADA"/>
        </a:accent4>
        <a:accent5>
          <a:srgbClr val="AACAE2"/>
        </a:accent5>
        <a:accent6>
          <a:srgbClr val="2DB9B9"/>
        </a:accent6>
        <a:hlink>
          <a:srgbClr val="FFCC66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969696"/>
        </a:dk1>
        <a:lt1>
          <a:srgbClr val="FFFFFF"/>
        </a:lt1>
        <a:dk2>
          <a:srgbClr val="DDDDDD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7F7F7F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5886B4"/>
        </a:dk1>
        <a:lt1>
          <a:srgbClr val="FFFFFF"/>
        </a:lt1>
        <a:dk2>
          <a:srgbClr val="CDF1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7299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5886B4"/>
        </a:dk1>
        <a:lt1>
          <a:srgbClr val="F4F4E8"/>
        </a:lt1>
        <a:dk2>
          <a:srgbClr val="00AAE6"/>
        </a:dk2>
        <a:lt2>
          <a:srgbClr val="808080"/>
        </a:lt2>
        <a:accent1>
          <a:srgbClr val="D0E2F5"/>
        </a:accent1>
        <a:accent2>
          <a:srgbClr val="6699CC"/>
        </a:accent2>
        <a:accent3>
          <a:srgbClr val="F8F8F2"/>
        </a:accent3>
        <a:accent4>
          <a:srgbClr val="4A7299"/>
        </a:accent4>
        <a:accent5>
          <a:srgbClr val="E4EEF9"/>
        </a:accent5>
        <a:accent6>
          <a:srgbClr val="5C8AB9"/>
        </a:accent6>
        <a:hlink>
          <a:srgbClr val="FF6600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005A58"/>
        </a:dk1>
        <a:lt1>
          <a:srgbClr val="FFFFFF"/>
        </a:lt1>
        <a:dk2>
          <a:srgbClr val="0099CC"/>
        </a:dk2>
        <a:lt2>
          <a:srgbClr val="CCECFF"/>
        </a:lt2>
        <a:accent1>
          <a:srgbClr val="005EAC"/>
        </a:accent1>
        <a:accent2>
          <a:srgbClr val="6D6FC7"/>
        </a:accent2>
        <a:accent3>
          <a:srgbClr val="AACAE2"/>
        </a:accent3>
        <a:accent4>
          <a:srgbClr val="DADADA"/>
        </a:accent4>
        <a:accent5>
          <a:srgbClr val="AAB6D2"/>
        </a:accent5>
        <a:accent6>
          <a:srgbClr val="6264B4"/>
        </a:accent6>
        <a:hlink>
          <a:srgbClr val="99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336699"/>
        </a:dk1>
        <a:lt1>
          <a:srgbClr val="FFFFFF"/>
        </a:lt1>
        <a:dk2>
          <a:srgbClr val="99CCFF"/>
        </a:dk2>
        <a:lt2>
          <a:srgbClr val="E3EBF1"/>
        </a:lt2>
        <a:accent1>
          <a:srgbClr val="003399"/>
        </a:accent1>
        <a:accent2>
          <a:srgbClr val="457A8B"/>
        </a:accent2>
        <a:accent3>
          <a:srgbClr val="CAE2FF"/>
        </a:accent3>
        <a:accent4>
          <a:srgbClr val="DADADA"/>
        </a:accent4>
        <a:accent5>
          <a:srgbClr val="AAADCA"/>
        </a:accent5>
        <a:accent6>
          <a:srgbClr val="3E6E7D"/>
        </a:accent6>
        <a:hlink>
          <a:srgbClr val="66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3366"/>
        </a:dk1>
        <a:lt1>
          <a:srgbClr val="CCFFFF"/>
        </a:lt1>
        <a:dk2>
          <a:srgbClr val="6699FF"/>
        </a:dk2>
        <a:lt2>
          <a:srgbClr val="0785DB"/>
        </a:lt2>
        <a:accent1>
          <a:srgbClr val="4B78D3"/>
        </a:accent1>
        <a:accent2>
          <a:srgbClr val="00B000"/>
        </a:accent2>
        <a:accent3>
          <a:srgbClr val="B8CAFF"/>
        </a:accent3>
        <a:accent4>
          <a:srgbClr val="AEDADA"/>
        </a:accent4>
        <a:accent5>
          <a:srgbClr val="B1BEE6"/>
        </a:accent5>
        <a:accent6>
          <a:srgbClr val="009F00"/>
        </a:accent6>
        <a:hlink>
          <a:srgbClr val="66CC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B6FC1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BBDD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843E9AA-3B9A-45E3-81B3-9551E3FB24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Šablona návrhu Modré želé</Template>
  <TotalTime>2150</TotalTime>
  <Words>192</Words>
  <Application>Microsoft Office PowerPoint</Application>
  <PresentationFormat>Předvádění na obrazovce (4:3)</PresentationFormat>
  <Paragraphs>118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Arial Black</vt:lpstr>
      <vt:lpstr>Výchozí návrh</vt:lpstr>
      <vt:lpstr>Džámí, Navá´í, Fattáhí Níšápúrí</vt:lpstr>
      <vt:lpstr>  Herátská škola básnická   </vt:lpstr>
      <vt:lpstr>Herátská škola básnická </vt:lpstr>
      <vt:lpstr> Muhammad Jahjá Síbak Fattáhí z Níšápúru(nar. ?, z. 1448) </vt:lpstr>
      <vt:lpstr>Fattáhí Níšápúrí: Krása a Srdce</vt:lpstr>
      <vt:lpstr> Džámí      Mauláná  Núru´d-dín ´Abdu´r-Rahmán  (1414 - 1492) </vt:lpstr>
      <vt:lpstr>Džámího dílo</vt:lpstr>
      <vt:lpstr>Prezentace aplikace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Džámí</dc:title>
  <dc:subject/>
  <dc:creator>eva jara</dc:creator>
  <cp:keywords/>
  <dc:description/>
  <cp:lastModifiedBy>eva jara</cp:lastModifiedBy>
  <cp:revision>15</cp:revision>
  <dcterms:created xsi:type="dcterms:W3CDTF">2020-10-18T20:40:12Z</dcterms:created>
  <dcterms:modified xsi:type="dcterms:W3CDTF">2020-10-20T08:30:18Z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TC010721191029</vt:lpwstr>
  </property>
</Properties>
</file>