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37D5E39E-B32F-4CFF-AEB7-CDA495F71D50}" type="datetimeFigureOut">
              <a:rPr lang="cs-CZ" smtClean="0"/>
              <a:t>09.03.2022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2567724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7D5E39E-B32F-4CFF-AEB7-CDA495F71D50}" type="datetimeFigureOut">
              <a:rPr lang="cs-CZ" smtClean="0"/>
              <a:t>09.03.2022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226116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7D5E39E-B32F-4CFF-AEB7-CDA495F71D50}" type="datetimeFigureOut">
              <a:rPr lang="cs-CZ" smtClean="0"/>
              <a:t>09.03.2022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3465739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7D5E39E-B32F-4CFF-AEB7-CDA495F71D50}" type="datetimeFigureOut">
              <a:rPr lang="cs-CZ" smtClean="0"/>
              <a:t>09.03.2022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283508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37D5E39E-B32F-4CFF-AEB7-CDA495F71D50}" type="datetimeFigureOut">
              <a:rPr lang="cs-CZ" smtClean="0"/>
              <a:t>09.03.2022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1349616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37D5E39E-B32F-4CFF-AEB7-CDA495F71D50}" type="datetimeFigureOut">
              <a:rPr lang="cs-CZ" smtClean="0"/>
              <a:t>09.03.2022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618208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37D5E39E-B32F-4CFF-AEB7-CDA495F71D50}" type="datetimeFigureOut">
              <a:rPr lang="cs-CZ" smtClean="0"/>
              <a:t>09.03.2022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132287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37D5E39E-B32F-4CFF-AEB7-CDA495F71D50}" type="datetimeFigureOut">
              <a:rPr lang="cs-CZ" smtClean="0"/>
              <a:t>09.03.2022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47912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7D5E39E-B32F-4CFF-AEB7-CDA495F71D50}" type="datetimeFigureOut">
              <a:rPr lang="cs-CZ" smtClean="0"/>
              <a:t>09.03.2022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89572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37D5E39E-B32F-4CFF-AEB7-CDA495F71D50}" type="datetimeFigureOut">
              <a:rPr lang="cs-CZ" smtClean="0"/>
              <a:t>09.03.2022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89523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37D5E39E-B32F-4CFF-AEB7-CDA495F71D50}" type="datetimeFigureOut">
              <a:rPr lang="cs-CZ" smtClean="0"/>
              <a:t>09.03.2022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6E1EE10-41DC-4B6B-903D-9B51CAF54FB0}" type="slidenum">
              <a:rPr lang="cs-CZ" smtClean="0"/>
              <a:t>‹#›</a:t>
            </a:fld>
            <a:endParaRPr lang="cs-CZ"/>
          </a:p>
        </p:txBody>
      </p:sp>
    </p:spTree>
    <p:extLst>
      <p:ext uri="{BB962C8B-B14F-4D97-AF65-F5344CB8AC3E}">
        <p14:creationId xmlns:p14="http://schemas.microsoft.com/office/powerpoint/2010/main" val="247334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5E39E-B32F-4CFF-AEB7-CDA495F71D50}" type="datetimeFigureOut">
              <a:rPr lang="cs-CZ" smtClean="0"/>
              <a:t>09.03.2022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1EE10-41DC-4B6B-903D-9B51CAF54FB0}" type="slidenum">
              <a:rPr lang="cs-CZ" smtClean="0"/>
              <a:t>‹#›</a:t>
            </a:fld>
            <a:endParaRPr lang="cs-CZ"/>
          </a:p>
        </p:txBody>
      </p:sp>
    </p:spTree>
    <p:extLst>
      <p:ext uri="{BB962C8B-B14F-4D97-AF65-F5344CB8AC3E}">
        <p14:creationId xmlns:p14="http://schemas.microsoft.com/office/powerpoint/2010/main" val="340694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hyperlink" Target="http://www.theretroset.com/wp-content/uploads/2015/07/21.gif" TargetMode="External"/><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hyperlink" Target="https://cdn.britannica.com/93/175393-050-82E9B960/Montgomery-Clift-Elizabeth-Taylor-A-Place-in.jpg" TargetMode="External"/><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1"/>
            <a:ext cx="10515600" cy="785090"/>
          </a:xfrm>
        </p:spPr>
        <p:txBody>
          <a:bodyPr>
            <a:normAutofit/>
          </a:bodyPr>
          <a:lstStyle/>
          <a:p>
            <a:pPr algn="ctr"/>
            <a:r>
              <a:rPr lang="cs-CZ" sz="3600" dirty="0" err="1" smtClean="0">
                <a:latin typeface="Arial Black" panose="020B0A04020102020204" pitchFamily="34" charset="0"/>
              </a:rPr>
              <a:t>Naturalism</a:t>
            </a:r>
            <a:r>
              <a:rPr lang="cs-CZ" sz="3600" dirty="0" smtClean="0">
                <a:latin typeface="Arial Black" panose="020B0A04020102020204" pitchFamily="34" charset="0"/>
              </a:rPr>
              <a:t>: </a:t>
            </a:r>
            <a:r>
              <a:rPr lang="cs-CZ" sz="3600" dirty="0" err="1" smtClean="0">
                <a:latin typeface="Arial Black" panose="020B0A04020102020204" pitchFamily="34" charset="0"/>
              </a:rPr>
              <a:t>European</a:t>
            </a:r>
            <a:r>
              <a:rPr lang="cs-CZ" sz="3600" dirty="0" smtClean="0">
                <a:latin typeface="Arial Black" panose="020B0A04020102020204" pitchFamily="34" charset="0"/>
              </a:rPr>
              <a:t> and </a:t>
            </a:r>
            <a:r>
              <a:rPr lang="cs-CZ" sz="3600" dirty="0" err="1" smtClean="0">
                <a:latin typeface="Arial Black" panose="020B0A04020102020204" pitchFamily="34" charset="0"/>
              </a:rPr>
              <a:t>American</a:t>
            </a:r>
            <a:endParaRPr lang="cs-CZ" sz="3600" dirty="0">
              <a:latin typeface="Arial Black" panose="020B0A04020102020204" pitchFamily="34" charset="0"/>
            </a:endParaRPr>
          </a:p>
        </p:txBody>
      </p:sp>
      <p:sp>
        <p:nvSpPr>
          <p:cNvPr id="5" name="Zástupný symbol pro obsah 4"/>
          <p:cNvSpPr>
            <a:spLocks noGrp="1"/>
          </p:cNvSpPr>
          <p:nvPr>
            <p:ph sz="half" idx="1"/>
          </p:nvPr>
        </p:nvSpPr>
        <p:spPr>
          <a:xfrm>
            <a:off x="110836" y="785090"/>
            <a:ext cx="9844822" cy="6072909"/>
          </a:xfrm>
        </p:spPr>
        <p:txBody>
          <a:bodyPr>
            <a:normAutofit/>
          </a:bodyPr>
          <a:lstStyle/>
          <a:p>
            <a:pPr marL="0" indent="0">
              <a:lnSpc>
                <a:spcPct val="100000"/>
              </a:lnSpc>
              <a:spcBef>
                <a:spcPts val="0"/>
              </a:spcBef>
              <a:buNone/>
            </a:pPr>
            <a:r>
              <a:rPr lang="en-GB" sz="2000" b="1" dirty="0" smtClean="0"/>
              <a:t>European Naturalism </a:t>
            </a:r>
            <a:r>
              <a:rPr lang="en-GB" sz="2000" dirty="0" smtClean="0"/>
              <a:t>(</a:t>
            </a:r>
            <a:r>
              <a:rPr lang="en-GB" sz="2000" dirty="0" err="1" smtClean="0"/>
              <a:t>Émile</a:t>
            </a:r>
            <a:r>
              <a:rPr lang="en-GB" sz="2000" dirty="0" smtClean="0"/>
              <a:t> Zola, Thomas Hardy …)</a:t>
            </a:r>
            <a:endParaRPr lang="en-GB" sz="2000" b="1" dirty="0" smtClean="0"/>
          </a:p>
          <a:p>
            <a:pPr>
              <a:lnSpc>
                <a:spcPct val="100000"/>
              </a:lnSpc>
              <a:spcBef>
                <a:spcPts val="0"/>
              </a:spcBef>
            </a:pPr>
            <a:r>
              <a:rPr lang="en-GB" sz="2000" dirty="0" smtClean="0"/>
              <a:t>influence of the natural sciences, dominated by </a:t>
            </a:r>
            <a:r>
              <a:rPr lang="en-GB" sz="2000" b="1" dirty="0" smtClean="0"/>
              <a:t>Darwin’s theory of evolution</a:t>
            </a:r>
            <a:r>
              <a:rPr lang="en-GB" sz="2000" dirty="0" smtClean="0"/>
              <a:t> based on the - rather trivialized - doctrine of the </a:t>
            </a:r>
            <a:r>
              <a:rPr lang="en-GB" sz="2000" b="1" dirty="0" smtClean="0"/>
              <a:t>“survival of the fittest”</a:t>
            </a:r>
            <a:r>
              <a:rPr lang="en-GB" sz="2000" dirty="0" smtClean="0"/>
              <a:t>), </a:t>
            </a:r>
          </a:p>
          <a:p>
            <a:pPr>
              <a:lnSpc>
                <a:spcPct val="100000"/>
              </a:lnSpc>
              <a:spcBef>
                <a:spcPts val="0"/>
              </a:spcBef>
            </a:pPr>
            <a:r>
              <a:rPr lang="en-GB" sz="2000" dirty="0" smtClean="0"/>
              <a:t>strict </a:t>
            </a:r>
            <a:r>
              <a:rPr lang="en-GB" sz="2000" b="1" dirty="0" smtClean="0"/>
              <a:t>determinism</a:t>
            </a:r>
            <a:r>
              <a:rPr lang="en-GB" sz="2000" dirty="0" smtClean="0"/>
              <a:t>: narrative causality is regulated by </a:t>
            </a:r>
            <a:r>
              <a:rPr lang="en-GB" sz="2000" b="1" dirty="0" smtClean="0"/>
              <a:t>impersonal biological or social forces, rather than by actions of individual characters</a:t>
            </a:r>
            <a:r>
              <a:rPr lang="en-GB" sz="2000" dirty="0" smtClean="0"/>
              <a:t>, and </a:t>
            </a:r>
          </a:p>
          <a:p>
            <a:pPr>
              <a:lnSpc>
                <a:spcPct val="100000"/>
              </a:lnSpc>
              <a:spcBef>
                <a:spcPts val="0"/>
              </a:spcBef>
            </a:pPr>
            <a:r>
              <a:rPr lang="en-GB" sz="2000" dirty="0" smtClean="0"/>
              <a:t>scientific methods of writing based on </a:t>
            </a:r>
            <a:r>
              <a:rPr lang="en-GB" sz="2000" b="1" dirty="0" smtClean="0"/>
              <a:t>observation and experiment</a:t>
            </a:r>
            <a:r>
              <a:rPr lang="en-GB" sz="2000" dirty="0" smtClean="0"/>
              <a:t>.</a:t>
            </a:r>
          </a:p>
          <a:p>
            <a:pPr marL="0" indent="0">
              <a:lnSpc>
                <a:spcPct val="100000"/>
              </a:lnSpc>
              <a:spcBef>
                <a:spcPts val="0"/>
              </a:spcBef>
              <a:buNone/>
            </a:pPr>
            <a:r>
              <a:rPr lang="en-GB" sz="2000" b="1" dirty="0" smtClean="0"/>
              <a:t>American Naturalism </a:t>
            </a:r>
            <a:r>
              <a:rPr lang="en-GB" sz="2000" dirty="0" smtClean="0"/>
              <a:t>(Frank Norris, Stephen Crane, Theodore Dreiser, Jack London)</a:t>
            </a:r>
          </a:p>
          <a:p>
            <a:pPr>
              <a:lnSpc>
                <a:spcPct val="100000"/>
              </a:lnSpc>
              <a:spcBef>
                <a:spcPts val="0"/>
              </a:spcBef>
            </a:pPr>
            <a:r>
              <a:rPr lang="en-GB" sz="2000" dirty="0" smtClean="0"/>
              <a:t>a great </a:t>
            </a:r>
            <a:r>
              <a:rPr lang="en-GB" sz="2000" b="1" dirty="0" smtClean="0"/>
              <a:t>emotional involvement</a:t>
            </a:r>
            <a:r>
              <a:rPr lang="en-GB" sz="2000" dirty="0" smtClean="0"/>
              <a:t> in the lives and passions of </a:t>
            </a:r>
            <a:r>
              <a:rPr lang="en-GB" sz="2000" b="1" dirty="0" smtClean="0"/>
              <a:t>characters</a:t>
            </a:r>
            <a:r>
              <a:rPr lang="en-GB" sz="2000" dirty="0" smtClean="0"/>
              <a:t>, e.g., Henry Fleming in  Stephen Crane’s </a:t>
            </a:r>
            <a:r>
              <a:rPr lang="en-GB" sz="2000" i="1" dirty="0" smtClean="0"/>
              <a:t>The Red Badge of Courage </a:t>
            </a:r>
          </a:p>
          <a:p>
            <a:pPr>
              <a:lnSpc>
                <a:spcPct val="100000"/>
              </a:lnSpc>
              <a:spcBef>
                <a:spcPts val="0"/>
              </a:spcBef>
            </a:pPr>
            <a:r>
              <a:rPr lang="en-GB" sz="2000" b="1" dirty="0" smtClean="0"/>
              <a:t>chance and chaos instead of biological and social determinism</a:t>
            </a:r>
            <a:r>
              <a:rPr lang="en-GB" sz="2000" dirty="0" smtClean="0"/>
              <a:t>: </a:t>
            </a:r>
            <a:r>
              <a:rPr lang="en-GB" sz="2000" i="1" dirty="0" smtClean="0"/>
              <a:t>The Education of Henry Adams</a:t>
            </a:r>
            <a:r>
              <a:rPr lang="en-GB" sz="2000" dirty="0" smtClean="0"/>
              <a:t>, </a:t>
            </a:r>
          </a:p>
          <a:p>
            <a:pPr>
              <a:lnSpc>
                <a:spcPct val="100000"/>
              </a:lnSpc>
              <a:spcBef>
                <a:spcPts val="0"/>
              </a:spcBef>
            </a:pPr>
            <a:r>
              <a:rPr lang="en-GB" sz="2000" dirty="0" smtClean="0"/>
              <a:t>some authors (Frank Norris) prefer </a:t>
            </a:r>
            <a:r>
              <a:rPr lang="en-GB" sz="2000" b="1" dirty="0" smtClean="0"/>
              <a:t>romance</a:t>
            </a:r>
            <a:r>
              <a:rPr lang="en-GB" sz="2000" i="1" dirty="0" smtClean="0"/>
              <a:t> </a:t>
            </a:r>
            <a:r>
              <a:rPr lang="en-GB" sz="2000" dirty="0" smtClean="0"/>
              <a:t>as an imaginative method of writing which is </a:t>
            </a:r>
            <a:r>
              <a:rPr lang="en-GB" sz="2000" b="1" dirty="0" smtClean="0"/>
              <a:t>not based on the laws of objectivity and probability</a:t>
            </a:r>
          </a:p>
          <a:p>
            <a:r>
              <a:rPr lang="en-GB" sz="2000" b="1" dirty="0" smtClean="0"/>
              <a:t>Problem of objectivity </a:t>
            </a:r>
            <a:r>
              <a:rPr lang="en-GB" sz="2000" dirty="0" smtClean="0"/>
              <a:t>(Howells‘ </a:t>
            </a:r>
            <a:r>
              <a:rPr lang="en-GB" sz="2000" i="1" dirty="0" smtClean="0"/>
              <a:t>A Hazard of New Fortunes</a:t>
            </a:r>
            <a:r>
              <a:rPr lang="en-GB" sz="2000" dirty="0" smtClean="0"/>
              <a:t>): if the author of a realistic novel places herself/himself to the position of the omniscient God (authorial omniscience), it does not guarantee the objectivity of the narrative. On the contrary, Howells‘ novel emphasizes a </a:t>
            </a:r>
            <a:r>
              <a:rPr lang="en-GB" sz="2000" b="1" dirty="0" smtClean="0"/>
              <a:t>subjective perspective </a:t>
            </a:r>
            <a:r>
              <a:rPr lang="en-GB" sz="2000" dirty="0" smtClean="0"/>
              <a:t>of the narrator: “</a:t>
            </a:r>
            <a:r>
              <a:rPr lang="en-GB" sz="2000" b="1" dirty="0" smtClean="0"/>
              <a:t>The whole</a:t>
            </a:r>
            <a:r>
              <a:rPr lang="en-GB" sz="2000" dirty="0" smtClean="0"/>
              <a:t> at moments </a:t>
            </a:r>
            <a:r>
              <a:rPr lang="en-GB" sz="2000" b="1" dirty="0" smtClean="0"/>
              <a:t>seemed to him lawless, Godless</a:t>
            </a:r>
            <a:r>
              <a:rPr lang="en-GB" sz="2000" dirty="0" smtClean="0"/>
              <a:t>; </a:t>
            </a:r>
            <a:r>
              <a:rPr lang="en-GB" sz="2000" b="1" dirty="0" smtClean="0"/>
              <a:t>the absence of an intelligent, comprehensive purpose</a:t>
            </a:r>
            <a:r>
              <a:rPr lang="en-GB" sz="2000" dirty="0" smtClean="0"/>
              <a:t> in the huge disorder</a:t>
            </a:r>
            <a:r>
              <a:rPr lang="cs-CZ" sz="2000" dirty="0" smtClean="0"/>
              <a:t>.</a:t>
            </a:r>
            <a:r>
              <a:rPr lang="en-GB" sz="2000" dirty="0" smtClean="0"/>
              <a:t>”</a:t>
            </a:r>
            <a:r>
              <a:rPr lang="cs-CZ" sz="2000" dirty="0" smtClean="0"/>
              <a:t>    </a:t>
            </a:r>
            <a:endParaRPr lang="cs-CZ" sz="1600" dirty="0" smtClean="0"/>
          </a:p>
          <a:p>
            <a:pPr marL="3657600" lvl="8" indent="0">
              <a:buNone/>
            </a:pPr>
            <a:endParaRPr lang="en-GB" sz="2000" b="1" dirty="0" smtClean="0"/>
          </a:p>
          <a:p>
            <a:pPr marL="0" indent="0">
              <a:buNone/>
            </a:pPr>
            <a:endParaRPr lang="cs-CZ" sz="2000" b="1" dirty="0"/>
          </a:p>
        </p:txBody>
      </p:sp>
      <p:pic>
        <p:nvPicPr>
          <p:cNvPr id="7" name="Zástupný symbol pro obsah 6" descr="https://upload.wikimedia.org/wikipedia/commons/5/5a/Emile_Zola_1902.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1421" b="18880"/>
          <a:stretch/>
        </p:blipFill>
        <p:spPr bwMode="auto">
          <a:xfrm>
            <a:off x="10099496" y="640881"/>
            <a:ext cx="2092503" cy="2653030"/>
          </a:xfrm>
          <a:prstGeom prst="rect">
            <a:avLst/>
          </a:prstGeom>
          <a:noFill/>
          <a:ln>
            <a:noFill/>
          </a:ln>
          <a:extLst>
            <a:ext uri="{53640926-AAD7-44D8-BBD7-CCE9431645EC}">
              <a14:shadowObscured xmlns:a14="http://schemas.microsoft.com/office/drawing/2010/main"/>
            </a:ext>
          </a:extLst>
        </p:spPr>
      </p:pic>
      <p:pic>
        <p:nvPicPr>
          <p:cNvPr id="8" name="Obrázek 7" descr="https://upload.wikimedia.org/wikipedia/commons/d/d2/Thomas_Hardy_by_William_Strang_1893.jpg"/>
          <p:cNvPicPr>
            <a:picLocks noChangeAspect="1"/>
          </p:cNvPicPr>
          <p:nvPr/>
        </p:nvPicPr>
        <p:blipFill rotWithShape="1">
          <a:blip r:embed="rId3">
            <a:extLst>
              <a:ext uri="{28A0092B-C50C-407E-A947-70E740481C1C}">
                <a14:useLocalDpi xmlns:a14="http://schemas.microsoft.com/office/drawing/2010/main" val="0"/>
              </a:ext>
            </a:extLst>
          </a:blip>
          <a:srcRect l="9973" r="10241" b="16189"/>
          <a:stretch/>
        </p:blipFill>
        <p:spPr bwMode="auto">
          <a:xfrm>
            <a:off x="10068000" y="3293911"/>
            <a:ext cx="2124000" cy="2940923"/>
          </a:xfrm>
          <a:prstGeom prst="rect">
            <a:avLst/>
          </a:prstGeom>
          <a:noFill/>
          <a:ln>
            <a:noFill/>
          </a:ln>
          <a:extLst>
            <a:ext uri="{53640926-AAD7-44D8-BBD7-CCE9431645EC}">
              <a14:shadowObscured xmlns:a14="http://schemas.microsoft.com/office/drawing/2010/main"/>
            </a:ext>
          </a:extLst>
        </p:spPr>
      </p:pic>
      <p:sp>
        <p:nvSpPr>
          <p:cNvPr id="9" name="TextovéPole 8"/>
          <p:cNvSpPr txBox="1"/>
          <p:nvPr/>
        </p:nvSpPr>
        <p:spPr>
          <a:xfrm>
            <a:off x="3667873" y="6375921"/>
            <a:ext cx="8388130" cy="369332"/>
          </a:xfrm>
          <a:prstGeom prst="rect">
            <a:avLst/>
          </a:prstGeom>
          <a:noFill/>
        </p:spPr>
        <p:txBody>
          <a:bodyPr wrap="none" rtlCol="0">
            <a:spAutoFit/>
          </a:bodyPr>
          <a:lstStyle/>
          <a:p>
            <a:r>
              <a:rPr lang="cs-CZ" dirty="0"/>
              <a:t>Top: </a:t>
            </a:r>
            <a:r>
              <a:rPr lang="cs-CZ" dirty="0" err="1"/>
              <a:t>Émile</a:t>
            </a:r>
            <a:r>
              <a:rPr lang="cs-CZ" dirty="0"/>
              <a:t> </a:t>
            </a:r>
            <a:r>
              <a:rPr lang="cs-CZ" dirty="0" err="1"/>
              <a:t>Zola</a:t>
            </a:r>
            <a:r>
              <a:rPr lang="cs-CZ" dirty="0"/>
              <a:t> in 1902 (</a:t>
            </a:r>
            <a:r>
              <a:rPr lang="cs-CZ" dirty="0" err="1"/>
              <a:t>aged</a:t>
            </a:r>
            <a:r>
              <a:rPr lang="cs-CZ" dirty="0"/>
              <a:t> 64</a:t>
            </a:r>
            <a:r>
              <a:rPr lang="cs-CZ" dirty="0" smtClean="0"/>
              <a:t>). </a:t>
            </a:r>
            <a:r>
              <a:rPr lang="cs-CZ" dirty="0" err="1"/>
              <a:t>Bottom</a:t>
            </a:r>
            <a:r>
              <a:rPr lang="cs-CZ" dirty="0"/>
              <a:t>: </a:t>
            </a:r>
            <a:r>
              <a:rPr lang="cs-CZ" dirty="0" smtClean="0"/>
              <a:t>Thomas </a:t>
            </a:r>
            <a:r>
              <a:rPr lang="cs-CZ" dirty="0" err="1" smtClean="0"/>
              <a:t>Hardy</a:t>
            </a:r>
            <a:r>
              <a:rPr lang="cs-CZ" dirty="0" smtClean="0"/>
              <a:t> </a:t>
            </a:r>
            <a:r>
              <a:rPr lang="cs-CZ" dirty="0" err="1" smtClean="0"/>
              <a:t>at</a:t>
            </a:r>
            <a:r>
              <a:rPr lang="cs-CZ" dirty="0" smtClean="0"/>
              <a:t> 53 by William </a:t>
            </a:r>
            <a:r>
              <a:rPr lang="cs-CZ" dirty="0" err="1" smtClean="0"/>
              <a:t>Strang</a:t>
            </a:r>
            <a:r>
              <a:rPr lang="cs-CZ" dirty="0"/>
              <a:t> </a:t>
            </a:r>
            <a:r>
              <a:rPr lang="cs-CZ" dirty="0" smtClean="0"/>
              <a:t>(1893)</a:t>
            </a:r>
          </a:p>
        </p:txBody>
      </p:sp>
    </p:spTree>
    <p:extLst>
      <p:ext uri="{BB962C8B-B14F-4D97-AF65-F5344CB8AC3E}">
        <p14:creationId xmlns:p14="http://schemas.microsoft.com/office/powerpoint/2010/main" val="88389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4661" y="1"/>
            <a:ext cx="11846103" cy="750012"/>
          </a:xfrm>
        </p:spPr>
        <p:txBody>
          <a:bodyPr>
            <a:normAutofit/>
          </a:bodyPr>
          <a:lstStyle/>
          <a:p>
            <a:pPr algn="ctr"/>
            <a:r>
              <a:rPr lang="cs-CZ" sz="3600" i="1" dirty="0" err="1" smtClean="0">
                <a:latin typeface="Arial Black" panose="020B0A04020102020204" pitchFamily="34" charset="0"/>
              </a:rPr>
              <a:t>The</a:t>
            </a:r>
            <a:r>
              <a:rPr lang="cs-CZ" sz="3600" i="1" dirty="0" smtClean="0">
                <a:latin typeface="Arial Black" panose="020B0A04020102020204" pitchFamily="34" charset="0"/>
              </a:rPr>
              <a:t> </a:t>
            </a:r>
            <a:r>
              <a:rPr lang="cs-CZ" sz="3600" i="1" dirty="0" err="1" smtClean="0">
                <a:latin typeface="Arial Black" panose="020B0A04020102020204" pitchFamily="34" charset="0"/>
              </a:rPr>
              <a:t>Education</a:t>
            </a:r>
            <a:r>
              <a:rPr lang="cs-CZ" sz="3600" i="1" dirty="0" smtClean="0">
                <a:latin typeface="Arial Black" panose="020B0A04020102020204" pitchFamily="34" charset="0"/>
              </a:rPr>
              <a:t> </a:t>
            </a:r>
            <a:r>
              <a:rPr lang="cs-CZ" sz="3600" i="1" dirty="0" err="1" smtClean="0">
                <a:latin typeface="Arial Black" panose="020B0A04020102020204" pitchFamily="34" charset="0"/>
              </a:rPr>
              <a:t>of</a:t>
            </a:r>
            <a:r>
              <a:rPr lang="cs-CZ" sz="3600" i="1" dirty="0" smtClean="0">
                <a:latin typeface="Arial Black" panose="020B0A04020102020204" pitchFamily="34" charset="0"/>
              </a:rPr>
              <a:t> Henry Adams </a:t>
            </a:r>
            <a:r>
              <a:rPr lang="cs-CZ" sz="3600" dirty="0" smtClean="0">
                <a:latin typeface="Arial Black" panose="020B0A04020102020204" pitchFamily="34" charset="0"/>
              </a:rPr>
              <a:t>(1906,1907)</a:t>
            </a:r>
            <a:endParaRPr lang="cs-CZ" sz="3600" i="1" dirty="0">
              <a:latin typeface="Arial Black" panose="020B0A04020102020204" pitchFamily="34" charset="0"/>
            </a:endParaRPr>
          </a:p>
        </p:txBody>
      </p:sp>
      <p:sp>
        <p:nvSpPr>
          <p:cNvPr id="3" name="Zástupný symbol pro obsah 2"/>
          <p:cNvSpPr>
            <a:spLocks noGrp="1"/>
          </p:cNvSpPr>
          <p:nvPr>
            <p:ph sz="half" idx="1"/>
          </p:nvPr>
        </p:nvSpPr>
        <p:spPr>
          <a:xfrm>
            <a:off x="-73892" y="778395"/>
            <a:ext cx="10177892" cy="6166935"/>
          </a:xfrm>
        </p:spPr>
        <p:txBody>
          <a:bodyPr>
            <a:normAutofit lnSpcReduction="10000"/>
          </a:bodyPr>
          <a:lstStyle/>
          <a:p>
            <a:pPr marL="0" indent="0">
              <a:lnSpc>
                <a:spcPct val="100000"/>
              </a:lnSpc>
              <a:spcBef>
                <a:spcPts val="0"/>
              </a:spcBef>
              <a:buNone/>
            </a:pPr>
            <a:r>
              <a:rPr lang="en-GB" sz="1900" dirty="0" smtClean="0"/>
              <a:t>An </a:t>
            </a:r>
            <a:r>
              <a:rPr lang="en-GB" sz="1900" b="1" dirty="0" smtClean="0"/>
              <a:t>autobiography</a:t>
            </a:r>
            <a:r>
              <a:rPr lang="en-GB" sz="1900" dirty="0" smtClean="0"/>
              <a:t> of Henry Adams (1838-1918), a descendant of two American presidents (John Adams, John Quincy Adams) and a Harvard professor of history.</a:t>
            </a:r>
          </a:p>
          <a:p>
            <a:pPr>
              <a:lnSpc>
                <a:spcPct val="100000"/>
              </a:lnSpc>
              <a:spcBef>
                <a:spcPts val="0"/>
              </a:spcBef>
            </a:pPr>
            <a:r>
              <a:rPr lang="en-GB" sz="1900" dirty="0" smtClean="0"/>
              <a:t>the </a:t>
            </a:r>
            <a:r>
              <a:rPr lang="en-GB" sz="1900" b="1" dirty="0" smtClean="0"/>
              <a:t>collapse of moral order</a:t>
            </a:r>
            <a:r>
              <a:rPr lang="en-GB" sz="1900" dirty="0" smtClean="0"/>
              <a:t> and the final </a:t>
            </a:r>
            <a:r>
              <a:rPr lang="en-GB" sz="1900" b="1" dirty="0" smtClean="0"/>
              <a:t>failure of the Enlightenment project of education </a:t>
            </a:r>
            <a:r>
              <a:rPr lang="en-GB" sz="1900" dirty="0" smtClean="0"/>
              <a:t>(J.-J. Rousseau). Instead of developing the selves of their pupils, the educators demanded their</a:t>
            </a:r>
            <a:r>
              <a:rPr lang="en-GB" sz="1900" b="1" dirty="0" smtClean="0"/>
              <a:t> self-effacement. </a:t>
            </a:r>
            <a:r>
              <a:rPr lang="en-GB" sz="1900" dirty="0" smtClean="0"/>
              <a:t>As a result, they </a:t>
            </a:r>
            <a:r>
              <a:rPr lang="en-GB" sz="1900" b="1" dirty="0" smtClean="0"/>
              <a:t>did not produce men, but</a:t>
            </a:r>
            <a:r>
              <a:rPr lang="en-GB" sz="1900" dirty="0" smtClean="0"/>
              <a:t> mere </a:t>
            </a:r>
            <a:r>
              <a:rPr lang="en-GB" sz="1900" b="1" dirty="0" smtClean="0"/>
              <a:t>manikins </a:t>
            </a:r>
            <a:r>
              <a:rPr lang="en-GB" sz="1900" dirty="0" smtClean="0"/>
              <a:t>(dwarfs as well as “mannequins”). This is </a:t>
            </a:r>
            <a:r>
              <a:rPr lang="en-GB" sz="1900" b="1" dirty="0" smtClean="0"/>
              <a:t>the end of the “central man,” </a:t>
            </a:r>
            <a:r>
              <a:rPr lang="en-GB" sz="1900" dirty="0" smtClean="0"/>
              <a:t>since</a:t>
            </a:r>
            <a:r>
              <a:rPr lang="en-GB" sz="1900" b="1" dirty="0" smtClean="0"/>
              <a:t> manikins are </a:t>
            </a:r>
            <a:r>
              <a:rPr lang="en-GB" sz="1900" b="1" dirty="0" err="1" smtClean="0"/>
              <a:t>replacable</a:t>
            </a:r>
            <a:r>
              <a:rPr lang="en-GB" sz="1900" b="1" dirty="0" smtClean="0"/>
              <a:t> </a:t>
            </a:r>
            <a:r>
              <a:rPr lang="en-GB" sz="1900" dirty="0" smtClean="0"/>
              <a:t>by any other figure. </a:t>
            </a:r>
          </a:p>
          <a:p>
            <a:pPr>
              <a:lnSpc>
                <a:spcPct val="100000"/>
              </a:lnSpc>
              <a:spcBef>
                <a:spcPts val="0"/>
              </a:spcBef>
            </a:pPr>
            <a:r>
              <a:rPr lang="en-GB" sz="1900" dirty="0" smtClean="0"/>
              <a:t>As a result, </a:t>
            </a:r>
            <a:r>
              <a:rPr lang="en-GB" sz="1900" b="1" dirty="0" smtClean="0"/>
              <a:t>the universe</a:t>
            </a:r>
            <a:r>
              <a:rPr lang="en-GB" sz="1900" dirty="0" smtClean="0"/>
              <a:t> </a:t>
            </a:r>
            <a:r>
              <a:rPr lang="en-GB" sz="1900" b="1" dirty="0" smtClean="0"/>
              <a:t>has no longer any unity, such as that represented by medieval cathedrals</a:t>
            </a:r>
            <a:r>
              <a:rPr lang="en-GB" sz="1900" dirty="0" smtClean="0"/>
              <a:t>. </a:t>
            </a:r>
            <a:r>
              <a:rPr lang="en-GB" sz="1900" b="1" i="1" dirty="0" smtClean="0"/>
              <a:t>The Education</a:t>
            </a:r>
            <a:r>
              <a:rPr lang="en-GB" sz="1900" b="1" dirty="0" smtClean="0"/>
              <a:t>, subtitled </a:t>
            </a:r>
            <a:r>
              <a:rPr lang="en-GB" sz="1900" b="1" i="1" dirty="0" smtClean="0"/>
              <a:t>The Study of Twentieth-Century Multiplicity</a:t>
            </a:r>
            <a:r>
              <a:rPr lang="en-GB" sz="1900" dirty="0" smtClean="0"/>
              <a:t>, is a sequel of </a:t>
            </a:r>
            <a:r>
              <a:rPr lang="en-GB" sz="1900" b="1" i="1" dirty="0" smtClean="0"/>
              <a:t>Mount Saint Michel and Chartres: a Study of Thirteenth-Century Unity</a:t>
            </a:r>
            <a:r>
              <a:rPr lang="en-GB" sz="1900" i="1" dirty="0" smtClean="0"/>
              <a:t> </a:t>
            </a:r>
            <a:r>
              <a:rPr lang="en-GB" sz="1900" dirty="0" smtClean="0"/>
              <a:t>(1904). (see right bottom: Chartres)</a:t>
            </a:r>
          </a:p>
          <a:p>
            <a:pPr>
              <a:lnSpc>
                <a:spcPct val="100000"/>
              </a:lnSpc>
              <a:spcBef>
                <a:spcPts val="0"/>
              </a:spcBef>
            </a:pPr>
            <a:r>
              <a:rPr lang="en-GB" sz="1900" dirty="0" smtClean="0"/>
              <a:t>Adams assumes that </a:t>
            </a:r>
            <a:r>
              <a:rPr lang="en-GB" sz="1900" b="1" dirty="0" smtClean="0"/>
              <a:t>the unity of the universe is dynamic, based on the central source of power.</a:t>
            </a:r>
            <a:r>
              <a:rPr lang="en-GB" sz="1900" dirty="0" smtClean="0"/>
              <a:t> In the Middle Ages, </a:t>
            </a:r>
            <a:r>
              <a:rPr lang="en-GB" sz="1900" b="1" dirty="0" smtClean="0"/>
              <a:t>this source of power, including both fecundity and mercy, was believed to be Virgin Mary as the mother of God </a:t>
            </a:r>
            <a:r>
              <a:rPr lang="en-GB" sz="1900" dirty="0" smtClean="0"/>
              <a:t>(this symbolism was alienated from the U.S. Americans by Puritanism but is still much alive in Latin America – e.g. Virgin Mary of </a:t>
            </a:r>
            <a:r>
              <a:rPr lang="en-GB" sz="1900" dirty="0" err="1" smtClean="0"/>
              <a:t>Guad</a:t>
            </a:r>
            <a:r>
              <a:rPr lang="cs-CZ" sz="1900" dirty="0" smtClean="0"/>
              <a:t>a</a:t>
            </a:r>
            <a:r>
              <a:rPr lang="en-GB" sz="1900" dirty="0" err="1" smtClean="0"/>
              <a:t>lupe</a:t>
            </a:r>
            <a:r>
              <a:rPr lang="en-GB" sz="1900" dirty="0" smtClean="0"/>
              <a:t>, the national symbol of Mexico). T</a:t>
            </a:r>
            <a:r>
              <a:rPr lang="en-GB" sz="1900" b="1" dirty="0" smtClean="0"/>
              <a:t>his symbolism also informs the unity of medieval cathedrals.</a:t>
            </a:r>
            <a:r>
              <a:rPr lang="en-GB" sz="1900" dirty="0" smtClean="0"/>
              <a:t> In the modern age, the cult of the Virgin was </a:t>
            </a:r>
            <a:r>
              <a:rPr lang="en-GB" sz="1900" b="1" dirty="0" smtClean="0"/>
              <a:t>replaced by the cult of the machine as the source of power. </a:t>
            </a:r>
            <a:r>
              <a:rPr lang="en-GB" sz="1900" dirty="0" smtClean="0"/>
              <a:t>However, </a:t>
            </a:r>
            <a:r>
              <a:rPr lang="en-GB" sz="1900" b="1" dirty="0" smtClean="0"/>
              <a:t>this power can no longer be represented in anthropomorphic terms</a:t>
            </a:r>
            <a:r>
              <a:rPr lang="en-GB" sz="1900" dirty="0" smtClean="0"/>
              <a:t>. Adams chooses a new invention generating electricity – </a:t>
            </a:r>
            <a:r>
              <a:rPr lang="en-GB" sz="1900" b="1" dirty="0" smtClean="0"/>
              <a:t>the dynamo </a:t>
            </a:r>
            <a:r>
              <a:rPr lang="en-GB" sz="1900" dirty="0" smtClean="0"/>
              <a:t>– which becomes </a:t>
            </a:r>
            <a:r>
              <a:rPr lang="en-GB" sz="1900" b="1" dirty="0" smtClean="0"/>
              <a:t>a symbolic antithesis to the Madonna.</a:t>
            </a:r>
            <a:r>
              <a:rPr lang="en-GB" sz="1900" dirty="0" smtClean="0"/>
              <a:t> </a:t>
            </a:r>
            <a:r>
              <a:rPr lang="en-GB" sz="1900" b="1" dirty="0" smtClean="0"/>
              <a:t> </a:t>
            </a:r>
          </a:p>
          <a:p>
            <a:pPr>
              <a:lnSpc>
                <a:spcPct val="100000"/>
              </a:lnSpc>
              <a:spcBef>
                <a:spcPts val="0"/>
              </a:spcBef>
            </a:pPr>
            <a:r>
              <a:rPr lang="en-GB" sz="1900" b="1" dirty="0" smtClean="0"/>
              <a:t>American Naturalism: </a:t>
            </a:r>
            <a:r>
              <a:rPr lang="en-GB" sz="1900" dirty="0" smtClean="0"/>
              <a:t>traces the links between chaos, energy, and history. Convergence of </a:t>
            </a:r>
            <a:r>
              <a:rPr lang="en-GB" sz="1900" b="1" dirty="0" smtClean="0"/>
              <a:t>radical investigative journalism</a:t>
            </a:r>
            <a:r>
              <a:rPr lang="en-GB" sz="1900" dirty="0" smtClean="0"/>
              <a:t> (muckraking) exposing the crimes of big corporations (Ida Tarbell, </a:t>
            </a:r>
            <a:r>
              <a:rPr lang="en-GB" sz="1900" i="1" dirty="0" smtClean="0"/>
              <a:t>The History of the Standard Oil Company</a:t>
            </a:r>
            <a:r>
              <a:rPr lang="en-GB" sz="1900" dirty="0" smtClean="0"/>
              <a:t>, 1904) and the </a:t>
            </a:r>
            <a:r>
              <a:rPr lang="en-GB" sz="1900" b="1" dirty="0" smtClean="0"/>
              <a:t>experimental social novel </a:t>
            </a:r>
            <a:r>
              <a:rPr lang="en-GB" sz="1900" dirty="0" smtClean="0"/>
              <a:t>(Frank Norris, Stephen Crane, Theodore Dreiser), focusing also on animal-human relations (Jack London).</a:t>
            </a:r>
            <a:endParaRPr lang="en-GB" sz="1900" dirty="0"/>
          </a:p>
        </p:txBody>
      </p:sp>
      <p:pic>
        <p:nvPicPr>
          <p:cNvPr id="5" name="Zástupný symbol pro obsah 4" descr="https://upload.wikimedia.org/wikipedia/commons/b/bf/William_Notman_-_Henry_Brooks_Adams%2C_1885_%28transparent%29.pn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2431" t="12487" r="19423" b="22511"/>
          <a:stretch/>
        </p:blipFill>
        <p:spPr bwMode="auto">
          <a:xfrm>
            <a:off x="10104000" y="750013"/>
            <a:ext cx="2088000" cy="2969928"/>
          </a:xfrm>
          <a:prstGeom prst="rect">
            <a:avLst/>
          </a:prstGeom>
          <a:noFill/>
          <a:ln>
            <a:noFill/>
          </a:ln>
          <a:extLst>
            <a:ext uri="{53640926-AAD7-44D8-BBD7-CCE9431645EC}">
              <a14:shadowObscured xmlns:a14="http://schemas.microsoft.com/office/drawing/2010/main"/>
            </a:ext>
          </a:extLst>
        </p:spPr>
      </p:pic>
      <p:pic>
        <p:nvPicPr>
          <p:cNvPr id="6" name="Obrázek 5" descr="Chartres Cathedral, showing light from the clerestory windows illuminating the choir. Photograph by Marianne Casamance, under a creative commons licens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3561" y="3730910"/>
            <a:ext cx="2088879" cy="3132000"/>
          </a:xfrm>
          <a:prstGeom prst="rect">
            <a:avLst/>
          </a:prstGeom>
          <a:noFill/>
          <a:ln>
            <a:noFill/>
          </a:ln>
        </p:spPr>
      </p:pic>
    </p:spTree>
    <p:extLst>
      <p:ext uri="{BB962C8B-B14F-4D97-AF65-F5344CB8AC3E}">
        <p14:creationId xmlns:p14="http://schemas.microsoft.com/office/powerpoint/2010/main" val="2092576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
            <a:ext cx="10515600" cy="803563"/>
          </a:xfrm>
        </p:spPr>
        <p:txBody>
          <a:bodyPr>
            <a:normAutofit/>
          </a:bodyPr>
          <a:lstStyle/>
          <a:p>
            <a:pPr algn="ctr"/>
            <a:r>
              <a:rPr lang="cs-CZ" sz="3600" dirty="0" smtClean="0">
                <a:latin typeface="Arial Black" panose="020B0A04020102020204" pitchFamily="34" charset="0"/>
              </a:rPr>
              <a:t>Frank </a:t>
            </a:r>
            <a:r>
              <a:rPr lang="cs-CZ" sz="3600" dirty="0" err="1" smtClean="0">
                <a:latin typeface="Arial Black" panose="020B0A04020102020204" pitchFamily="34" charset="0"/>
              </a:rPr>
              <a:t>Norris</a:t>
            </a:r>
            <a:r>
              <a:rPr lang="cs-CZ" sz="3600" dirty="0" smtClean="0">
                <a:latin typeface="Arial Black" panose="020B0A04020102020204" pitchFamily="34" charset="0"/>
              </a:rPr>
              <a:t> (1870-1902)</a:t>
            </a:r>
            <a:endParaRPr lang="cs-CZ" sz="3600" dirty="0">
              <a:latin typeface="Arial Black" panose="020B0A04020102020204" pitchFamily="34" charset="0"/>
            </a:endParaRPr>
          </a:p>
        </p:txBody>
      </p:sp>
      <p:sp>
        <p:nvSpPr>
          <p:cNvPr id="3" name="Zástupný symbol pro obsah 2"/>
          <p:cNvSpPr>
            <a:spLocks noGrp="1"/>
          </p:cNvSpPr>
          <p:nvPr>
            <p:ph sz="half" idx="1"/>
          </p:nvPr>
        </p:nvSpPr>
        <p:spPr>
          <a:xfrm>
            <a:off x="1" y="626724"/>
            <a:ext cx="9914562" cy="6374440"/>
          </a:xfrm>
        </p:spPr>
        <p:txBody>
          <a:bodyPr>
            <a:normAutofit fontScale="92500" lnSpcReduction="20000"/>
          </a:bodyPr>
          <a:lstStyle/>
          <a:p>
            <a:pPr>
              <a:lnSpc>
                <a:spcPct val="110000"/>
              </a:lnSpc>
              <a:spcBef>
                <a:spcPts val="0"/>
              </a:spcBef>
            </a:pPr>
            <a:r>
              <a:rPr lang="en-GB" sz="2000" dirty="0" smtClean="0"/>
              <a:t>Although a native of Chicago, his life and most fictions are connected with </a:t>
            </a:r>
            <a:r>
              <a:rPr lang="en-GB" sz="2000" b="1" dirty="0" smtClean="0"/>
              <a:t>California, from San Francisco through the Central Valley to the Death Valley</a:t>
            </a:r>
            <a:r>
              <a:rPr lang="en-GB" sz="2000" dirty="0" smtClean="0"/>
              <a:t>. He became </a:t>
            </a:r>
            <a:r>
              <a:rPr lang="en-GB" sz="2000" b="1" dirty="0" smtClean="0"/>
              <a:t>acquainted with the sources of naturalism (Darwin, Spencer</a:t>
            </a:r>
            <a:r>
              <a:rPr lang="en-GB" sz="2000" dirty="0" smtClean="0"/>
              <a:t>) during his studies at </a:t>
            </a:r>
            <a:r>
              <a:rPr lang="en-GB" sz="2000" b="1" dirty="0" smtClean="0"/>
              <a:t>UC Berkeley</a:t>
            </a:r>
            <a:r>
              <a:rPr lang="en-GB" sz="2000" dirty="0" smtClean="0"/>
              <a:t>. Regrettably, he also imbibed </a:t>
            </a:r>
            <a:r>
              <a:rPr lang="en-GB" sz="2000" b="1" dirty="0" smtClean="0"/>
              <a:t>ideologies of racism and antisemitism</a:t>
            </a:r>
            <a:r>
              <a:rPr lang="en-GB" sz="2000" dirty="0" smtClean="0"/>
              <a:t>, which negatively influenced his fiction writing. He started his career as a </a:t>
            </a:r>
            <a:r>
              <a:rPr lang="en-GB" sz="2000" b="1" dirty="0" smtClean="0"/>
              <a:t>journalist for the </a:t>
            </a:r>
            <a:r>
              <a:rPr lang="en-GB" sz="2000" b="1" i="1" dirty="0" smtClean="0"/>
              <a:t>San Francisco Chronicle</a:t>
            </a:r>
            <a:r>
              <a:rPr lang="en-GB" sz="2000" i="1" dirty="0" smtClean="0"/>
              <a:t>, </a:t>
            </a:r>
            <a:r>
              <a:rPr lang="en-GB" sz="2000" dirty="0" smtClean="0"/>
              <a:t>reporting from South Africa. Later </a:t>
            </a:r>
            <a:r>
              <a:rPr lang="en-GB" sz="2000" b="1" dirty="0" smtClean="0"/>
              <a:t>he covered the second U.S. – Spanish war in Cuba (1898)</a:t>
            </a:r>
            <a:r>
              <a:rPr lang="en-GB" sz="2000" dirty="0" smtClean="0"/>
              <a:t> </a:t>
            </a:r>
            <a:r>
              <a:rPr lang="en-GB" sz="2000" b="1" dirty="0" smtClean="0"/>
              <a:t>for the </a:t>
            </a:r>
            <a:r>
              <a:rPr lang="en-GB" sz="2000" b="1" i="1" dirty="0" smtClean="0"/>
              <a:t>McClure Magazine</a:t>
            </a:r>
            <a:r>
              <a:rPr lang="en-GB" sz="2000" dirty="0" smtClean="0"/>
              <a:t>. He died of the </a:t>
            </a:r>
            <a:r>
              <a:rPr lang="en-GB" sz="2000" dirty="0" smtClean="0"/>
              <a:t>cons</a:t>
            </a:r>
            <a:r>
              <a:rPr lang="cs-CZ" sz="2000" dirty="0" smtClean="0"/>
              <a:t>e</a:t>
            </a:r>
            <a:r>
              <a:rPr lang="en-GB" sz="2000" dirty="0" err="1" smtClean="0"/>
              <a:t>quences</a:t>
            </a:r>
            <a:r>
              <a:rPr lang="en-GB" sz="2000" dirty="0" smtClean="0"/>
              <a:t> </a:t>
            </a:r>
            <a:r>
              <a:rPr lang="en-GB" sz="2000" dirty="0" smtClean="0"/>
              <a:t>of ruptured appendix. </a:t>
            </a:r>
          </a:p>
          <a:p>
            <a:pPr>
              <a:lnSpc>
                <a:spcPct val="110000"/>
              </a:lnSpc>
              <a:spcBef>
                <a:spcPts val="0"/>
              </a:spcBef>
            </a:pPr>
            <a:r>
              <a:rPr lang="en-GB" sz="2000" dirty="0" smtClean="0"/>
              <a:t>Norris‘ major work is the unfinished </a:t>
            </a:r>
            <a:r>
              <a:rPr lang="en-GB" sz="2000" b="1" dirty="0" smtClean="0"/>
              <a:t>“Wheat Trilogy”</a:t>
            </a:r>
            <a:r>
              <a:rPr lang="en-GB" sz="2000" i="1" dirty="0" smtClean="0"/>
              <a:t> </a:t>
            </a:r>
            <a:r>
              <a:rPr lang="en-GB" sz="2000" dirty="0" smtClean="0"/>
              <a:t>dealing with the growing of wheat and with the speculations with it on the stock exchange. </a:t>
            </a:r>
            <a:r>
              <a:rPr lang="en-GB" sz="2000" b="1" dirty="0" smtClean="0"/>
              <a:t>Wheat </a:t>
            </a:r>
            <a:r>
              <a:rPr lang="en-GB" sz="2000" dirty="0" smtClean="0"/>
              <a:t>as a natural product </a:t>
            </a:r>
            <a:r>
              <a:rPr lang="en-GB" sz="2000" b="1" dirty="0" smtClean="0"/>
              <a:t>becomes a commodity </a:t>
            </a:r>
            <a:r>
              <a:rPr lang="en-GB" sz="2000" dirty="0" smtClean="0"/>
              <a:t>and its fate </a:t>
            </a:r>
            <a:r>
              <a:rPr lang="en-GB" sz="2000" b="1" dirty="0" smtClean="0"/>
              <a:t>represents the growth and transformation of U.S. capitalism</a:t>
            </a:r>
            <a:r>
              <a:rPr lang="en-GB" sz="2000" dirty="0" smtClean="0"/>
              <a:t>, especially </a:t>
            </a:r>
            <a:r>
              <a:rPr lang="en-GB" sz="2000" b="1" dirty="0" smtClean="0"/>
              <a:t>the rapid expansion of railroads and global trade</a:t>
            </a:r>
            <a:r>
              <a:rPr lang="en-GB" sz="2000" dirty="0" smtClean="0"/>
              <a:t>. </a:t>
            </a:r>
          </a:p>
          <a:p>
            <a:pPr>
              <a:lnSpc>
                <a:spcPct val="110000"/>
              </a:lnSpc>
              <a:spcBef>
                <a:spcPts val="0"/>
              </a:spcBef>
            </a:pPr>
            <a:r>
              <a:rPr lang="en-GB" sz="2000" dirty="0" smtClean="0"/>
              <a:t>The first part of the trilogy, </a:t>
            </a:r>
            <a:r>
              <a:rPr lang="en-GB" sz="2000" b="1" i="1" dirty="0" smtClean="0"/>
              <a:t>The Octopus</a:t>
            </a:r>
            <a:r>
              <a:rPr lang="en-GB" sz="2000" i="1" dirty="0" smtClean="0"/>
              <a:t> </a:t>
            </a:r>
            <a:r>
              <a:rPr lang="en-GB" sz="2000" dirty="0" smtClean="0"/>
              <a:t>(1900) deals with the </a:t>
            </a:r>
            <a:r>
              <a:rPr lang="en-GB" sz="2000" b="1" dirty="0" smtClean="0"/>
              <a:t>vain fight of the prosperous wheat farmers in San </a:t>
            </a:r>
            <a:r>
              <a:rPr lang="en-GB" sz="2000" b="1" dirty="0" err="1" smtClean="0"/>
              <a:t>Joaquín</a:t>
            </a:r>
            <a:r>
              <a:rPr lang="en-GB" sz="2000" b="1" dirty="0" smtClean="0"/>
              <a:t> Valley</a:t>
            </a:r>
            <a:r>
              <a:rPr lang="en-GB" sz="2000" dirty="0" smtClean="0"/>
              <a:t> south of Stockton, California,</a:t>
            </a:r>
            <a:r>
              <a:rPr lang="en-GB" sz="2000" b="1" dirty="0" smtClean="0"/>
              <a:t> against a railroad company</a:t>
            </a:r>
            <a:r>
              <a:rPr lang="en-GB" sz="2000" dirty="0" smtClean="0"/>
              <a:t>. To </a:t>
            </a:r>
            <a:r>
              <a:rPr lang="en-GB" sz="2000" b="1" dirty="0" smtClean="0"/>
              <a:t>seize their land</a:t>
            </a:r>
            <a:r>
              <a:rPr lang="en-GB" sz="2000" dirty="0" smtClean="0"/>
              <a:t> the company assumes control of all important businesses and institutions and gains influence over the government.</a:t>
            </a:r>
            <a:r>
              <a:rPr lang="en-GB" sz="2200" dirty="0" smtClean="0"/>
              <a:t> Neither </a:t>
            </a:r>
            <a:r>
              <a:rPr lang="en-GB" sz="2000" dirty="0" smtClean="0"/>
              <a:t>the farmers‘ protests and </a:t>
            </a:r>
            <a:r>
              <a:rPr lang="en-GB" sz="2000" dirty="0" smtClean="0"/>
              <a:t>armed </a:t>
            </a:r>
            <a:r>
              <a:rPr lang="en-GB" sz="2000" dirty="0" smtClean="0"/>
              <a:t>resistance, nor </a:t>
            </a:r>
            <a:r>
              <a:rPr lang="en-GB" sz="2000" b="1" dirty="0" smtClean="0"/>
              <a:t>poetry about their tragic fight</a:t>
            </a:r>
            <a:r>
              <a:rPr lang="en-GB" sz="2000" dirty="0" smtClean="0"/>
              <a:t> succeed to rally public opinion against the company. </a:t>
            </a:r>
            <a:r>
              <a:rPr lang="en-GB" sz="2000" b="1" dirty="0" smtClean="0"/>
              <a:t>The poet decides to appeal to the president of the company.</a:t>
            </a:r>
            <a:r>
              <a:rPr lang="en-GB" sz="2000" dirty="0" smtClean="0"/>
              <a:t> Instead of the inhuman criminal he expects to see, he faces a cultivated gentleman. </a:t>
            </a:r>
            <a:r>
              <a:rPr lang="en-GB" sz="2000" b="1" dirty="0" smtClean="0"/>
              <a:t>He comes to understand that the situation is the result of the power of the system, not </a:t>
            </a:r>
            <a:r>
              <a:rPr lang="en-GB" sz="2200" b="1" dirty="0" smtClean="0"/>
              <a:t>of individuals.</a:t>
            </a:r>
            <a:r>
              <a:rPr lang="en-GB" sz="2200" dirty="0" smtClean="0"/>
              <a:t> </a:t>
            </a:r>
            <a:r>
              <a:rPr lang="en-GB" sz="2000" dirty="0" smtClean="0"/>
              <a:t> </a:t>
            </a:r>
          </a:p>
          <a:p>
            <a:pPr>
              <a:lnSpc>
                <a:spcPct val="110000"/>
              </a:lnSpc>
              <a:spcBef>
                <a:spcPts val="0"/>
              </a:spcBef>
            </a:pPr>
            <a:r>
              <a:rPr lang="en-GB" sz="2000" dirty="0" smtClean="0"/>
              <a:t>The second part of the trilogy, the </a:t>
            </a:r>
            <a:r>
              <a:rPr lang="en-GB" sz="2000" b="1" dirty="0" smtClean="0"/>
              <a:t>unfinished novel </a:t>
            </a:r>
            <a:r>
              <a:rPr lang="en-GB" sz="2000" b="1" i="1" dirty="0" smtClean="0"/>
              <a:t>The Pit </a:t>
            </a:r>
            <a:r>
              <a:rPr lang="en-GB" sz="2000" dirty="0" smtClean="0"/>
              <a:t>, combines </a:t>
            </a:r>
            <a:r>
              <a:rPr lang="en-GB" sz="2000" b="1" dirty="0" smtClean="0"/>
              <a:t>the stories of a businessman speculating with wheat at the Chicago Board of Trade Building and of his love affair with an actress.</a:t>
            </a:r>
            <a:r>
              <a:rPr lang="en-GB" sz="2000" dirty="0" smtClean="0"/>
              <a:t> </a:t>
            </a:r>
            <a:r>
              <a:rPr lang="en-GB" sz="2000" b="1" dirty="0" smtClean="0"/>
              <a:t>The title of the novel, “the pit” indicates both environments</a:t>
            </a:r>
            <a:r>
              <a:rPr lang="en-GB" sz="2000" dirty="0" smtClean="0"/>
              <a:t>, meaning the “trade pits” (corn elevators with which the hero speculates) as well as the stalls (most expensive seats) in a theatre.  </a:t>
            </a:r>
            <a:endParaRPr lang="en-GB" sz="2000" dirty="0"/>
          </a:p>
        </p:txBody>
      </p:sp>
      <p:pic>
        <p:nvPicPr>
          <p:cNvPr id="5" name="Zástupný symbol pro obsah 4" descr="https://upload.wikimedia.org/wikipedia/commons/4/4b/A_Corner_in_Wheat.jpg"/>
          <p:cNvPicPr>
            <a:picLocks noGrp="1"/>
          </p:cNvPicPr>
          <p:nvPr>
            <p:ph sz="half" idx="2"/>
          </p:nvPr>
        </p:nvPicPr>
        <p:blipFill rotWithShape="1">
          <a:blip r:embed="rId2">
            <a:extLst>
              <a:ext uri="{28A0092B-C50C-407E-A947-70E740481C1C}">
                <a14:useLocalDpi xmlns:a14="http://schemas.microsoft.com/office/drawing/2010/main" val="0"/>
              </a:ext>
            </a:extLst>
          </a:blip>
          <a:srcRect l="32579" r="18133"/>
          <a:stretch/>
        </p:blipFill>
        <p:spPr bwMode="auto">
          <a:xfrm>
            <a:off x="9894012" y="2482193"/>
            <a:ext cx="2297987" cy="3077135"/>
          </a:xfrm>
          <a:prstGeom prst="rect">
            <a:avLst/>
          </a:prstGeom>
          <a:noFill/>
          <a:ln>
            <a:noFill/>
          </a:ln>
          <a:extLst>
            <a:ext uri="{53640926-AAD7-44D8-BBD7-CCE9431645EC}">
              <a14:shadowObscured xmlns:a14="http://schemas.microsoft.com/office/drawing/2010/main"/>
            </a:ext>
          </a:extLst>
        </p:spPr>
      </p:pic>
      <p:sp>
        <p:nvSpPr>
          <p:cNvPr id="6" name="TextovéPole 5"/>
          <p:cNvSpPr txBox="1"/>
          <p:nvPr/>
        </p:nvSpPr>
        <p:spPr>
          <a:xfrm>
            <a:off x="9773298" y="5534561"/>
            <a:ext cx="2539413" cy="1323439"/>
          </a:xfrm>
          <a:prstGeom prst="rect">
            <a:avLst/>
          </a:prstGeom>
          <a:noFill/>
        </p:spPr>
        <p:txBody>
          <a:bodyPr wrap="none" rtlCol="0">
            <a:spAutoFit/>
          </a:bodyPr>
          <a:lstStyle/>
          <a:p>
            <a:r>
              <a:rPr lang="cs-CZ" sz="1600" dirty="0" smtClean="0"/>
              <a:t>Top: </a:t>
            </a:r>
            <a:r>
              <a:rPr lang="cs-CZ" sz="1600" dirty="0" err="1" smtClean="0"/>
              <a:t>Norris</a:t>
            </a:r>
            <a:r>
              <a:rPr lang="cs-CZ" sz="1600" dirty="0" smtClean="0"/>
              <a:t> </a:t>
            </a:r>
            <a:r>
              <a:rPr lang="cs-CZ" sz="1600" dirty="0" err="1" smtClean="0"/>
              <a:t>at</a:t>
            </a:r>
            <a:r>
              <a:rPr lang="cs-CZ" sz="1600" dirty="0" smtClean="0"/>
              <a:t> 31</a:t>
            </a:r>
          </a:p>
          <a:p>
            <a:r>
              <a:rPr lang="cs-CZ" sz="1600" dirty="0" err="1" smtClean="0"/>
              <a:t>Bottom</a:t>
            </a:r>
            <a:r>
              <a:rPr lang="cs-CZ" sz="1600" dirty="0" smtClean="0"/>
              <a:t>: </a:t>
            </a:r>
            <a:r>
              <a:rPr lang="cs-CZ" sz="1600" i="1" dirty="0" smtClean="0"/>
              <a:t>A </a:t>
            </a:r>
            <a:r>
              <a:rPr lang="cs-CZ" sz="1600" i="1" dirty="0" err="1" smtClean="0"/>
              <a:t>Corner</a:t>
            </a:r>
            <a:r>
              <a:rPr lang="cs-CZ" sz="1600" i="1" dirty="0" smtClean="0"/>
              <a:t> in </a:t>
            </a:r>
            <a:r>
              <a:rPr lang="cs-CZ" sz="1600" i="1" dirty="0" err="1" smtClean="0"/>
              <a:t>Wheat</a:t>
            </a:r>
            <a:r>
              <a:rPr lang="cs-CZ" sz="1600" i="1" dirty="0" smtClean="0"/>
              <a:t>, </a:t>
            </a:r>
          </a:p>
          <a:p>
            <a:r>
              <a:rPr lang="cs-CZ" sz="1600" dirty="0" smtClean="0"/>
              <a:t>D.W. </a:t>
            </a:r>
            <a:r>
              <a:rPr lang="cs-CZ" sz="1600" dirty="0" err="1" smtClean="0"/>
              <a:t>Griffiths</a:t>
            </a:r>
            <a:r>
              <a:rPr lang="cs-CZ" sz="1600" smtClean="0"/>
              <a:t>‘ </a:t>
            </a:r>
            <a:r>
              <a:rPr lang="cs-CZ" sz="1600" dirty="0" smtClean="0"/>
              <a:t>1909</a:t>
            </a:r>
          </a:p>
          <a:p>
            <a:r>
              <a:rPr lang="cs-CZ" sz="1600" dirty="0" err="1" smtClean="0"/>
              <a:t>silent</a:t>
            </a:r>
            <a:r>
              <a:rPr lang="cs-CZ" sz="1600" dirty="0" smtClean="0"/>
              <a:t> film </a:t>
            </a:r>
            <a:r>
              <a:rPr lang="cs-CZ" sz="1600" dirty="0" err="1" smtClean="0"/>
              <a:t>adaptation</a:t>
            </a:r>
            <a:r>
              <a:rPr lang="cs-CZ" sz="1600" dirty="0" smtClean="0"/>
              <a:t> </a:t>
            </a:r>
            <a:r>
              <a:rPr lang="cs-CZ" sz="1600" dirty="0" err="1" smtClean="0"/>
              <a:t>of</a:t>
            </a:r>
            <a:r>
              <a:rPr lang="cs-CZ" sz="1600" dirty="0" smtClean="0"/>
              <a:t> </a:t>
            </a:r>
            <a:r>
              <a:rPr lang="cs-CZ" sz="1600" dirty="0" err="1" smtClean="0"/>
              <a:t>an</a:t>
            </a:r>
            <a:endParaRPr lang="cs-CZ" sz="1600" dirty="0" smtClean="0"/>
          </a:p>
          <a:p>
            <a:r>
              <a:rPr lang="cs-CZ" sz="1600" dirty="0" err="1" smtClean="0"/>
              <a:t>episode</a:t>
            </a:r>
            <a:r>
              <a:rPr lang="cs-CZ" sz="1600" dirty="0" smtClean="0"/>
              <a:t> </a:t>
            </a:r>
            <a:r>
              <a:rPr lang="cs-CZ" sz="1600" dirty="0" err="1" smtClean="0"/>
              <a:t>from</a:t>
            </a:r>
            <a:r>
              <a:rPr lang="cs-CZ" sz="1600" dirty="0" smtClean="0"/>
              <a:t> </a:t>
            </a:r>
            <a:r>
              <a:rPr lang="cs-CZ" sz="1600" i="1" dirty="0" err="1" smtClean="0"/>
              <a:t>The</a:t>
            </a:r>
            <a:r>
              <a:rPr lang="cs-CZ" sz="1600" i="1" dirty="0" smtClean="0"/>
              <a:t> Pit.</a:t>
            </a:r>
            <a:r>
              <a:rPr lang="cs-CZ" sz="1600" dirty="0" smtClean="0"/>
              <a:t>  </a:t>
            </a:r>
            <a:endParaRPr lang="cs-CZ" sz="1600" dirty="0"/>
          </a:p>
        </p:txBody>
      </p:sp>
      <p:pic>
        <p:nvPicPr>
          <p:cNvPr id="7" name="Obrázek 6" descr="https://upload.wikimedia.org/wikipedia/commons/e/e0/Novelist_Frank_Norris.jpg"/>
          <p:cNvPicPr>
            <a:picLocks noChangeAspect="1"/>
          </p:cNvPicPr>
          <p:nvPr/>
        </p:nvPicPr>
        <p:blipFill rotWithShape="1">
          <a:blip r:embed="rId3" cstate="print">
            <a:extLst>
              <a:ext uri="{28A0092B-C50C-407E-A947-70E740481C1C}">
                <a14:useLocalDpi xmlns:a14="http://schemas.microsoft.com/office/drawing/2010/main" val="0"/>
              </a:ext>
            </a:extLst>
          </a:blip>
          <a:srcRect l="74" t="9234" b="20666"/>
          <a:stretch/>
        </p:blipFill>
        <p:spPr bwMode="auto">
          <a:xfrm>
            <a:off x="9914562" y="30822"/>
            <a:ext cx="2277438" cy="26587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307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4655"/>
            <a:ext cx="10515600" cy="692727"/>
          </a:xfrm>
        </p:spPr>
        <p:txBody>
          <a:bodyPr>
            <a:normAutofit/>
          </a:bodyPr>
          <a:lstStyle/>
          <a:p>
            <a:pPr algn="ctr"/>
            <a:r>
              <a:rPr lang="cs-CZ" sz="3600" dirty="0" err="1" smtClean="0">
                <a:latin typeface="Arial Black" panose="020B0A04020102020204" pitchFamily="34" charset="0"/>
              </a:rPr>
              <a:t>Stephen</a:t>
            </a:r>
            <a:r>
              <a:rPr lang="cs-CZ" sz="3600" dirty="0" smtClean="0">
                <a:latin typeface="Arial Black" panose="020B0A04020102020204" pitchFamily="34" charset="0"/>
              </a:rPr>
              <a:t> </a:t>
            </a:r>
            <a:r>
              <a:rPr lang="cs-CZ" sz="3600" dirty="0" err="1" smtClean="0">
                <a:latin typeface="Arial Black" panose="020B0A04020102020204" pitchFamily="34" charset="0"/>
              </a:rPr>
              <a:t>Crane</a:t>
            </a:r>
            <a:r>
              <a:rPr lang="cs-CZ" sz="3600" dirty="0" smtClean="0">
                <a:latin typeface="Arial Black" panose="020B0A04020102020204" pitchFamily="34" charset="0"/>
              </a:rPr>
              <a:t> (1871-1900)</a:t>
            </a:r>
            <a:endParaRPr lang="cs-CZ" sz="3600" dirty="0">
              <a:latin typeface="Arial Black" panose="020B0A04020102020204" pitchFamily="34" charset="0"/>
            </a:endParaRPr>
          </a:p>
        </p:txBody>
      </p:sp>
      <p:sp>
        <p:nvSpPr>
          <p:cNvPr id="3" name="Zástupný symbol pro obsah 2"/>
          <p:cNvSpPr>
            <a:spLocks noGrp="1"/>
          </p:cNvSpPr>
          <p:nvPr>
            <p:ph sz="half" idx="1"/>
          </p:nvPr>
        </p:nvSpPr>
        <p:spPr>
          <a:xfrm>
            <a:off x="1" y="757382"/>
            <a:ext cx="9672320" cy="6243782"/>
          </a:xfrm>
        </p:spPr>
        <p:txBody>
          <a:bodyPr>
            <a:normAutofit lnSpcReduction="10000"/>
          </a:bodyPr>
          <a:lstStyle/>
          <a:p>
            <a:pPr>
              <a:lnSpc>
                <a:spcPct val="100000"/>
              </a:lnSpc>
              <a:spcBef>
                <a:spcPts val="0"/>
              </a:spcBef>
            </a:pPr>
            <a:r>
              <a:rPr lang="en-GB" sz="2200" dirty="0" smtClean="0"/>
              <a:t>Born in Newark, NJ, as a son of a Methodist minister</a:t>
            </a:r>
            <a:r>
              <a:rPr lang="en-GB" sz="2200" b="1" dirty="0" smtClean="0"/>
              <a:t> </a:t>
            </a:r>
            <a:r>
              <a:rPr lang="en-GB" sz="2200" dirty="0" smtClean="0"/>
              <a:t>from an old family of Puritan colonists of Connecticut. Began writing at 4 and had first articles published at 16. After an unfinished university study (Syracuse, NY) he worked as a reporter (mostly for </a:t>
            </a:r>
            <a:r>
              <a:rPr lang="en-GB" sz="2200" i="1" dirty="0" smtClean="0"/>
              <a:t>New York Tribune</a:t>
            </a:r>
            <a:r>
              <a:rPr lang="en-GB" sz="2200" dirty="0" smtClean="0"/>
              <a:t>) Like Norris, he </a:t>
            </a:r>
            <a:r>
              <a:rPr lang="en-GB" sz="2200" b="1" dirty="0" smtClean="0"/>
              <a:t>covered the war in Cuba</a:t>
            </a:r>
            <a:r>
              <a:rPr lang="en-GB" sz="2200" dirty="0" smtClean="0"/>
              <a:t> (1898) and almost died in a shipwreck (the tale “The Open Boat”). He </a:t>
            </a:r>
            <a:r>
              <a:rPr lang="en-GB" sz="2200" b="1" dirty="0" smtClean="0"/>
              <a:t>lived with a former prostitute Cora Taylor</a:t>
            </a:r>
            <a:r>
              <a:rPr lang="en-GB" sz="2200" dirty="0" smtClean="0"/>
              <a:t>, who also became a journalist </a:t>
            </a:r>
            <a:r>
              <a:rPr lang="en-GB" sz="2200" b="1" dirty="0" smtClean="0"/>
              <a:t>covering with him the Greek-Turkish war</a:t>
            </a:r>
            <a:r>
              <a:rPr lang="en-GB" sz="2200" dirty="0" smtClean="0"/>
              <a:t> in Greece. Died of tuberculosis at </a:t>
            </a:r>
            <a:r>
              <a:rPr lang="en-GB" sz="2200" dirty="0" err="1" smtClean="0"/>
              <a:t>Badenweiler</a:t>
            </a:r>
            <a:r>
              <a:rPr lang="en-GB" sz="2200" dirty="0" smtClean="0"/>
              <a:t> in </a:t>
            </a:r>
            <a:r>
              <a:rPr lang="cs-CZ" sz="2200" dirty="0" err="1" smtClean="0"/>
              <a:t>the</a:t>
            </a:r>
            <a:r>
              <a:rPr lang="cs-CZ" sz="2200" dirty="0" smtClean="0"/>
              <a:t> </a:t>
            </a:r>
            <a:r>
              <a:rPr lang="en-GB" sz="2200" dirty="0" err="1" smtClean="0"/>
              <a:t>Schwarzwald</a:t>
            </a:r>
            <a:r>
              <a:rPr lang="en-GB" sz="2200" dirty="0" smtClean="0"/>
              <a:t> (Germany).</a:t>
            </a:r>
          </a:p>
          <a:p>
            <a:pPr>
              <a:lnSpc>
                <a:spcPct val="100000"/>
              </a:lnSpc>
              <a:spcBef>
                <a:spcPts val="0"/>
              </a:spcBef>
            </a:pPr>
            <a:r>
              <a:rPr lang="en-GB" sz="2200" dirty="0" smtClean="0"/>
              <a:t>His works deal with </a:t>
            </a:r>
            <a:r>
              <a:rPr lang="en-GB" sz="2200" b="1" dirty="0" smtClean="0"/>
              <a:t>the aspects of violence in the life of individuals</a:t>
            </a:r>
            <a:r>
              <a:rPr lang="en-GB" sz="2200" dirty="0" smtClean="0"/>
              <a:t>, and by their </a:t>
            </a:r>
            <a:r>
              <a:rPr lang="en-GB" sz="2200" b="1" dirty="0" smtClean="0"/>
              <a:t>fight for survival in the inhuman society and nature.</a:t>
            </a:r>
            <a:r>
              <a:rPr lang="en-GB" sz="2200" dirty="0" smtClean="0"/>
              <a:t> His first longer fiction, a novella</a:t>
            </a:r>
            <a:r>
              <a:rPr lang="en-GB" sz="2200" i="1" dirty="0" smtClean="0"/>
              <a:t> </a:t>
            </a:r>
            <a:r>
              <a:rPr lang="en-GB" sz="2200" b="1" i="1" dirty="0" smtClean="0"/>
              <a:t>Maggie: A Girl of the</a:t>
            </a:r>
            <a:r>
              <a:rPr lang="en-GB" sz="2200" b="1" dirty="0" smtClean="0"/>
              <a:t> </a:t>
            </a:r>
            <a:r>
              <a:rPr lang="en-GB" sz="2200" b="1" i="1" dirty="0" smtClean="0"/>
              <a:t>Streets</a:t>
            </a:r>
            <a:r>
              <a:rPr lang="en-GB" sz="2200" dirty="0" smtClean="0"/>
              <a:t> (1893), is a depressive story about </a:t>
            </a:r>
            <a:r>
              <a:rPr lang="en-GB" sz="2200" b="1" dirty="0" smtClean="0"/>
              <a:t>social decline and debasement of a young woman</a:t>
            </a:r>
            <a:r>
              <a:rPr lang="en-GB" sz="2200" dirty="0" smtClean="0"/>
              <a:t> caused by her mother‘s alcoholism, male violence and social hypocrisy. Crane throws critical light on</a:t>
            </a:r>
            <a:r>
              <a:rPr lang="en-GB" sz="2200" b="1" dirty="0" smtClean="0"/>
              <a:t> the unjust treatment of women and their sexuality</a:t>
            </a:r>
            <a:r>
              <a:rPr lang="en-GB" sz="2200" dirty="0" smtClean="0"/>
              <a:t>.</a:t>
            </a:r>
          </a:p>
          <a:p>
            <a:pPr>
              <a:lnSpc>
                <a:spcPct val="100000"/>
              </a:lnSpc>
              <a:spcBef>
                <a:spcPts val="0"/>
              </a:spcBef>
            </a:pPr>
            <a:r>
              <a:rPr lang="en-GB" sz="2200" dirty="0" smtClean="0"/>
              <a:t>His most important work, </a:t>
            </a:r>
            <a:r>
              <a:rPr lang="en-GB" sz="2200" b="1" dirty="0" smtClean="0"/>
              <a:t>the first modern war novel, </a:t>
            </a:r>
            <a:r>
              <a:rPr lang="en-GB" sz="2200" b="1" i="1" dirty="0" smtClean="0"/>
              <a:t>The Red Badge of Courage</a:t>
            </a:r>
            <a:r>
              <a:rPr lang="en-GB" sz="2200" i="1" dirty="0" smtClean="0"/>
              <a:t> </a:t>
            </a:r>
            <a:r>
              <a:rPr lang="en-GB" sz="2200" dirty="0" smtClean="0"/>
              <a:t>(1895), was written </a:t>
            </a:r>
            <a:r>
              <a:rPr lang="en-GB" sz="2200" b="1" dirty="0" smtClean="0"/>
              <a:t>without any authentic war experience</a:t>
            </a:r>
            <a:r>
              <a:rPr lang="en-GB" sz="2200" dirty="0" smtClean="0"/>
              <a:t>, but this does not mean that it lacks power. </a:t>
            </a:r>
          </a:p>
          <a:p>
            <a:pPr>
              <a:lnSpc>
                <a:spcPct val="100000"/>
              </a:lnSpc>
              <a:spcBef>
                <a:spcPts val="0"/>
              </a:spcBef>
            </a:pPr>
            <a:r>
              <a:rPr lang="en-GB" sz="2200" dirty="0" smtClean="0"/>
              <a:t>Crane singled out </a:t>
            </a:r>
            <a:r>
              <a:rPr lang="en-GB" sz="2200" b="1" dirty="0" smtClean="0"/>
              <a:t>the most important moral problem of the modern war</a:t>
            </a:r>
            <a:r>
              <a:rPr lang="en-GB" sz="2200" dirty="0" smtClean="0"/>
              <a:t>: the </a:t>
            </a:r>
            <a:r>
              <a:rPr lang="en-GB" sz="2200" b="1" dirty="0" smtClean="0"/>
              <a:t>absence of traditional heroism</a:t>
            </a:r>
            <a:r>
              <a:rPr lang="en-GB" sz="2200" dirty="0" smtClean="0"/>
              <a:t> and its substitution with </a:t>
            </a:r>
            <a:r>
              <a:rPr lang="en-GB" sz="2200" b="1" dirty="0" smtClean="0"/>
              <a:t>tremendous anxiety and fear.</a:t>
            </a:r>
            <a:endParaRPr lang="en-GB" sz="2200" dirty="0"/>
          </a:p>
        </p:txBody>
      </p:sp>
      <p:pic>
        <p:nvPicPr>
          <p:cNvPr id="1026" name="Picture 2" descr="https://upload.wikimedia.org/wikipedia/commons/0/07/CranebyLinson1894.jpg"/>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665" b="18880"/>
          <a:stretch/>
        </p:blipFill>
        <p:spPr bwMode="auto">
          <a:xfrm>
            <a:off x="9672320" y="757382"/>
            <a:ext cx="2519680" cy="261389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https://upload.wikimedia.org/wikipedia/commons/9/96/Cora_%26_Stephen_Crane.jpg"/>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672320" y="3371273"/>
            <a:ext cx="2519680" cy="2334895"/>
          </a:xfrm>
          <a:prstGeom prst="rect">
            <a:avLst/>
          </a:prstGeom>
          <a:noFill/>
          <a:ln>
            <a:noFill/>
          </a:ln>
        </p:spPr>
      </p:pic>
      <p:sp>
        <p:nvSpPr>
          <p:cNvPr id="5" name="TextovéPole 4"/>
          <p:cNvSpPr txBox="1"/>
          <p:nvPr/>
        </p:nvSpPr>
        <p:spPr>
          <a:xfrm>
            <a:off x="9559637" y="5752564"/>
            <a:ext cx="2632364" cy="923330"/>
          </a:xfrm>
          <a:prstGeom prst="rect">
            <a:avLst/>
          </a:prstGeom>
          <a:noFill/>
        </p:spPr>
        <p:txBody>
          <a:bodyPr wrap="square" rtlCol="0">
            <a:spAutoFit/>
          </a:bodyPr>
          <a:lstStyle/>
          <a:p>
            <a:r>
              <a:rPr lang="cs-CZ" dirty="0" smtClean="0"/>
              <a:t>Top: </a:t>
            </a:r>
            <a:r>
              <a:rPr lang="cs-CZ" dirty="0" err="1" smtClean="0"/>
              <a:t>Crane</a:t>
            </a:r>
            <a:r>
              <a:rPr lang="cs-CZ" dirty="0" smtClean="0"/>
              <a:t> </a:t>
            </a:r>
            <a:r>
              <a:rPr lang="cs-CZ" dirty="0" err="1" smtClean="0"/>
              <a:t>at</a:t>
            </a:r>
            <a:r>
              <a:rPr lang="cs-CZ" dirty="0" smtClean="0"/>
              <a:t> 23 in 1894</a:t>
            </a:r>
          </a:p>
          <a:p>
            <a:r>
              <a:rPr lang="cs-CZ" dirty="0" err="1" smtClean="0"/>
              <a:t>Bottom</a:t>
            </a:r>
            <a:r>
              <a:rPr lang="cs-CZ" dirty="0" smtClean="0"/>
              <a:t>: </a:t>
            </a:r>
            <a:r>
              <a:rPr lang="cs-CZ" dirty="0" err="1" smtClean="0"/>
              <a:t>Crane</a:t>
            </a:r>
            <a:r>
              <a:rPr lang="cs-CZ" dirty="0" smtClean="0"/>
              <a:t> and </a:t>
            </a:r>
            <a:r>
              <a:rPr lang="cs-CZ" dirty="0" err="1" smtClean="0"/>
              <a:t>Cora</a:t>
            </a:r>
            <a:r>
              <a:rPr lang="cs-CZ" dirty="0" smtClean="0"/>
              <a:t> </a:t>
            </a:r>
          </a:p>
          <a:p>
            <a:r>
              <a:rPr lang="cs-CZ" dirty="0" err="1" smtClean="0"/>
              <a:t>Taylor</a:t>
            </a:r>
            <a:endParaRPr lang="cs-CZ" dirty="0"/>
          </a:p>
        </p:txBody>
      </p:sp>
    </p:spTree>
    <p:extLst>
      <p:ext uri="{BB962C8B-B14F-4D97-AF65-F5344CB8AC3E}">
        <p14:creationId xmlns:p14="http://schemas.microsoft.com/office/powerpoint/2010/main" val="348333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 y="1"/>
            <a:ext cx="12192000" cy="822035"/>
          </a:xfrm>
        </p:spPr>
        <p:txBody>
          <a:bodyPr/>
          <a:lstStyle/>
          <a:p>
            <a:pPr algn="ctr"/>
            <a:r>
              <a:rPr lang="cs-CZ" sz="3600" dirty="0" err="1" smtClean="0">
                <a:latin typeface="Arial Black" panose="020B0A04020102020204" pitchFamily="34" charset="0"/>
              </a:rPr>
              <a:t>War</a:t>
            </a:r>
            <a:r>
              <a:rPr lang="cs-CZ" sz="3600" dirty="0" smtClean="0">
                <a:latin typeface="Arial Black" panose="020B0A04020102020204" pitchFamily="34" charset="0"/>
              </a:rPr>
              <a:t> and </a:t>
            </a:r>
            <a:r>
              <a:rPr lang="cs-CZ" sz="3600" dirty="0" err="1" smtClean="0">
                <a:latin typeface="Arial Black" panose="020B0A04020102020204" pitchFamily="34" charset="0"/>
              </a:rPr>
              <a:t>Heroism</a:t>
            </a:r>
            <a:r>
              <a:rPr lang="cs-CZ" sz="3600" dirty="0" smtClean="0">
                <a:latin typeface="Arial Black" panose="020B0A04020102020204" pitchFamily="34" charset="0"/>
              </a:rPr>
              <a:t> in </a:t>
            </a:r>
            <a:r>
              <a:rPr lang="cs-CZ" sz="3600" i="1" dirty="0" err="1" smtClean="0">
                <a:latin typeface="Arial Black" panose="020B0A04020102020204" pitchFamily="34" charset="0"/>
              </a:rPr>
              <a:t>The</a:t>
            </a:r>
            <a:r>
              <a:rPr lang="cs-CZ" sz="3600" i="1" dirty="0" smtClean="0">
                <a:latin typeface="Arial Black" panose="020B0A04020102020204" pitchFamily="34" charset="0"/>
              </a:rPr>
              <a:t> </a:t>
            </a:r>
            <a:r>
              <a:rPr lang="cs-CZ" sz="3600" i="1" dirty="0" err="1" smtClean="0">
                <a:latin typeface="Arial Black" panose="020B0A04020102020204" pitchFamily="34" charset="0"/>
              </a:rPr>
              <a:t>Red</a:t>
            </a:r>
            <a:r>
              <a:rPr lang="cs-CZ" sz="3600" i="1" dirty="0" smtClean="0">
                <a:latin typeface="Arial Black" panose="020B0A04020102020204" pitchFamily="34" charset="0"/>
              </a:rPr>
              <a:t> </a:t>
            </a:r>
            <a:r>
              <a:rPr lang="cs-CZ" sz="3600" i="1" dirty="0" err="1" smtClean="0">
                <a:latin typeface="Arial Black" panose="020B0A04020102020204" pitchFamily="34" charset="0"/>
              </a:rPr>
              <a:t>Badge</a:t>
            </a:r>
            <a:r>
              <a:rPr lang="cs-CZ" sz="3600" i="1" dirty="0" smtClean="0">
                <a:latin typeface="Arial Black" panose="020B0A04020102020204" pitchFamily="34" charset="0"/>
              </a:rPr>
              <a:t> </a:t>
            </a:r>
            <a:r>
              <a:rPr lang="cs-CZ" sz="3600" i="1" dirty="0" err="1" smtClean="0">
                <a:latin typeface="Arial Black" panose="020B0A04020102020204" pitchFamily="34" charset="0"/>
              </a:rPr>
              <a:t>of</a:t>
            </a:r>
            <a:r>
              <a:rPr lang="cs-CZ" sz="3600" i="1" dirty="0" smtClean="0">
                <a:latin typeface="Arial Black" panose="020B0A04020102020204" pitchFamily="34" charset="0"/>
              </a:rPr>
              <a:t> </a:t>
            </a:r>
            <a:r>
              <a:rPr lang="cs-CZ" sz="3600" i="1" dirty="0" err="1" smtClean="0">
                <a:latin typeface="Arial Black" panose="020B0A04020102020204" pitchFamily="34" charset="0"/>
              </a:rPr>
              <a:t>Courage</a:t>
            </a:r>
            <a:endParaRPr lang="cs-CZ" sz="3600" dirty="0">
              <a:latin typeface="Arial Black" panose="020B0A04020102020204" pitchFamily="34" charset="0"/>
            </a:endParaRPr>
          </a:p>
        </p:txBody>
      </p:sp>
      <p:sp>
        <p:nvSpPr>
          <p:cNvPr id="3" name="Zástupný symbol pro obsah 2"/>
          <p:cNvSpPr>
            <a:spLocks noGrp="1"/>
          </p:cNvSpPr>
          <p:nvPr>
            <p:ph sz="half" idx="1"/>
          </p:nvPr>
        </p:nvSpPr>
        <p:spPr>
          <a:xfrm>
            <a:off x="1" y="822035"/>
            <a:ext cx="9203770" cy="6410971"/>
          </a:xfrm>
        </p:spPr>
        <p:txBody>
          <a:bodyPr>
            <a:normAutofit/>
          </a:bodyPr>
          <a:lstStyle/>
          <a:p>
            <a:pPr>
              <a:lnSpc>
                <a:spcPct val="100000"/>
              </a:lnSpc>
              <a:spcBef>
                <a:spcPts val="0"/>
              </a:spcBef>
            </a:pPr>
            <a:r>
              <a:rPr lang="en-US" sz="2050" b="1" dirty="0"/>
              <a:t>Henry Fleming</a:t>
            </a:r>
            <a:r>
              <a:rPr lang="en-US" sz="2050" dirty="0"/>
              <a:t>, the hero of the </a:t>
            </a:r>
            <a:r>
              <a:rPr lang="en-US" sz="2050" dirty="0" smtClean="0"/>
              <a:t>novel</a:t>
            </a:r>
            <a:r>
              <a:rPr lang="cs-CZ" sz="2050" dirty="0" smtClean="0"/>
              <a:t>, </a:t>
            </a:r>
            <a:r>
              <a:rPr lang="en-US" sz="2050" b="1" dirty="0" smtClean="0"/>
              <a:t>fails </a:t>
            </a:r>
            <a:r>
              <a:rPr lang="en-US" sz="2050" b="1" dirty="0"/>
              <a:t>when he attempts to face the terror of hand-to-hand</a:t>
            </a:r>
            <a:r>
              <a:rPr lang="cs-CZ" sz="2050" b="1" dirty="0"/>
              <a:t> </a:t>
            </a:r>
            <a:r>
              <a:rPr lang="en-US" sz="2050" b="1" dirty="0"/>
              <a:t>combat</a:t>
            </a:r>
            <a:r>
              <a:rPr lang="en-US" sz="2050" dirty="0"/>
              <a:t>, and flees. Fortunately, he ends up in a group of wounded soldiers, and is also injured.</a:t>
            </a:r>
          </a:p>
          <a:p>
            <a:pPr>
              <a:lnSpc>
                <a:spcPct val="100000"/>
              </a:lnSpc>
              <a:spcBef>
                <a:spcPts val="0"/>
              </a:spcBef>
            </a:pPr>
            <a:r>
              <a:rPr lang="en-US" sz="2050" b="1" dirty="0"/>
              <a:t>In spite of his good luck he inwardly suffers because of his lack of courage and failure in</a:t>
            </a:r>
            <a:r>
              <a:rPr lang="cs-CZ" sz="2050" b="1" dirty="0"/>
              <a:t> </a:t>
            </a:r>
            <a:r>
              <a:rPr lang="en-US" sz="2050" b="1" dirty="0"/>
              <a:t>battle.</a:t>
            </a:r>
            <a:r>
              <a:rPr lang="en-US" sz="2050" dirty="0"/>
              <a:t> His suffering is aggravated when he sees his friend </a:t>
            </a:r>
            <a:r>
              <a:rPr lang="en-US" sz="2050" b="1" dirty="0"/>
              <a:t>Jim Conklin</a:t>
            </a:r>
            <a:r>
              <a:rPr lang="en-US" sz="2050" dirty="0"/>
              <a:t> maimed and </a:t>
            </a:r>
            <a:r>
              <a:rPr lang="en-US" sz="2050" b="1" dirty="0"/>
              <a:t>cannot</a:t>
            </a:r>
            <a:r>
              <a:rPr lang="cs-CZ" sz="2050" b="1" dirty="0"/>
              <a:t> </a:t>
            </a:r>
            <a:r>
              <a:rPr lang="en-US" sz="2050" b="1" dirty="0"/>
              <a:t>prevent his death</a:t>
            </a:r>
            <a:r>
              <a:rPr lang="en-US" sz="2050" dirty="0"/>
              <a:t>. </a:t>
            </a:r>
            <a:endParaRPr lang="cs-CZ" sz="2050" dirty="0"/>
          </a:p>
          <a:p>
            <a:pPr>
              <a:lnSpc>
                <a:spcPct val="100000"/>
              </a:lnSpc>
              <a:spcBef>
                <a:spcPts val="0"/>
              </a:spcBef>
            </a:pPr>
            <a:r>
              <a:rPr lang="en-US" sz="2050" dirty="0"/>
              <a:t>On the next day he suddenly </a:t>
            </a:r>
            <a:r>
              <a:rPr lang="en-US" sz="2050" b="1" dirty="0"/>
              <a:t>starts to fight frantically.</a:t>
            </a:r>
            <a:r>
              <a:rPr lang="en-US" sz="2050" dirty="0"/>
              <a:t> </a:t>
            </a:r>
            <a:r>
              <a:rPr lang="en-US" sz="2050" b="1" dirty="0"/>
              <a:t>Seizing the</a:t>
            </a:r>
            <a:r>
              <a:rPr lang="cs-CZ" sz="2050" b="1" dirty="0"/>
              <a:t> </a:t>
            </a:r>
            <a:r>
              <a:rPr lang="en-US" sz="2050" b="1" dirty="0"/>
              <a:t>regimental colors while under enemy attack</a:t>
            </a:r>
            <a:r>
              <a:rPr lang="en-US" sz="2050" dirty="0"/>
              <a:t>, he re-establishes his reputation. </a:t>
            </a:r>
            <a:endParaRPr lang="cs-CZ" sz="2050" dirty="0"/>
          </a:p>
          <a:p>
            <a:pPr>
              <a:lnSpc>
                <a:spcPct val="100000"/>
              </a:lnSpc>
              <a:spcBef>
                <a:spcPts val="0"/>
              </a:spcBef>
            </a:pPr>
            <a:r>
              <a:rPr lang="en-US" sz="2050" dirty="0"/>
              <a:t>The important</a:t>
            </a:r>
            <a:r>
              <a:rPr lang="cs-CZ" sz="2050" dirty="0"/>
              <a:t> </a:t>
            </a:r>
            <a:r>
              <a:rPr lang="en-US" sz="2050" dirty="0"/>
              <a:t>fact is that </a:t>
            </a:r>
            <a:r>
              <a:rPr lang="en-US" sz="2050" b="1" dirty="0"/>
              <a:t>his ‘heroism’ does not have any moral or patriotic motive</a:t>
            </a:r>
            <a:r>
              <a:rPr lang="en-US" sz="2050" dirty="0"/>
              <a:t>: it is an action of a</a:t>
            </a:r>
            <a:r>
              <a:rPr lang="cs-CZ" sz="2050" dirty="0"/>
              <a:t> </a:t>
            </a:r>
            <a:r>
              <a:rPr lang="en-US" sz="2050" dirty="0"/>
              <a:t>similar kind as his escape from the battle line</a:t>
            </a:r>
            <a:r>
              <a:rPr lang="en-US" sz="2050" dirty="0" smtClean="0"/>
              <a:t>.</a:t>
            </a:r>
            <a:endParaRPr lang="cs-CZ" sz="2050" dirty="0" smtClean="0"/>
          </a:p>
          <a:p>
            <a:pPr>
              <a:lnSpc>
                <a:spcPct val="100000"/>
              </a:lnSpc>
              <a:spcBef>
                <a:spcPts val="0"/>
              </a:spcBef>
            </a:pPr>
            <a:r>
              <a:rPr lang="cs-CZ" sz="2050" dirty="0"/>
              <a:t>T</a:t>
            </a:r>
            <a:r>
              <a:rPr lang="en-US" sz="2050" dirty="0"/>
              <a:t>he moment of facing the</a:t>
            </a:r>
            <a:r>
              <a:rPr lang="cs-CZ" sz="2050" dirty="0"/>
              <a:t> </a:t>
            </a:r>
            <a:r>
              <a:rPr lang="en-US" sz="2050" dirty="0"/>
              <a:t>impersonal and cruel war machinery becomes </a:t>
            </a:r>
            <a:r>
              <a:rPr lang="en-US" sz="2050" b="1" dirty="0"/>
              <a:t>an experience of great personal importance</a:t>
            </a:r>
            <a:r>
              <a:rPr lang="en-US" sz="2050" dirty="0"/>
              <a:t> for</a:t>
            </a:r>
            <a:r>
              <a:rPr lang="cs-CZ" sz="2050" dirty="0"/>
              <a:t> Henry</a:t>
            </a:r>
            <a:r>
              <a:rPr lang="en-US" sz="2050" dirty="0"/>
              <a:t>. </a:t>
            </a:r>
            <a:endParaRPr lang="cs-CZ" sz="2050" dirty="0"/>
          </a:p>
          <a:p>
            <a:pPr>
              <a:lnSpc>
                <a:spcPct val="100000"/>
              </a:lnSpc>
              <a:spcBef>
                <a:spcPts val="0"/>
              </a:spcBef>
            </a:pPr>
            <a:r>
              <a:rPr lang="en-US" sz="2050" dirty="0"/>
              <a:t>Having resisted the awful power he is now ready to </a:t>
            </a:r>
            <a:r>
              <a:rPr lang="en-US" sz="2050" b="1" dirty="0"/>
              <a:t>combat the egotism in</a:t>
            </a:r>
            <a:r>
              <a:rPr lang="cs-CZ" sz="2050" b="1" dirty="0"/>
              <a:t> </a:t>
            </a:r>
            <a:r>
              <a:rPr lang="en-US" sz="2050" b="1" dirty="0"/>
              <a:t>himself.</a:t>
            </a:r>
            <a:r>
              <a:rPr lang="en-US" sz="2050" dirty="0"/>
              <a:t> </a:t>
            </a:r>
            <a:endParaRPr lang="cs-CZ" sz="2050" dirty="0"/>
          </a:p>
          <a:p>
            <a:pPr>
              <a:lnSpc>
                <a:spcPct val="100000"/>
              </a:lnSpc>
              <a:spcBef>
                <a:spcPts val="0"/>
              </a:spcBef>
            </a:pPr>
            <a:r>
              <a:rPr lang="en-US" sz="2050" dirty="0"/>
              <a:t>In this way, </a:t>
            </a:r>
            <a:r>
              <a:rPr lang="en-US" sz="2050" b="1" dirty="0"/>
              <a:t>he can understand the meaning of the violence</a:t>
            </a:r>
            <a:r>
              <a:rPr lang="en-US" sz="2050" dirty="0"/>
              <a:t> and even have “</a:t>
            </a:r>
            <a:r>
              <a:rPr lang="en-US" sz="2050" b="1" dirty="0"/>
              <a:t>a large</a:t>
            </a:r>
            <a:r>
              <a:rPr lang="cs-CZ" sz="2050" b="1" dirty="0"/>
              <a:t> </a:t>
            </a:r>
            <a:r>
              <a:rPr lang="en-US" sz="2050" b="1" dirty="0"/>
              <a:t>sympathy for the machinery of the universe</a:t>
            </a:r>
            <a:r>
              <a:rPr lang="cs-CZ" sz="2050" b="1" dirty="0"/>
              <a:t>.</a:t>
            </a:r>
            <a:r>
              <a:rPr lang="en-US" sz="2050" dirty="0"/>
              <a:t>”</a:t>
            </a:r>
            <a:endParaRPr lang="cs-CZ" sz="2050" dirty="0"/>
          </a:p>
          <a:p>
            <a:pPr>
              <a:lnSpc>
                <a:spcPct val="100000"/>
              </a:lnSpc>
              <a:spcBef>
                <a:spcPts val="0"/>
              </a:spcBef>
            </a:pPr>
            <a:r>
              <a:rPr lang="en-GB" sz="2050" b="1" dirty="0" smtClean="0"/>
              <a:t>War does not seem “unnatural” to him any longer,</a:t>
            </a:r>
            <a:r>
              <a:rPr lang="en-GB" sz="2050" dirty="0" smtClean="0"/>
              <a:t> it is similar to processes and events in the universe.</a:t>
            </a:r>
          </a:p>
          <a:p>
            <a:pPr marL="0" indent="0">
              <a:lnSpc>
                <a:spcPct val="100000"/>
              </a:lnSpc>
              <a:spcBef>
                <a:spcPts val="0"/>
              </a:spcBef>
              <a:buNone/>
            </a:pPr>
            <a:r>
              <a:rPr lang="cs-CZ" sz="1600" dirty="0" smtClean="0"/>
              <a:t>			</a:t>
            </a:r>
            <a:r>
              <a:rPr lang="en-GB" sz="1600" dirty="0" smtClean="0"/>
              <a:t>Top: A comics version of the novel: Bear Alley Books (UK 2010)</a:t>
            </a:r>
          </a:p>
          <a:p>
            <a:pPr marL="0" indent="0">
              <a:lnSpc>
                <a:spcPct val="100000"/>
              </a:lnSpc>
              <a:spcBef>
                <a:spcPts val="0"/>
              </a:spcBef>
              <a:buNone/>
            </a:pPr>
            <a:r>
              <a:rPr lang="en-GB" sz="1600" dirty="0" smtClean="0"/>
              <a:t>                                                            Bottom: Henry Fleming in John Huston‘s </a:t>
            </a:r>
            <a:r>
              <a:rPr lang="en-GB" sz="1600" i="1" dirty="0" smtClean="0"/>
              <a:t>The Red Badge of Courage</a:t>
            </a:r>
            <a:r>
              <a:rPr lang="en-GB" sz="1600" dirty="0" smtClean="0"/>
              <a:t> (1951)</a:t>
            </a:r>
            <a:endParaRPr lang="en-GB" sz="1600" dirty="0"/>
          </a:p>
        </p:txBody>
      </p:sp>
      <p:pic>
        <p:nvPicPr>
          <p:cNvPr id="5" name="Zástupný symbol pro obsah 6" descr="https://4.bp.blogspot.com/_XsVALQtGIZM/S1ypZwQGfqI/AAAAAAAAPQA/Tk9hyAmpKAc/s1600/0841-01s.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065226" y="690666"/>
            <a:ext cx="2854945" cy="3816000"/>
          </a:xfrm>
          <a:prstGeom prst="rect">
            <a:avLst/>
          </a:prstGeom>
          <a:noFill/>
          <a:ln>
            <a:noFill/>
          </a:ln>
        </p:spPr>
      </p:pic>
      <p:pic>
        <p:nvPicPr>
          <p:cNvPr id="7" name="Zástupný symbol pro obsah 4" descr="2">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203771" y="4620988"/>
            <a:ext cx="2875207" cy="1905635"/>
          </a:xfrm>
          <a:prstGeom prst="rect">
            <a:avLst/>
          </a:prstGeom>
          <a:noFill/>
          <a:ln>
            <a:noFill/>
          </a:ln>
        </p:spPr>
      </p:pic>
    </p:spTree>
    <p:extLst>
      <p:ext uri="{BB962C8B-B14F-4D97-AF65-F5344CB8AC3E}">
        <p14:creationId xmlns:p14="http://schemas.microsoft.com/office/powerpoint/2010/main" val="4175867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0"/>
            <a:ext cx="10515600" cy="600364"/>
          </a:xfrm>
        </p:spPr>
        <p:txBody>
          <a:bodyPr>
            <a:normAutofit/>
          </a:bodyPr>
          <a:lstStyle/>
          <a:p>
            <a:pPr algn="ctr"/>
            <a:r>
              <a:rPr lang="cs-CZ" sz="3600" dirty="0" smtClean="0">
                <a:latin typeface="Arial Black" panose="020B0A04020102020204" pitchFamily="34" charset="0"/>
              </a:rPr>
              <a:t>Theodore </a:t>
            </a:r>
            <a:r>
              <a:rPr lang="cs-CZ" sz="3600" dirty="0" err="1" smtClean="0">
                <a:latin typeface="Arial Black" panose="020B0A04020102020204" pitchFamily="34" charset="0"/>
              </a:rPr>
              <a:t>Dreiser</a:t>
            </a:r>
            <a:r>
              <a:rPr lang="cs-CZ" sz="3600" dirty="0" smtClean="0">
                <a:latin typeface="Arial Black" panose="020B0A04020102020204" pitchFamily="34" charset="0"/>
              </a:rPr>
              <a:t> (1871-1945)</a:t>
            </a:r>
            <a:endParaRPr lang="cs-CZ" sz="3600" dirty="0">
              <a:latin typeface="Arial Black" panose="020B0A04020102020204" pitchFamily="34" charset="0"/>
            </a:endParaRPr>
          </a:p>
        </p:txBody>
      </p:sp>
      <p:sp>
        <p:nvSpPr>
          <p:cNvPr id="3" name="Zástupný symbol pro obsah 2"/>
          <p:cNvSpPr>
            <a:spLocks noGrp="1"/>
          </p:cNvSpPr>
          <p:nvPr>
            <p:ph sz="half" idx="1"/>
          </p:nvPr>
        </p:nvSpPr>
        <p:spPr>
          <a:xfrm>
            <a:off x="0" y="498764"/>
            <a:ext cx="9393381" cy="6474691"/>
          </a:xfrm>
        </p:spPr>
        <p:txBody>
          <a:bodyPr>
            <a:normAutofit fontScale="70000" lnSpcReduction="20000"/>
          </a:bodyPr>
          <a:lstStyle/>
          <a:p>
            <a:pPr>
              <a:lnSpc>
                <a:spcPct val="120000"/>
              </a:lnSpc>
              <a:spcBef>
                <a:spcPts val="0"/>
              </a:spcBef>
            </a:pPr>
            <a:r>
              <a:rPr lang="en-GB" sz="2600" dirty="0" smtClean="0"/>
              <a:t>Born in Indiana as a son of a German </a:t>
            </a:r>
            <a:r>
              <a:rPr lang="cs-CZ" sz="2600" dirty="0" err="1" smtClean="0"/>
              <a:t>im</a:t>
            </a:r>
            <a:r>
              <a:rPr lang="en-GB" sz="2600" dirty="0" smtClean="0"/>
              <a:t>migrant and </a:t>
            </a:r>
            <a:r>
              <a:rPr lang="cs-CZ" sz="2600" dirty="0" smtClean="0"/>
              <a:t>a </a:t>
            </a:r>
            <a:r>
              <a:rPr lang="en-GB" sz="2600" dirty="0" smtClean="0"/>
              <a:t>mother from a religious community of Mennonite farmers in Ohio. Attended University of Indiana without graduation, then worked as </a:t>
            </a:r>
            <a:r>
              <a:rPr lang="en-GB" sz="2600" b="1" dirty="0" smtClean="0"/>
              <a:t>a journalist for the </a:t>
            </a:r>
            <a:r>
              <a:rPr lang="en-GB" sz="2600" b="1" i="1" dirty="0" smtClean="0"/>
              <a:t>Chicago Globe</a:t>
            </a:r>
            <a:r>
              <a:rPr lang="en-GB" sz="2600" dirty="0" smtClean="0"/>
              <a:t> and the </a:t>
            </a:r>
            <a:r>
              <a:rPr lang="en-GB" sz="2600" b="1" i="1" dirty="0" smtClean="0"/>
              <a:t>St. Louis Globe-Democrat</a:t>
            </a:r>
            <a:r>
              <a:rPr lang="en-GB" sz="2600" i="1" dirty="0" smtClean="0"/>
              <a:t>. </a:t>
            </a:r>
            <a:r>
              <a:rPr lang="en-GB" sz="2600" dirty="0" smtClean="0"/>
              <a:t>Became a </a:t>
            </a:r>
            <a:r>
              <a:rPr lang="en-GB" sz="2600" b="1" dirty="0" smtClean="0"/>
              <a:t>political activist</a:t>
            </a:r>
            <a:r>
              <a:rPr lang="en-GB" sz="2600" dirty="0" smtClean="0"/>
              <a:t> (fought against lynching, supported Sacco and Vanzetti), later praised Soviet Russia and Stalin, joined the Communist Party of the U.S. </a:t>
            </a:r>
            <a:endParaRPr lang="cs-CZ" sz="2600" dirty="0" smtClean="0"/>
          </a:p>
          <a:p>
            <a:pPr>
              <a:lnSpc>
                <a:spcPct val="120000"/>
              </a:lnSpc>
              <a:spcBef>
                <a:spcPts val="0"/>
              </a:spcBef>
            </a:pPr>
            <a:r>
              <a:rPr lang="cs-CZ" sz="2600" dirty="0" smtClean="0"/>
              <a:t>His </a:t>
            </a:r>
            <a:r>
              <a:rPr lang="en-US" sz="2600" dirty="0" smtClean="0"/>
              <a:t>best </a:t>
            </a:r>
            <a:r>
              <a:rPr lang="en-US" sz="2600" dirty="0"/>
              <a:t>work </a:t>
            </a:r>
            <a:r>
              <a:rPr lang="en-US" sz="2600" dirty="0" smtClean="0"/>
              <a:t>is</a:t>
            </a:r>
            <a:r>
              <a:rPr lang="cs-CZ" sz="2600" dirty="0" smtClean="0"/>
              <a:t> </a:t>
            </a:r>
            <a:r>
              <a:rPr lang="cs-CZ" sz="2600" b="1" dirty="0" smtClean="0"/>
              <a:t>his </a:t>
            </a:r>
            <a:r>
              <a:rPr lang="en-US" sz="2600" b="1" dirty="0" smtClean="0"/>
              <a:t>first </a:t>
            </a:r>
            <a:r>
              <a:rPr lang="en-US" sz="2600" b="1" dirty="0"/>
              <a:t>novel, </a:t>
            </a:r>
            <a:r>
              <a:rPr lang="en-US" sz="2600" b="1" i="1" dirty="0"/>
              <a:t>Sister Carrie </a:t>
            </a:r>
            <a:r>
              <a:rPr lang="en-US" sz="2600" b="1" dirty="0"/>
              <a:t>(1900)</a:t>
            </a:r>
            <a:r>
              <a:rPr lang="en-US" sz="2600" dirty="0"/>
              <a:t>. Its story </a:t>
            </a:r>
            <a:r>
              <a:rPr lang="en-US" sz="2600" b="1" dirty="0"/>
              <a:t>undermines the </a:t>
            </a:r>
            <a:r>
              <a:rPr lang="en-US" sz="2600" b="1" dirty="0" smtClean="0"/>
              <a:t>myth</a:t>
            </a:r>
            <a:r>
              <a:rPr lang="cs-CZ" sz="2600" b="1" dirty="0" smtClean="0"/>
              <a:t> </a:t>
            </a:r>
            <a:r>
              <a:rPr lang="en-US" sz="2600" b="1" dirty="0" smtClean="0"/>
              <a:t>of </a:t>
            </a:r>
            <a:r>
              <a:rPr lang="en-US" sz="2600" b="1" dirty="0"/>
              <a:t>an innocent American girl</a:t>
            </a:r>
            <a:r>
              <a:rPr lang="en-US" sz="2600" dirty="0"/>
              <a:t> created by Howells and others. Carrie </a:t>
            </a:r>
            <a:r>
              <a:rPr lang="en-US" sz="2600" dirty="0" err="1"/>
              <a:t>Meeber</a:t>
            </a:r>
            <a:r>
              <a:rPr lang="en-US" sz="2600" dirty="0"/>
              <a:t> comes </a:t>
            </a:r>
            <a:r>
              <a:rPr lang="en-US" sz="2600" dirty="0" smtClean="0"/>
              <a:t>from</a:t>
            </a:r>
            <a:r>
              <a:rPr lang="cs-CZ" sz="2600" dirty="0" smtClean="0"/>
              <a:t> </a:t>
            </a:r>
            <a:r>
              <a:rPr lang="en-US" sz="2600" dirty="0" smtClean="0"/>
              <a:t>Wisconsin </a:t>
            </a:r>
            <a:r>
              <a:rPr lang="en-US" sz="2600" dirty="0"/>
              <a:t>to Chicago, and soon loses her illusions about city life. To do away with </a:t>
            </a:r>
            <a:r>
              <a:rPr lang="en-US" sz="2600" dirty="0" smtClean="0"/>
              <a:t>everyday</a:t>
            </a:r>
            <a:r>
              <a:rPr lang="cs-CZ" sz="2600" dirty="0"/>
              <a:t> </a:t>
            </a:r>
            <a:r>
              <a:rPr lang="en-US" sz="2600" dirty="0" smtClean="0"/>
              <a:t>drabness </a:t>
            </a:r>
            <a:r>
              <a:rPr lang="en-US" sz="2600" dirty="0"/>
              <a:t>and social insecurity </a:t>
            </a:r>
            <a:r>
              <a:rPr lang="en-US" sz="2600" dirty="0" smtClean="0"/>
              <a:t>she </a:t>
            </a:r>
            <a:r>
              <a:rPr lang="en-US" sz="2600" dirty="0"/>
              <a:t>uses her charm to </a:t>
            </a:r>
            <a:r>
              <a:rPr lang="en-US" sz="2600" b="1" dirty="0"/>
              <a:t>win a well-to-do </a:t>
            </a:r>
            <a:r>
              <a:rPr lang="en-US" sz="2600" b="1" dirty="0" smtClean="0"/>
              <a:t>lover</a:t>
            </a:r>
            <a:r>
              <a:rPr lang="en-US" sz="2600" dirty="0" smtClean="0"/>
              <a:t>,</a:t>
            </a:r>
            <a:r>
              <a:rPr lang="cs-CZ" sz="2600" dirty="0" smtClean="0"/>
              <a:t> </a:t>
            </a:r>
            <a:r>
              <a:rPr lang="en-US" sz="2600" dirty="0" smtClean="0"/>
              <a:t>a </a:t>
            </a:r>
            <a:r>
              <a:rPr lang="en-US" sz="2600" dirty="0"/>
              <a:t>seemingly affluent salesman. Later she becomes aware of his inferiority and </a:t>
            </a:r>
            <a:r>
              <a:rPr lang="en-US" sz="2600" b="1" dirty="0"/>
              <a:t>finds a </a:t>
            </a:r>
            <a:r>
              <a:rPr lang="en-US" sz="2600" b="1" dirty="0" smtClean="0"/>
              <a:t>more</a:t>
            </a:r>
            <a:r>
              <a:rPr lang="cs-CZ" sz="2600" b="1" dirty="0" smtClean="0"/>
              <a:t> </a:t>
            </a:r>
            <a:r>
              <a:rPr lang="en-US" sz="2600" b="1" dirty="0" smtClean="0"/>
              <a:t>wealthy </a:t>
            </a:r>
            <a:r>
              <a:rPr lang="en-US" sz="2600" b="1" dirty="0"/>
              <a:t>and intelligent man</a:t>
            </a:r>
            <a:r>
              <a:rPr lang="en-US" sz="2600" dirty="0"/>
              <a:t>, the manager of a fashionable bar. Though he has left his wife </a:t>
            </a:r>
            <a:r>
              <a:rPr lang="en-US" sz="2600" dirty="0" smtClean="0"/>
              <a:t>for</a:t>
            </a:r>
            <a:r>
              <a:rPr lang="cs-CZ" sz="2600" dirty="0" smtClean="0"/>
              <a:t> </a:t>
            </a:r>
            <a:r>
              <a:rPr lang="en-US" sz="2600" dirty="0" smtClean="0"/>
              <a:t>her</a:t>
            </a:r>
            <a:r>
              <a:rPr lang="en-US" sz="2600" dirty="0"/>
              <a:t>, he ceases to satisfy her, when he loses the money they stole, and becomes dependent </a:t>
            </a:r>
            <a:r>
              <a:rPr lang="en-US" sz="2600" dirty="0" smtClean="0"/>
              <a:t>on</a:t>
            </a:r>
            <a:r>
              <a:rPr lang="cs-CZ" sz="2600" dirty="0" smtClean="0"/>
              <a:t> </a:t>
            </a:r>
            <a:r>
              <a:rPr lang="en-US" sz="2600" dirty="0" smtClean="0"/>
              <a:t>her</a:t>
            </a:r>
            <a:r>
              <a:rPr lang="en-US" sz="2600" dirty="0"/>
              <a:t>. </a:t>
            </a:r>
            <a:r>
              <a:rPr lang="en-US" sz="2600" b="1" dirty="0"/>
              <a:t>As a star in musical comedies Carrie no longer needs </a:t>
            </a:r>
            <a:r>
              <a:rPr lang="en-US" sz="2600" b="1" dirty="0" smtClean="0"/>
              <a:t>him</a:t>
            </a:r>
            <a:r>
              <a:rPr lang="cs-CZ" sz="2600" b="1" dirty="0" smtClean="0"/>
              <a:t>,</a:t>
            </a:r>
            <a:r>
              <a:rPr lang="en-US" sz="2600" b="1" dirty="0" smtClean="0"/>
              <a:t> </a:t>
            </a:r>
            <a:r>
              <a:rPr lang="en-US" sz="2600" dirty="0"/>
              <a:t>and </a:t>
            </a:r>
            <a:r>
              <a:rPr lang="en-US" sz="2600" dirty="0" smtClean="0"/>
              <a:t>he </a:t>
            </a:r>
            <a:r>
              <a:rPr lang="cs-CZ" sz="2600" dirty="0"/>
              <a:t>f</a:t>
            </a:r>
            <a:r>
              <a:rPr lang="en-US" sz="2600" dirty="0" err="1" smtClean="0"/>
              <a:t>inally</a:t>
            </a:r>
            <a:r>
              <a:rPr lang="cs-CZ" sz="2600" dirty="0"/>
              <a:t> </a:t>
            </a:r>
            <a:r>
              <a:rPr lang="en-US" sz="2600" dirty="0" smtClean="0"/>
              <a:t>commits </a:t>
            </a:r>
            <a:r>
              <a:rPr lang="en-US" sz="2600" dirty="0"/>
              <a:t>suicide. </a:t>
            </a:r>
            <a:endParaRPr lang="cs-CZ" sz="2600" dirty="0" smtClean="0"/>
          </a:p>
          <a:p>
            <a:pPr>
              <a:lnSpc>
                <a:spcPct val="120000"/>
              </a:lnSpc>
              <a:spcBef>
                <a:spcPts val="0"/>
              </a:spcBef>
            </a:pPr>
            <a:r>
              <a:rPr lang="en-US" sz="2600" b="1" i="1" dirty="0" smtClean="0"/>
              <a:t>Sister </a:t>
            </a:r>
            <a:r>
              <a:rPr lang="en-US" sz="2600" b="1" i="1" dirty="0"/>
              <a:t>Carrie </a:t>
            </a:r>
            <a:r>
              <a:rPr lang="cs-CZ" sz="2600" b="1" dirty="0" err="1" smtClean="0"/>
              <a:t>is</a:t>
            </a:r>
            <a:r>
              <a:rPr lang="cs-CZ" sz="2600" b="1" dirty="0" smtClean="0"/>
              <a:t> </a:t>
            </a:r>
            <a:r>
              <a:rPr lang="en-US" sz="2600" b="1" dirty="0" smtClean="0"/>
              <a:t>important</a:t>
            </a:r>
            <a:endParaRPr lang="cs-CZ" sz="2600" b="1" dirty="0" smtClean="0"/>
          </a:p>
          <a:p>
            <a:pPr marL="0" indent="0">
              <a:lnSpc>
                <a:spcPct val="120000"/>
              </a:lnSpc>
              <a:spcBef>
                <a:spcPts val="0"/>
              </a:spcBef>
              <a:buNone/>
            </a:pPr>
            <a:r>
              <a:rPr lang="cs-CZ" sz="2600" dirty="0" smtClean="0"/>
              <a:t>    -  </a:t>
            </a:r>
            <a:r>
              <a:rPr lang="cs-CZ" sz="2600" dirty="0" err="1" smtClean="0"/>
              <a:t>for</a:t>
            </a:r>
            <a:r>
              <a:rPr lang="cs-CZ" sz="2600" dirty="0" smtClean="0"/>
              <a:t> </a:t>
            </a:r>
            <a:r>
              <a:rPr lang="cs-CZ" sz="2600" dirty="0" err="1" smtClean="0"/>
              <a:t>the</a:t>
            </a:r>
            <a:r>
              <a:rPr lang="cs-CZ" sz="2600" dirty="0" smtClean="0"/>
              <a:t> </a:t>
            </a:r>
            <a:r>
              <a:rPr lang="en-US" sz="2600" dirty="0" smtClean="0"/>
              <a:t>concentration </a:t>
            </a:r>
            <a:r>
              <a:rPr lang="en-US" sz="2600" dirty="0"/>
              <a:t>on the </a:t>
            </a:r>
            <a:r>
              <a:rPr lang="en-US" sz="2600" b="1" dirty="0"/>
              <a:t>desires, dreams and fears of average </a:t>
            </a:r>
            <a:r>
              <a:rPr lang="en-US" sz="2600" b="1" dirty="0" smtClean="0"/>
              <a:t>Americans</a:t>
            </a:r>
            <a:r>
              <a:rPr lang="cs-CZ" sz="2600" dirty="0" smtClean="0"/>
              <a:t>,</a:t>
            </a:r>
          </a:p>
          <a:p>
            <a:pPr marL="0" indent="0">
              <a:lnSpc>
                <a:spcPct val="120000"/>
              </a:lnSpc>
              <a:spcBef>
                <a:spcPts val="0"/>
              </a:spcBef>
              <a:buNone/>
            </a:pPr>
            <a:r>
              <a:rPr lang="cs-CZ" sz="2600" dirty="0"/>
              <a:t> </a:t>
            </a:r>
            <a:r>
              <a:rPr lang="cs-CZ" sz="2600" dirty="0" smtClean="0"/>
              <a:t>   -</a:t>
            </a:r>
            <a:r>
              <a:rPr lang="en-US" sz="2600" dirty="0" smtClean="0"/>
              <a:t> </a:t>
            </a:r>
            <a:r>
              <a:rPr lang="cs-CZ" sz="2600" dirty="0" smtClean="0"/>
              <a:t> as </a:t>
            </a:r>
            <a:r>
              <a:rPr lang="en-US" sz="2600" dirty="0" smtClean="0"/>
              <a:t>the </a:t>
            </a:r>
            <a:r>
              <a:rPr lang="en-US" sz="2600" dirty="0"/>
              <a:t>cause of Dreiser’s </a:t>
            </a:r>
            <a:r>
              <a:rPr lang="en-US" sz="2600" b="1" dirty="0"/>
              <a:t>long-lasting fight with censorship</a:t>
            </a:r>
            <a:r>
              <a:rPr lang="en-US" sz="2600" dirty="0"/>
              <a:t>. The first edition of </a:t>
            </a:r>
            <a:r>
              <a:rPr lang="en-US" sz="2600" dirty="0" smtClean="0"/>
              <a:t>the</a:t>
            </a:r>
            <a:r>
              <a:rPr lang="cs-CZ" sz="2600" dirty="0" smtClean="0"/>
              <a:t> </a:t>
            </a:r>
            <a:r>
              <a:rPr lang="en-US" sz="2600" dirty="0" smtClean="0"/>
              <a:t>book was</a:t>
            </a:r>
            <a:endParaRPr lang="cs-CZ" sz="2600" dirty="0" smtClean="0"/>
          </a:p>
          <a:p>
            <a:pPr marL="0" indent="0">
              <a:lnSpc>
                <a:spcPct val="120000"/>
              </a:lnSpc>
              <a:spcBef>
                <a:spcPts val="0"/>
              </a:spcBef>
              <a:buNone/>
            </a:pPr>
            <a:r>
              <a:rPr lang="cs-CZ" sz="2600" dirty="0" smtClean="0"/>
              <a:t>       </a:t>
            </a:r>
            <a:r>
              <a:rPr lang="en-US" sz="2600" b="1" dirty="0" smtClean="0"/>
              <a:t>suppressed </a:t>
            </a:r>
            <a:r>
              <a:rPr lang="en-US" sz="2600" b="1" dirty="0"/>
              <a:t>by the publisher because of “</a:t>
            </a:r>
            <a:r>
              <a:rPr lang="en-US" sz="2600" b="1" dirty="0" smtClean="0"/>
              <a:t>immorality</a:t>
            </a:r>
            <a:r>
              <a:rPr lang="en-US" sz="2600" b="1" dirty="0"/>
              <a:t>”</a:t>
            </a:r>
            <a:r>
              <a:rPr lang="en-US" sz="2600" b="1" dirty="0" smtClean="0"/>
              <a:t> </a:t>
            </a:r>
            <a:r>
              <a:rPr lang="en-US" sz="2600" dirty="0"/>
              <a:t>and the novel could </a:t>
            </a:r>
            <a:r>
              <a:rPr lang="en-US" sz="2600" dirty="0" smtClean="0"/>
              <a:t>appear</a:t>
            </a:r>
            <a:r>
              <a:rPr lang="cs-CZ" sz="2600" dirty="0" smtClean="0"/>
              <a:t> </a:t>
            </a:r>
            <a:r>
              <a:rPr lang="cs-CZ" sz="2600" dirty="0" err="1" smtClean="0"/>
              <a:t>only</a:t>
            </a:r>
            <a:r>
              <a:rPr lang="cs-CZ" sz="2600" dirty="0" smtClean="0"/>
              <a:t> </a:t>
            </a:r>
            <a:r>
              <a:rPr lang="cs-CZ" sz="2600" dirty="0" err="1" smtClean="0"/>
              <a:t>after</a:t>
            </a:r>
            <a:endParaRPr lang="cs-CZ" sz="2600" dirty="0" smtClean="0"/>
          </a:p>
          <a:p>
            <a:pPr marL="0" indent="0">
              <a:lnSpc>
                <a:spcPct val="120000"/>
              </a:lnSpc>
              <a:spcBef>
                <a:spcPts val="0"/>
              </a:spcBef>
              <a:buNone/>
            </a:pPr>
            <a:r>
              <a:rPr lang="cs-CZ" sz="2600" dirty="0" smtClean="0"/>
              <a:t>       </a:t>
            </a:r>
            <a:r>
              <a:rPr lang="cs-CZ" sz="2600" dirty="0" err="1" smtClean="0"/>
              <a:t>seven</a:t>
            </a:r>
            <a:r>
              <a:rPr lang="cs-CZ" sz="2600" dirty="0" smtClean="0"/>
              <a:t> </a:t>
            </a:r>
            <a:r>
              <a:rPr lang="cs-CZ" sz="2600" dirty="0" err="1"/>
              <a:t>years</a:t>
            </a:r>
            <a:r>
              <a:rPr lang="cs-CZ" sz="2600" dirty="0" smtClean="0"/>
              <a:t>.</a:t>
            </a:r>
          </a:p>
          <a:p>
            <a:pPr>
              <a:lnSpc>
                <a:spcPct val="120000"/>
              </a:lnSpc>
              <a:spcBef>
                <a:spcPts val="0"/>
              </a:spcBef>
            </a:pPr>
            <a:r>
              <a:rPr lang="en-GB" sz="2600" dirty="0" smtClean="0"/>
              <a:t>Other works include </a:t>
            </a:r>
            <a:r>
              <a:rPr lang="en-GB" sz="2600" b="1" dirty="0" smtClean="0"/>
              <a:t>The Trilogy of Desire,</a:t>
            </a:r>
            <a:r>
              <a:rPr lang="en-GB" sz="2600" dirty="0" smtClean="0"/>
              <a:t> modelled on a life of a </a:t>
            </a:r>
            <a:r>
              <a:rPr lang="en-GB" sz="2600" b="1" dirty="0" smtClean="0"/>
              <a:t>Chicago speculator Charles T. Yerkes</a:t>
            </a:r>
            <a:r>
              <a:rPr lang="en-GB" sz="2600" dirty="0" smtClean="0"/>
              <a:t>: </a:t>
            </a:r>
            <a:r>
              <a:rPr lang="en-GB" sz="2600" i="1" dirty="0" smtClean="0"/>
              <a:t>The Financier </a:t>
            </a:r>
            <a:r>
              <a:rPr lang="en-GB" sz="2600" dirty="0" smtClean="0"/>
              <a:t>(1912), </a:t>
            </a:r>
            <a:r>
              <a:rPr lang="en-GB" sz="2600" i="1" dirty="0" smtClean="0"/>
              <a:t>The Titan </a:t>
            </a:r>
            <a:r>
              <a:rPr lang="en-GB" sz="2600" dirty="0" smtClean="0"/>
              <a:t>(1914), and </a:t>
            </a:r>
            <a:r>
              <a:rPr lang="en-GB" sz="2600" i="1" dirty="0" smtClean="0"/>
              <a:t>The Stoic </a:t>
            </a:r>
            <a:r>
              <a:rPr lang="en-GB" sz="2600" dirty="0" smtClean="0"/>
              <a:t>(published posthumously in 1947). </a:t>
            </a:r>
            <a:r>
              <a:rPr lang="en-GB" sz="2600" b="1" dirty="0" smtClean="0"/>
              <a:t>Uncontrollable sexual drive linked with attempts at the hero‘s social ascent </a:t>
            </a:r>
            <a:r>
              <a:rPr lang="en-GB" sz="2600" dirty="0" smtClean="0"/>
              <a:t>are topics of </a:t>
            </a:r>
            <a:r>
              <a:rPr lang="en-GB" sz="2600" b="1" i="1" dirty="0" smtClean="0"/>
              <a:t>The Genius</a:t>
            </a:r>
            <a:r>
              <a:rPr lang="en-GB" sz="2600" b="1" dirty="0" smtClean="0"/>
              <a:t> </a:t>
            </a:r>
            <a:r>
              <a:rPr lang="en-GB" sz="2600" dirty="0" smtClean="0"/>
              <a:t>(1915), a novel about a failed artist, and </a:t>
            </a:r>
            <a:r>
              <a:rPr lang="en-GB" sz="2600" b="1" i="1" dirty="0" smtClean="0"/>
              <a:t>An American Tragedy</a:t>
            </a:r>
            <a:r>
              <a:rPr lang="en-GB" sz="2600" b="1" dirty="0" smtClean="0"/>
              <a:t> </a:t>
            </a:r>
            <a:r>
              <a:rPr lang="en-GB" sz="2600" dirty="0" smtClean="0"/>
              <a:t>(1925) about a social ascent of a poor boy ending with a murder and a capital punishment.  </a:t>
            </a:r>
          </a:p>
          <a:p>
            <a:endParaRPr lang="cs-CZ" sz="2000" dirty="0"/>
          </a:p>
        </p:txBody>
      </p:sp>
      <p:pic>
        <p:nvPicPr>
          <p:cNvPr id="5" name="Zástupný symbol pro obsah 4" descr="https://upload.wikimedia.org/wikipedia/commons/a/ae/Theodore_Dreiser_2.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5717" t="4038" r="12142" b="41962"/>
          <a:stretch/>
        </p:blipFill>
        <p:spPr bwMode="auto">
          <a:xfrm>
            <a:off x="9374908" y="588364"/>
            <a:ext cx="2817091" cy="3060000"/>
          </a:xfrm>
          <a:prstGeom prst="rect">
            <a:avLst/>
          </a:prstGeom>
          <a:noFill/>
          <a:ln>
            <a:noFill/>
          </a:ln>
          <a:extLst>
            <a:ext uri="{53640926-AAD7-44D8-BBD7-CCE9431645EC}">
              <a14:shadowObscured xmlns:a14="http://schemas.microsoft.com/office/drawing/2010/main"/>
            </a:ext>
          </a:extLst>
        </p:spPr>
      </p:pic>
      <p:pic>
        <p:nvPicPr>
          <p:cNvPr id="6" name="Obrázek 5" descr="A Place in the Sun">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4687" r="10717"/>
          <a:stretch/>
        </p:blipFill>
        <p:spPr bwMode="auto">
          <a:xfrm>
            <a:off x="9374908" y="3648364"/>
            <a:ext cx="2817091" cy="1872000"/>
          </a:xfrm>
          <a:prstGeom prst="rect">
            <a:avLst/>
          </a:prstGeom>
          <a:noFill/>
          <a:ln>
            <a:noFill/>
          </a:ln>
          <a:extLst>
            <a:ext uri="{53640926-AAD7-44D8-BBD7-CCE9431645EC}">
              <a14:shadowObscured xmlns:a14="http://schemas.microsoft.com/office/drawing/2010/main"/>
            </a:ext>
          </a:extLst>
        </p:spPr>
      </p:pic>
      <p:sp>
        <p:nvSpPr>
          <p:cNvPr id="7" name="TextovéPole 6"/>
          <p:cNvSpPr txBox="1"/>
          <p:nvPr/>
        </p:nvSpPr>
        <p:spPr>
          <a:xfrm>
            <a:off x="9218824" y="5600578"/>
            <a:ext cx="3056304" cy="1323439"/>
          </a:xfrm>
          <a:prstGeom prst="rect">
            <a:avLst/>
          </a:prstGeom>
          <a:noFill/>
        </p:spPr>
        <p:txBody>
          <a:bodyPr wrap="square" rtlCol="0">
            <a:spAutoFit/>
          </a:bodyPr>
          <a:lstStyle/>
          <a:p>
            <a:r>
              <a:rPr lang="en-GB" sz="1600" dirty="0" smtClean="0"/>
              <a:t>Top: Dreiser at 39 in 1910.</a:t>
            </a:r>
          </a:p>
          <a:p>
            <a:r>
              <a:rPr lang="en-GB" sz="1600" dirty="0" smtClean="0"/>
              <a:t>Bottom: Montgomery Cliff and Elizabeth Taylor in George Stevens‘ adaptation of </a:t>
            </a:r>
            <a:r>
              <a:rPr lang="en-GB" sz="1600" i="1" dirty="0" smtClean="0"/>
              <a:t>American</a:t>
            </a:r>
          </a:p>
          <a:p>
            <a:r>
              <a:rPr lang="en-GB" sz="1600" i="1" dirty="0" smtClean="0"/>
              <a:t>Tragedy</a:t>
            </a:r>
            <a:r>
              <a:rPr lang="en-GB" sz="1600" dirty="0" smtClean="0"/>
              <a:t>, </a:t>
            </a:r>
            <a:r>
              <a:rPr lang="en-GB" sz="1600" i="1" dirty="0" smtClean="0"/>
              <a:t>A Place in the Sun</a:t>
            </a:r>
            <a:r>
              <a:rPr lang="en-GB" sz="1600" dirty="0" smtClean="0"/>
              <a:t> (1951)</a:t>
            </a:r>
            <a:endParaRPr lang="en-GB" sz="1600" i="1" dirty="0" smtClean="0"/>
          </a:p>
        </p:txBody>
      </p:sp>
    </p:spTree>
    <p:extLst>
      <p:ext uri="{BB962C8B-B14F-4D97-AF65-F5344CB8AC3E}">
        <p14:creationId xmlns:p14="http://schemas.microsoft.com/office/powerpoint/2010/main" val="313500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2365"/>
            <a:ext cx="10515600" cy="766617"/>
          </a:xfrm>
        </p:spPr>
        <p:txBody>
          <a:bodyPr>
            <a:normAutofit/>
          </a:bodyPr>
          <a:lstStyle/>
          <a:p>
            <a:pPr algn="ctr"/>
            <a:r>
              <a:rPr lang="cs-CZ" sz="3600" dirty="0" smtClean="0">
                <a:latin typeface="Arial Black" panose="020B0A04020102020204" pitchFamily="34" charset="0"/>
              </a:rPr>
              <a:t>Jack London (1876-1916)</a:t>
            </a:r>
            <a:endParaRPr lang="cs-CZ" sz="3600" dirty="0">
              <a:latin typeface="Arial Black" panose="020B0A04020102020204" pitchFamily="34" charset="0"/>
            </a:endParaRPr>
          </a:p>
        </p:txBody>
      </p:sp>
      <p:sp>
        <p:nvSpPr>
          <p:cNvPr id="3" name="Zástupný symbol pro obsah 2"/>
          <p:cNvSpPr>
            <a:spLocks noGrp="1"/>
          </p:cNvSpPr>
          <p:nvPr>
            <p:ph sz="half" idx="1"/>
          </p:nvPr>
        </p:nvSpPr>
        <p:spPr>
          <a:xfrm>
            <a:off x="1" y="775854"/>
            <a:ext cx="9578934" cy="6082145"/>
          </a:xfrm>
        </p:spPr>
        <p:txBody>
          <a:bodyPr>
            <a:normAutofit/>
          </a:bodyPr>
          <a:lstStyle/>
          <a:p>
            <a:pPr>
              <a:lnSpc>
                <a:spcPct val="100000"/>
              </a:lnSpc>
              <a:spcBef>
                <a:spcPts val="0"/>
              </a:spcBef>
            </a:pPr>
            <a:r>
              <a:rPr lang="en-GB" sz="1800" dirty="0" smtClean="0"/>
              <a:t>Born </a:t>
            </a:r>
            <a:r>
              <a:rPr lang="en-GB" sz="1800" b="1" dirty="0" smtClean="0"/>
              <a:t>John Griffith Chaney. </a:t>
            </a:r>
            <a:r>
              <a:rPr lang="en-GB" sz="1800" dirty="0" smtClean="0"/>
              <a:t>His mother was a music teacher and a </a:t>
            </a:r>
            <a:r>
              <a:rPr lang="en-GB" sz="1800" dirty="0" err="1" smtClean="0"/>
              <a:t>spirtualist</a:t>
            </a:r>
            <a:r>
              <a:rPr lang="en-GB" sz="1800" dirty="0" smtClean="0"/>
              <a:t> claiming to impersonate a famous Indian chief Black Hawk. His studies at UC Berkeley in 1897 (reading of Nietzsche) finished when his assumed father, an astrologer William Chaney, disclaimed his fatherhood and indicated that his mother had affairs with a number of men. London quit the school and went to </a:t>
            </a:r>
            <a:r>
              <a:rPr lang="en-GB" sz="1800" b="1" dirty="0" smtClean="0"/>
              <a:t>the Klondike </a:t>
            </a:r>
            <a:r>
              <a:rPr lang="en-GB" sz="1800" dirty="0" smtClean="0"/>
              <a:t>(north Canada) </a:t>
            </a:r>
            <a:r>
              <a:rPr lang="en-GB" sz="1800" b="1" dirty="0" smtClean="0"/>
              <a:t>during the gold rush boom</a:t>
            </a:r>
            <a:r>
              <a:rPr lang="en-GB" sz="1800" dirty="0" smtClean="0"/>
              <a:t>. As a journalist he later (1904) </a:t>
            </a:r>
            <a:r>
              <a:rPr lang="en-GB" sz="1800" b="1" dirty="0" smtClean="0"/>
              <a:t>covered the Russo-Japanese war in Japan, Korea and China</a:t>
            </a:r>
            <a:r>
              <a:rPr lang="en-GB" sz="1800" dirty="0" smtClean="0"/>
              <a:t> for the </a:t>
            </a:r>
            <a:r>
              <a:rPr lang="en-GB" sz="1800" i="1" dirty="0" smtClean="0"/>
              <a:t>San Francisco Chronicle</a:t>
            </a:r>
            <a:r>
              <a:rPr lang="en-GB" sz="1800" dirty="0" smtClean="0"/>
              <a:t>, was arrested twice and released only at a personal intervention of President Theodore Roosevelt.</a:t>
            </a:r>
          </a:p>
          <a:p>
            <a:pPr>
              <a:lnSpc>
                <a:spcPct val="100000"/>
              </a:lnSpc>
              <a:spcBef>
                <a:spcPts val="0"/>
              </a:spcBef>
            </a:pPr>
            <a:r>
              <a:rPr lang="en-GB" sz="1800" dirty="0" smtClean="0"/>
              <a:t>Neither the career of the artist, a working-class self-made man in the semi-autobiographic </a:t>
            </a:r>
            <a:r>
              <a:rPr lang="en-GB" sz="1800" i="1" dirty="0" smtClean="0"/>
              <a:t>Martin Eden </a:t>
            </a:r>
            <a:r>
              <a:rPr lang="en-GB" sz="1800" dirty="0" smtClean="0"/>
              <a:t>(1909), nor the beastly life of a ruthless adventurer Wolf </a:t>
            </a:r>
            <a:r>
              <a:rPr lang="en-GB" sz="1800" dirty="0" err="1" smtClean="0"/>
              <a:t>Larssen</a:t>
            </a:r>
            <a:r>
              <a:rPr lang="en-GB" sz="1800" dirty="0" smtClean="0"/>
              <a:t> in </a:t>
            </a:r>
            <a:r>
              <a:rPr lang="en-GB" sz="1800" i="1" dirty="0" smtClean="0"/>
              <a:t>The Sea-Wolf </a:t>
            </a:r>
            <a:r>
              <a:rPr lang="en-GB" sz="1800" dirty="0" smtClean="0"/>
              <a:t>(1904) are for him solutions to the deepening individual and social crisis. His works seem to offer </a:t>
            </a:r>
            <a:r>
              <a:rPr lang="en-GB" sz="1800" b="1" dirty="0" smtClean="0"/>
              <a:t>two ways from the universal chaos of the naturalists.</a:t>
            </a:r>
          </a:p>
          <a:p>
            <a:pPr marL="0" indent="0">
              <a:lnSpc>
                <a:spcPct val="100000"/>
              </a:lnSpc>
              <a:spcBef>
                <a:spcPts val="0"/>
              </a:spcBef>
              <a:buNone/>
            </a:pPr>
            <a:r>
              <a:rPr lang="en-GB" sz="1800" dirty="0" smtClean="0"/>
              <a:t>     - </a:t>
            </a:r>
            <a:r>
              <a:rPr lang="en-GB" sz="1800" b="1" dirty="0" smtClean="0"/>
              <a:t>a utopian golden age</a:t>
            </a:r>
            <a:r>
              <a:rPr lang="en-GB" sz="1800" dirty="0" smtClean="0"/>
              <a:t> modelled more after his desires than after the Marxist doctrine - </a:t>
            </a:r>
            <a:r>
              <a:rPr lang="en-GB" sz="1800" b="1" i="1" dirty="0" smtClean="0"/>
              <a:t>The </a:t>
            </a:r>
          </a:p>
          <a:p>
            <a:pPr marL="0" indent="0">
              <a:lnSpc>
                <a:spcPct val="100000"/>
              </a:lnSpc>
              <a:spcBef>
                <a:spcPts val="0"/>
              </a:spcBef>
              <a:buNone/>
            </a:pPr>
            <a:r>
              <a:rPr lang="en-GB" sz="1800" b="1" i="1" dirty="0" smtClean="0"/>
              <a:t>       Iron Heel</a:t>
            </a:r>
            <a:r>
              <a:rPr lang="en-GB" sz="1800" i="1" dirty="0" smtClean="0"/>
              <a:t> </a:t>
            </a:r>
            <a:r>
              <a:rPr lang="en-GB" sz="1800" dirty="0" smtClean="0"/>
              <a:t>(1908), depicting the collapse of the long fascist reign of monopolies in the future,</a:t>
            </a:r>
          </a:p>
          <a:p>
            <a:pPr marL="0" indent="0">
              <a:lnSpc>
                <a:spcPct val="100000"/>
              </a:lnSpc>
              <a:spcBef>
                <a:spcPts val="0"/>
              </a:spcBef>
              <a:buNone/>
            </a:pPr>
            <a:r>
              <a:rPr lang="en-GB" sz="1800" dirty="0" smtClean="0"/>
              <a:t>     - </a:t>
            </a:r>
            <a:r>
              <a:rPr lang="en-GB" sz="1800" b="1" dirty="0" smtClean="0"/>
              <a:t>a return to nature</a:t>
            </a:r>
            <a:r>
              <a:rPr lang="en-GB" sz="1800" dirty="0" smtClean="0"/>
              <a:t>: </a:t>
            </a:r>
            <a:r>
              <a:rPr lang="en-GB" sz="1800" b="1" i="1" dirty="0" smtClean="0"/>
              <a:t>The Valley of the Moon </a:t>
            </a:r>
            <a:r>
              <a:rPr lang="en-GB" sz="1800" dirty="0" smtClean="0"/>
              <a:t>(1913) - a young couple find peace in the rural</a:t>
            </a:r>
          </a:p>
          <a:p>
            <a:pPr marL="0" indent="0">
              <a:lnSpc>
                <a:spcPct val="100000"/>
              </a:lnSpc>
              <a:spcBef>
                <a:spcPts val="0"/>
              </a:spcBef>
              <a:buNone/>
            </a:pPr>
            <a:r>
              <a:rPr lang="en-GB" sz="1800" dirty="0" smtClean="0"/>
              <a:t>     retreat of </a:t>
            </a:r>
            <a:r>
              <a:rPr lang="en-GB" sz="1800" b="1" dirty="0" smtClean="0"/>
              <a:t>Sonoma County</a:t>
            </a:r>
            <a:r>
              <a:rPr lang="en-GB" sz="1800" dirty="0" smtClean="0"/>
              <a:t> (wine growing region north of San Francisco), after the difficult life</a:t>
            </a:r>
          </a:p>
          <a:p>
            <a:pPr marL="0" indent="0">
              <a:lnSpc>
                <a:spcPct val="100000"/>
              </a:lnSpc>
              <a:spcBef>
                <a:spcPts val="0"/>
              </a:spcBef>
              <a:buNone/>
            </a:pPr>
            <a:r>
              <a:rPr lang="en-GB" sz="1800" dirty="0" smtClean="0"/>
              <a:t>     in the Bay Area. L. spent his later life at the Beauty Ranch at Glen Ellen in the Sonoma County.</a:t>
            </a:r>
          </a:p>
          <a:p>
            <a:pPr>
              <a:lnSpc>
                <a:spcPct val="100000"/>
              </a:lnSpc>
              <a:spcBef>
                <a:spcPts val="0"/>
              </a:spcBef>
            </a:pPr>
            <a:r>
              <a:rPr lang="en-GB" sz="1800" dirty="0" smtClean="0"/>
              <a:t>London was also an </a:t>
            </a:r>
            <a:r>
              <a:rPr lang="en-GB" sz="1800" b="1" dirty="0" smtClean="0"/>
              <a:t>animal rights activist</a:t>
            </a:r>
            <a:r>
              <a:rPr lang="en-GB" sz="1800" dirty="0" smtClean="0"/>
              <a:t>. His </a:t>
            </a:r>
            <a:r>
              <a:rPr lang="en-GB" sz="1800" b="1" dirty="0" smtClean="0"/>
              <a:t>major works, </a:t>
            </a:r>
            <a:r>
              <a:rPr lang="en-GB" sz="1800" b="1" i="1" dirty="0" smtClean="0"/>
              <a:t>The Call of the Wild</a:t>
            </a:r>
            <a:r>
              <a:rPr lang="en-GB" sz="1800" dirty="0" smtClean="0"/>
              <a:t> (1903) and </a:t>
            </a:r>
            <a:r>
              <a:rPr lang="en-GB" sz="1800" b="1" i="1" dirty="0" smtClean="0"/>
              <a:t>White Fang</a:t>
            </a:r>
            <a:r>
              <a:rPr lang="en-GB" sz="1800" dirty="0" smtClean="0"/>
              <a:t> (1906), focus on </a:t>
            </a:r>
            <a:r>
              <a:rPr lang="en-GB" sz="1800" b="1" dirty="0" smtClean="0"/>
              <a:t>the life of dogs</a:t>
            </a:r>
            <a:r>
              <a:rPr lang="en-GB" sz="1800" dirty="0" smtClean="0"/>
              <a:t> </a:t>
            </a:r>
            <a:r>
              <a:rPr lang="en-GB" sz="1800" b="1" dirty="0" smtClean="0"/>
              <a:t>losing instincts of subordination to humans, leaving civilization and rediscovering the values of the animal world</a:t>
            </a:r>
            <a:r>
              <a:rPr lang="en-GB" sz="1800" dirty="0" smtClean="0"/>
              <a:t>. </a:t>
            </a:r>
            <a:r>
              <a:rPr lang="en-GB" sz="1800" b="1" dirty="0" smtClean="0"/>
              <a:t>Overcoming anthropocentrism, London anticipates post</a:t>
            </a:r>
            <a:r>
              <a:rPr lang="cs-CZ" sz="1800" b="1" smtClean="0"/>
              <a:t>-</a:t>
            </a:r>
            <a:r>
              <a:rPr lang="en-GB" sz="1800" b="1" smtClean="0"/>
              <a:t>humanism</a:t>
            </a:r>
            <a:r>
              <a:rPr lang="en-GB" sz="1800" b="1" dirty="0" smtClean="0"/>
              <a:t>.</a:t>
            </a:r>
            <a:r>
              <a:rPr lang="en-GB" sz="1800" dirty="0" smtClean="0"/>
              <a:t> </a:t>
            </a:r>
          </a:p>
          <a:p>
            <a:pPr marL="0" indent="0">
              <a:lnSpc>
                <a:spcPct val="100000"/>
              </a:lnSpc>
              <a:spcBef>
                <a:spcPts val="0"/>
              </a:spcBef>
              <a:buNone/>
            </a:pPr>
            <a:endParaRPr lang="cs-CZ" sz="1800" dirty="0" smtClean="0"/>
          </a:p>
          <a:p>
            <a:pPr marL="0" indent="0">
              <a:lnSpc>
                <a:spcPct val="100000"/>
              </a:lnSpc>
              <a:spcBef>
                <a:spcPts val="0"/>
              </a:spcBef>
              <a:buNone/>
            </a:pPr>
            <a:endParaRPr lang="cs-CZ" sz="1800" dirty="0"/>
          </a:p>
        </p:txBody>
      </p:sp>
      <p:pic>
        <p:nvPicPr>
          <p:cNvPr id="5" name="Zástupný symbol pro obsah 4" descr="Witness an Epic Journey in The Call of the Wild TV Spot"/>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589" r="16548"/>
          <a:stretch/>
        </p:blipFill>
        <p:spPr bwMode="auto">
          <a:xfrm>
            <a:off x="9616612" y="3187003"/>
            <a:ext cx="2599362" cy="2254163"/>
          </a:xfrm>
          <a:prstGeom prst="rect">
            <a:avLst/>
          </a:prstGeom>
          <a:noFill/>
          <a:ln>
            <a:noFill/>
          </a:ln>
          <a:extLst>
            <a:ext uri="{53640926-AAD7-44D8-BBD7-CCE9431645EC}">
              <a14:shadowObscured xmlns:a14="http://schemas.microsoft.com/office/drawing/2010/main"/>
            </a:ext>
          </a:extLst>
        </p:spPr>
      </p:pic>
      <p:sp>
        <p:nvSpPr>
          <p:cNvPr id="6" name="TextovéPole 5"/>
          <p:cNvSpPr txBox="1"/>
          <p:nvPr/>
        </p:nvSpPr>
        <p:spPr>
          <a:xfrm>
            <a:off x="9602910" y="5441166"/>
            <a:ext cx="2589737" cy="1323439"/>
          </a:xfrm>
          <a:prstGeom prst="rect">
            <a:avLst/>
          </a:prstGeom>
          <a:noFill/>
        </p:spPr>
        <p:txBody>
          <a:bodyPr wrap="square" rtlCol="0">
            <a:spAutoFit/>
          </a:bodyPr>
          <a:lstStyle/>
          <a:p>
            <a:r>
              <a:rPr lang="cs-CZ" sz="1600" dirty="0" smtClean="0"/>
              <a:t>Top: Jack London and his </a:t>
            </a:r>
          </a:p>
          <a:p>
            <a:r>
              <a:rPr lang="cs-CZ" sz="1600" dirty="0"/>
              <a:t>s</a:t>
            </a:r>
            <a:r>
              <a:rPr lang="cs-CZ" sz="1600" dirty="0" smtClean="0"/>
              <a:t>econd </a:t>
            </a:r>
            <a:r>
              <a:rPr lang="cs-CZ" sz="1600" dirty="0" err="1" smtClean="0"/>
              <a:t>wife</a:t>
            </a:r>
            <a:r>
              <a:rPr lang="cs-CZ" sz="1600" dirty="0" smtClean="0"/>
              <a:t> </a:t>
            </a:r>
            <a:r>
              <a:rPr lang="cs-CZ" sz="1600" dirty="0" err="1" smtClean="0"/>
              <a:t>Charmian</a:t>
            </a:r>
            <a:r>
              <a:rPr lang="cs-CZ" sz="1600" dirty="0"/>
              <a:t> </a:t>
            </a:r>
            <a:r>
              <a:rPr lang="cs-CZ" sz="1600" dirty="0" err="1" smtClean="0"/>
              <a:t>at</a:t>
            </a:r>
            <a:r>
              <a:rPr lang="cs-CZ" sz="1600" dirty="0" smtClean="0"/>
              <a:t> </a:t>
            </a:r>
          </a:p>
          <a:p>
            <a:r>
              <a:rPr lang="cs-CZ" sz="1600" dirty="0" err="1" smtClean="0"/>
              <a:t>Waikiki</a:t>
            </a:r>
            <a:r>
              <a:rPr lang="cs-CZ" sz="1600" dirty="0" smtClean="0"/>
              <a:t> in 1915. </a:t>
            </a:r>
            <a:r>
              <a:rPr lang="cs-CZ" sz="1600" dirty="0" err="1" smtClean="0"/>
              <a:t>Bottom</a:t>
            </a:r>
            <a:r>
              <a:rPr lang="cs-CZ" sz="1600" dirty="0" smtClean="0"/>
              <a:t>: </a:t>
            </a:r>
            <a:r>
              <a:rPr lang="cs-CZ" sz="1600" dirty="0" err="1"/>
              <a:t>T</a:t>
            </a:r>
            <a:r>
              <a:rPr lang="cs-CZ" sz="1600" dirty="0" err="1" smtClean="0"/>
              <a:t>he</a:t>
            </a:r>
            <a:r>
              <a:rPr lang="cs-CZ" sz="1600" dirty="0" smtClean="0"/>
              <a:t> </a:t>
            </a:r>
          </a:p>
          <a:p>
            <a:r>
              <a:rPr lang="cs-CZ" sz="1600" dirty="0" smtClean="0"/>
              <a:t>dog Buck in </a:t>
            </a:r>
            <a:r>
              <a:rPr lang="cs-CZ" sz="1600" dirty="0" err="1" smtClean="0"/>
              <a:t>Chris</a:t>
            </a:r>
            <a:r>
              <a:rPr lang="cs-CZ" sz="1600" dirty="0" smtClean="0"/>
              <a:t> </a:t>
            </a:r>
            <a:r>
              <a:rPr lang="cs-CZ" sz="1600" dirty="0" err="1" smtClean="0"/>
              <a:t>Sanders</a:t>
            </a:r>
            <a:r>
              <a:rPr lang="cs-CZ" sz="1600" dirty="0" smtClean="0"/>
              <a:t>‘</a:t>
            </a:r>
          </a:p>
          <a:p>
            <a:r>
              <a:rPr lang="cs-CZ" sz="1600" dirty="0" smtClean="0"/>
              <a:t>2020 </a:t>
            </a:r>
            <a:r>
              <a:rPr lang="cs-CZ" sz="1600" dirty="0" err="1" smtClean="0"/>
              <a:t>adaptation</a:t>
            </a:r>
            <a:r>
              <a:rPr lang="cs-CZ" sz="1600" dirty="0" smtClean="0"/>
              <a:t> </a:t>
            </a:r>
            <a:r>
              <a:rPr lang="cs-CZ" sz="1600" dirty="0" err="1" smtClean="0"/>
              <a:t>of</a:t>
            </a:r>
            <a:r>
              <a:rPr lang="cs-CZ" sz="1600" dirty="0" smtClean="0"/>
              <a:t> </a:t>
            </a:r>
            <a:r>
              <a:rPr lang="cs-CZ" sz="1600" i="1" dirty="0" err="1" smtClean="0"/>
              <a:t>The</a:t>
            </a:r>
            <a:r>
              <a:rPr lang="cs-CZ" sz="1600" i="1" dirty="0" smtClean="0"/>
              <a:t> Call</a:t>
            </a:r>
            <a:r>
              <a:rPr lang="cs-CZ" sz="1600" dirty="0" smtClean="0"/>
              <a:t>.</a:t>
            </a:r>
            <a:endParaRPr lang="cs-CZ" sz="1600" dirty="0"/>
          </a:p>
        </p:txBody>
      </p:sp>
      <p:pic>
        <p:nvPicPr>
          <p:cNvPr id="7" name="Obrázek 6" descr="https://upload.wikimedia.org/wikipedia/commons/e/e8/Londons_surfing_in_hawaii.jpg"/>
          <p:cNvPicPr>
            <a:picLocks noChangeAspect="1"/>
          </p:cNvPicPr>
          <p:nvPr/>
        </p:nvPicPr>
        <p:blipFill rotWithShape="1">
          <a:blip r:embed="rId3">
            <a:extLst>
              <a:ext uri="{28A0092B-C50C-407E-A947-70E740481C1C}">
                <a14:useLocalDpi xmlns:a14="http://schemas.microsoft.com/office/drawing/2010/main" val="0"/>
              </a:ext>
            </a:extLst>
          </a:blip>
          <a:srcRect l="-793" t="18428" r="2600"/>
          <a:stretch/>
        </p:blipFill>
        <p:spPr bwMode="auto">
          <a:xfrm>
            <a:off x="9602911" y="-16997"/>
            <a:ext cx="2589088" cy="3204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953525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TotalTime>
  <Words>2362</Words>
  <Application>Microsoft Office PowerPoint</Application>
  <PresentationFormat>Širokoúhlá obrazovka</PresentationFormat>
  <Paragraphs>72</Paragraphs>
  <Slides>7</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vt:i4>
      </vt:variant>
    </vt:vector>
  </HeadingPairs>
  <TitlesOfParts>
    <vt:vector size="12" baseType="lpstr">
      <vt:lpstr>Arial</vt:lpstr>
      <vt:lpstr>Arial Black</vt:lpstr>
      <vt:lpstr>Calibri</vt:lpstr>
      <vt:lpstr>Calibri Light</vt:lpstr>
      <vt:lpstr>Motiv Office</vt:lpstr>
      <vt:lpstr>Naturalism: European and American</vt:lpstr>
      <vt:lpstr>The Education of Henry Adams (1906,1907)</vt:lpstr>
      <vt:lpstr>Frank Norris (1870-1902)</vt:lpstr>
      <vt:lpstr>Stephen Crane (1871-1900)</vt:lpstr>
      <vt:lpstr>War and Heroism in The Red Badge of Courage</vt:lpstr>
      <vt:lpstr>Theodore Dreiser (1871-1945)</vt:lpstr>
      <vt:lpstr>Jack London (1876-1916)</vt:lpstr>
    </vt:vector>
  </TitlesOfParts>
  <Company>Filozofická fakulta, Univerzita Karlova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Naturalism: European and American</dc:title>
  <dc:creator>Martin Procházka</dc:creator>
  <cp:lastModifiedBy>Procházka, Martin</cp:lastModifiedBy>
  <cp:revision>50</cp:revision>
  <dcterms:created xsi:type="dcterms:W3CDTF">2021-02-26T11:51:12Z</dcterms:created>
  <dcterms:modified xsi:type="dcterms:W3CDTF">2022-03-09T07:53:53Z</dcterms:modified>
</cp:coreProperties>
</file>