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1"/>
  </p:sldMasterIdLst>
  <p:notesMasterIdLst>
    <p:notesMasterId r:id="rId28"/>
  </p:notesMasterIdLst>
  <p:sldIdLst>
    <p:sldId id="256" r:id="rId2"/>
    <p:sldId id="263" r:id="rId3"/>
    <p:sldId id="264" r:id="rId4"/>
    <p:sldId id="265" r:id="rId5"/>
    <p:sldId id="266" r:id="rId6"/>
    <p:sldId id="282" r:id="rId7"/>
    <p:sldId id="268" r:id="rId8"/>
    <p:sldId id="290" r:id="rId9"/>
    <p:sldId id="271" r:id="rId10"/>
    <p:sldId id="270" r:id="rId11"/>
    <p:sldId id="281" r:id="rId12"/>
    <p:sldId id="283" r:id="rId13"/>
    <p:sldId id="291" r:id="rId14"/>
    <p:sldId id="292" r:id="rId15"/>
    <p:sldId id="284" r:id="rId16"/>
    <p:sldId id="296" r:id="rId17"/>
    <p:sldId id="285" r:id="rId18"/>
    <p:sldId id="286" r:id="rId19"/>
    <p:sldId id="287" r:id="rId20"/>
    <p:sldId id="288" r:id="rId21"/>
    <p:sldId id="289" r:id="rId22"/>
    <p:sldId id="293" r:id="rId23"/>
    <p:sldId id="294" r:id="rId24"/>
    <p:sldId id="297" r:id="rId25"/>
    <p:sldId id="295" r:id="rId26"/>
    <p:sldId id="298" r:id="rId27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9"/>
  </p:normalViewPr>
  <p:slideViewPr>
    <p:cSldViewPr>
      <p:cViewPr varScale="1">
        <p:scale>
          <a:sx n="112" d="100"/>
          <a:sy n="112" d="100"/>
        </p:scale>
        <p:origin x="1640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63AF37EE-223A-A98E-82C0-0AF25400B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6F7ADB64-5468-A262-ABBF-FC0877243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C84C0E61-E3BB-0D13-1570-C0BBE464C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B085A811-0BA3-2CBA-CA14-89A1F7E3B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3A26DD5C-6EC2-5645-14A0-A1AF7898F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DAAC5E57-9DAD-9CFE-705C-C12A8089F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CF0CB96A-E3B6-2463-CE48-D8F023B86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5" name="AutoShape 8">
            <a:extLst>
              <a:ext uri="{FF2B5EF4-FFF2-40B4-BE49-F238E27FC236}">
                <a16:creationId xmlns:a16="http://schemas.microsoft.com/office/drawing/2014/main" id="{7D26E2CB-0F61-9ACA-EE9C-C1BE7F08D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6" name="AutoShape 9">
            <a:extLst>
              <a:ext uri="{FF2B5EF4-FFF2-40B4-BE49-F238E27FC236}">
                <a16:creationId xmlns:a16="http://schemas.microsoft.com/office/drawing/2014/main" id="{B3F1D8B1-3027-D8B5-8C6E-69B96A5EA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7" name="AutoShape 10">
            <a:extLst>
              <a:ext uri="{FF2B5EF4-FFF2-40B4-BE49-F238E27FC236}">
                <a16:creationId xmlns:a16="http://schemas.microsoft.com/office/drawing/2014/main" id="{43AC0713-1E79-5861-09AC-1EC1567F8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8" name="AutoShape 11">
            <a:extLst>
              <a:ext uri="{FF2B5EF4-FFF2-40B4-BE49-F238E27FC236}">
                <a16:creationId xmlns:a16="http://schemas.microsoft.com/office/drawing/2014/main" id="{2DB82C03-4823-A9BD-A129-20E554396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9" name="Rectangle 12">
            <a:extLst>
              <a:ext uri="{FF2B5EF4-FFF2-40B4-BE49-F238E27FC236}">
                <a16:creationId xmlns:a16="http://schemas.microsoft.com/office/drawing/2014/main" id="{E0E663BA-9651-72AF-0223-63CB287D582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0837" cy="1247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8D8B52F8-40C5-0AD3-C9F0-BFC999752FC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7350" cy="409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BA156C1C-C6D6-80E1-20DF-2CE9736414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3A46204-6178-CD9A-0917-BE2E314A2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50A58422-5FE1-F070-0F0E-95D88B26B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97174E97-23FA-7551-79C7-7FFB8AAD3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1F390404-DAD2-86A9-7FCB-A5D0E69172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058F938-9BE5-45F5-235C-F7D9F8813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:a16="http://schemas.microsoft.com/office/drawing/2014/main" id="{8AAB002C-F664-5FB0-19AF-8E5E81DE7E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A4863B88-5214-715D-9C9D-3BE90D152D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>
            <a:extLst>
              <a:ext uri="{FF2B5EF4-FFF2-40B4-BE49-F238E27FC236}">
                <a16:creationId xmlns:a16="http://schemas.microsoft.com/office/drawing/2014/main" id="{8342837F-E3A0-FE24-DD85-CFC1A0C3E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68FC4037-A417-7327-E755-68EB2902C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id="{6829653A-C169-6ADF-C740-5E91769990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F1F03BDF-41D7-D388-6A3C-9ACCEEFA2C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>
            <a:extLst>
              <a:ext uri="{FF2B5EF4-FFF2-40B4-BE49-F238E27FC236}">
                <a16:creationId xmlns:a16="http://schemas.microsoft.com/office/drawing/2014/main" id="{B1398A78-B447-EDA9-B626-17B9D932BF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1DD89BF1-3FA8-1B79-E458-A8F06D3EC0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>
            <a:extLst>
              <a:ext uri="{FF2B5EF4-FFF2-40B4-BE49-F238E27FC236}">
                <a16:creationId xmlns:a16="http://schemas.microsoft.com/office/drawing/2014/main" id="{BA684EC7-FE1B-29F3-06F9-252A225C42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545947EC-BFE2-BB87-FBA0-A0C0E7B7B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id="{3894C23D-F91F-4F21-E844-2B64C90D88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442D81DD-DFC6-8A38-15D8-0AD8B24C9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>
            <a:extLst>
              <a:ext uri="{FF2B5EF4-FFF2-40B4-BE49-F238E27FC236}">
                <a16:creationId xmlns:a16="http://schemas.microsoft.com/office/drawing/2014/main" id="{4A102ECA-01C7-A2E5-15AC-A832EFD795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8A3A2F64-B27D-3FAB-E888-27ABA8DFA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>
            <a:extLst>
              <a:ext uri="{FF2B5EF4-FFF2-40B4-BE49-F238E27FC236}">
                <a16:creationId xmlns:a16="http://schemas.microsoft.com/office/drawing/2014/main" id="{79964D90-8B76-CC29-25FD-38E8CC57E2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C5A4C928-AF57-62A6-1C8C-82B04E87A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80617F37-AB6F-03AC-7CA4-428418055D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180F5B82-E1FC-084D-021D-3D8C9EA7E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>
            <a:extLst>
              <a:ext uri="{FF2B5EF4-FFF2-40B4-BE49-F238E27FC236}">
                <a16:creationId xmlns:a16="http://schemas.microsoft.com/office/drawing/2014/main" id="{2D6A0DA2-FFD5-4B68-E956-230A24B838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1B4E45B2-7109-DDBE-AD9E-B3110610D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>
            <a:extLst>
              <a:ext uri="{FF2B5EF4-FFF2-40B4-BE49-F238E27FC236}">
                <a16:creationId xmlns:a16="http://schemas.microsoft.com/office/drawing/2014/main" id="{0A7AA101-6C46-8406-7115-12C7AE02A8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0D08FCF2-28B4-620A-0EB1-AF5FE4F3D6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>
            <a:extLst>
              <a:ext uri="{FF2B5EF4-FFF2-40B4-BE49-F238E27FC236}">
                <a16:creationId xmlns:a16="http://schemas.microsoft.com/office/drawing/2014/main" id="{259EA950-BCEE-3078-9321-24B722336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DC079249-DA48-82C2-0FA0-F1BC0DF1E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>
            <a:extLst>
              <a:ext uri="{FF2B5EF4-FFF2-40B4-BE49-F238E27FC236}">
                <a16:creationId xmlns:a16="http://schemas.microsoft.com/office/drawing/2014/main" id="{D08E7520-7789-322F-521C-836B5FB97C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77CD03E8-4DE0-B029-923A-D847C2C2C7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>
            <a:extLst>
              <a:ext uri="{FF2B5EF4-FFF2-40B4-BE49-F238E27FC236}">
                <a16:creationId xmlns:a16="http://schemas.microsoft.com/office/drawing/2014/main" id="{F46FE950-7C71-CF7A-2394-4644ECDD5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9E0D41DE-E405-9BDC-063C-8931E47AE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>
            <a:extLst>
              <a:ext uri="{FF2B5EF4-FFF2-40B4-BE49-F238E27FC236}">
                <a16:creationId xmlns:a16="http://schemas.microsoft.com/office/drawing/2014/main" id="{5FB27DD3-3902-BFD1-8DCA-76DD71A3B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25206747-9480-9B65-7B3D-04F63816A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E63E51C8-7CBF-DC6D-157C-5E8F2825E5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4F69DED9-CEDF-842D-151C-945B46412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2E18D2F3-83E3-B9CC-C7BE-AE6BABF83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6B428045-C814-9972-D943-B71787D6B6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3F9890FC-5940-4856-7E79-6EB7C118D5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98C73E77-F570-116F-3907-015119AE6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BCA86E28-97D0-1B63-1F38-6F8B27FD77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85E6C6FF-FD27-F516-7432-CA6A09C53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864EB944-A7D9-2CC1-B99E-6F90FCD09C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573E87A7-D6FA-C7EE-25E9-4098A788E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06E351F6-8624-D211-E6BD-7DE64BA81F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D5F219B6-793E-7FA3-51CE-6A39BB314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BA5286FE-89B1-163E-8898-B81D184137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9204FDA4-30D0-598D-D957-7ADBB7C7A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309855-60AB-7523-B79F-807582EB28C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2C3E21-98B7-1F09-22DB-C735CB9C85D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EB4A60-AA5C-0762-8437-5A4032F29BB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EE3B0-8585-FF45-A8AA-AE77EA4983F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48032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B224C1-102F-0F98-8964-CE7DFAC1D3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F93828-ACA4-63D8-CCB8-CA0E7178414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354782-3712-733C-B0C3-FBAA4D90DA8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D3EAA-93B6-4147-9199-8B294D9C163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2437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5113" y="128588"/>
            <a:ext cx="2052637" cy="5978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5513" cy="5978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608387-AD9B-37EE-47AC-063532E13D8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DA756C-7247-D6B2-E50E-57B6D10E3AC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59D457-FD9E-A942-75A7-A69A3AA4E8B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5BCBA-EE85-6240-9CD3-A3D4234F9A4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845259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0550" cy="143351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F6E29F5-9ED4-EA94-1347-4818D57793D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9FE1DE-AA57-37B6-D2A2-7A4F850312B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0B551E-932E-95AA-4E58-9A588FED894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D08FF-81A6-BE4A-BB53-660FB8BEE964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72747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61A21B-62AF-9B1A-CD96-54312050C1D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02DE3-1E8C-59B9-54BF-755414CD82B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3E8CDE-9939-76FE-FF03-62D0859B6DB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CD893-2C08-0A44-954F-BBFAC3A2687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63009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379FE-3EB0-08D9-AB89-2A44D73B2D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38A6B5-1F6C-9708-3970-3300020FCCF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17992-7F68-BB57-D9F7-1FC662B9EF4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07AB-C6CE-6B43-B40F-5AF8BADA374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1403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9075" cy="450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8675" y="1600200"/>
            <a:ext cx="4029075" cy="450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40FF07E-8AF2-6E04-C92C-DD4C3AFA58D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91ACF2C-11DF-20A0-4442-93828046DAE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86B515E-F2A1-2F0E-46F0-1DA914B8F8A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D8A56-9E56-0F4D-8F9F-B915DCF1C002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2820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D939726-6BA2-A436-FF72-7EB4771134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0719CD9-64E8-3EA5-EBDF-C9EB57B6D2B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BCC1922-6ECB-0F1A-6D5A-02C31E5EF71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5F483-65E8-8247-84A7-8750EFBD6FF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7313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79C0E98-70AA-EC89-C531-8F565E8D836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519EC9-B00B-2059-A139-7B2E2118B93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34959D-A5ED-220F-16F0-5B4E3B6CB4D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F54A-75C7-144E-8C7A-C4F49615337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4559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D2824A0-B933-B480-965D-4170EB263F9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0E687F-3D9C-AF88-B129-B1379F53604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754053-8435-53F6-4DD4-C02F42C9F0B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EB617-58D4-4443-A6B5-4202B06FF365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98251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93CCBB9-23A8-EE92-5B22-C26FFA59ECE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669E85-A72C-2C71-E2FA-4AF28C99986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8C851E2-4757-00E1-3B09-625ED35A738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BA05D-B259-C941-A89A-E836DF481A6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48252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75CD94A-000B-2E0C-9E40-DF3C169D605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358CE6C-FB8E-844C-0853-F9FE00E2086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295DF0A-E9F5-F029-13DC-7BF90372D8A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4F5C5-6321-1543-A9EA-535AC9957A48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71499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B7960C9-64F6-DB2C-CF3B-E3C1026D32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055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D0498023-CE91-6117-C4E0-939226224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055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4E4EA88-31AB-6C91-7060-8BC123721CB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455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C72D065-3A25-1F37-8D22-6B78C47A8C8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7655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6841C57-B441-D06E-A138-E7F2C4A670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455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96F2421-5CFD-4546-B795-338A16D278F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Arial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Arial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" charset="0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9188A0C5-7D3D-14CA-7532-48105BE4C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052513"/>
            <a:ext cx="7772400" cy="1470025"/>
          </a:xfrm>
        </p:spPr>
        <p:txBody>
          <a:bodyPr/>
          <a:lstStyle/>
          <a:p>
            <a:pPr eaLnBrk="1" hangingPunct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40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Slovanská synchronní kontrastivní a srovnávací jazykověda </a:t>
            </a:r>
            <a:endParaRPr lang="de-CH" altLang="de-DE" sz="4000" b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4E43C39-C50A-C143-524B-5CE2DA6CA47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31913" y="4652963"/>
            <a:ext cx="6400800" cy="911225"/>
          </a:xfrm>
        </p:spPr>
        <p:txBody>
          <a:bodyPr/>
          <a:lstStyle/>
          <a:p>
            <a:pPr marL="0" indent="0" algn="ctr" eaLnBrk="1" hangingPunct="1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CH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Bild 1" descr="Slov12_Chorv.pdf">
            <a:extLst>
              <a:ext uri="{FF2B5EF4-FFF2-40B4-BE49-F238E27FC236}">
                <a16:creationId xmlns:a16="http://schemas.microsoft.com/office/drawing/2014/main" id="{710C52CE-1C71-9D2B-CFD1-1FFE76EC9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Oval 2">
            <a:extLst>
              <a:ext uri="{FF2B5EF4-FFF2-40B4-BE49-F238E27FC236}">
                <a16:creationId xmlns:a16="http://schemas.microsoft.com/office/drawing/2014/main" id="{18F9D3F4-E723-9848-D2C3-0003F5AE1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96975"/>
            <a:ext cx="8208963" cy="11525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cxnSp>
        <p:nvCxnSpPr>
          <p:cNvPr id="33795" name="Gerade Verbindung 4">
            <a:extLst>
              <a:ext uri="{FF2B5EF4-FFF2-40B4-BE49-F238E27FC236}">
                <a16:creationId xmlns:a16="http://schemas.microsoft.com/office/drawing/2014/main" id="{97C1AE01-3A57-E505-A5DA-FE2289B129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2275" y="1557338"/>
            <a:ext cx="1655763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6" name="Gerade Verbindung 5">
            <a:extLst>
              <a:ext uri="{FF2B5EF4-FFF2-40B4-BE49-F238E27FC236}">
                <a16:creationId xmlns:a16="http://schemas.microsoft.com/office/drawing/2014/main" id="{55D00372-8123-3CDD-D03F-7F0F3C9DF9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79613" y="1773238"/>
            <a:ext cx="165576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7" name="Gerade Verbindung 6">
            <a:extLst>
              <a:ext uri="{FF2B5EF4-FFF2-40B4-BE49-F238E27FC236}">
                <a16:creationId xmlns:a16="http://schemas.microsoft.com/office/drawing/2014/main" id="{4BC28C18-D87D-668F-3ED9-58E9B63398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32013" y="2060575"/>
            <a:ext cx="165576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8" name="Gerade Verbindung 7">
            <a:extLst>
              <a:ext uri="{FF2B5EF4-FFF2-40B4-BE49-F238E27FC236}">
                <a16:creationId xmlns:a16="http://schemas.microsoft.com/office/drawing/2014/main" id="{67B4E3B8-E515-55DC-B8CA-48EF3902E7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4413" y="2349500"/>
            <a:ext cx="165576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B9D14356-D5E5-7E41-E685-66276BA2A6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497888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podobách jazyka se nevyskytují (okrajovou renesanci zažily zejm. tvary aoristu v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sms-kách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protože jsou kratší...). V srbštině jsou i regionální rozdíly; na jihovýchodě, v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torlackých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nářečích, která jsou bližší už balkánské slovanštině, jsou syntetické  préteritální tvary živější. Obecně platí, že perfektum se vyvíjí v obecné préteritum, tak jak se ve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vsl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jazycích, ve většině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zsl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jazyků a ve slovinštině stalo už dávno.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Futurum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se tvoří – podle rozšířeného balkánského modelu a jak obecně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jihoslovansky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bez ohledu na vid – </a:t>
            </a:r>
            <a:r>
              <a:rPr lang="cs-CZ" altLang="de-DE" sz="2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pomocí zkrácených tvarů slovesa s významem „chtít“</a:t>
            </a:r>
            <a:r>
              <a:rPr lang="cs-CZ" altLang="ja-JP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</a:t>
            </a:r>
            <a:r>
              <a:rPr lang="cs-CZ" altLang="ja-JP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ću</a:t>
            </a:r>
            <a:r>
              <a:rPr lang="cs-CZ" altLang="ja-JP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učiti (učit </a:t>
            </a:r>
            <a:r>
              <a:rPr lang="cs-CZ" altLang="ja-JP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ću</a:t>
            </a:r>
            <a:r>
              <a:rPr lang="cs-CZ" altLang="ja-JP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), </a:t>
            </a:r>
            <a:r>
              <a:rPr lang="cs-CZ" altLang="ja-JP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ćeš</a:t>
            </a:r>
            <a:r>
              <a:rPr lang="cs-CZ" altLang="ja-JP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učiti (učit </a:t>
            </a:r>
            <a:r>
              <a:rPr lang="cs-CZ" altLang="ja-JP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ćeš</a:t>
            </a:r>
            <a:r>
              <a:rPr lang="cs-CZ" altLang="ja-JP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</a:t>
            </a:r>
            <a:r>
              <a:rPr lang="cs-CZ" altLang="ja-JP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atd. V srbštině se tvary s postponovaným </a:t>
            </a:r>
            <a:r>
              <a:rPr lang="cs-CZ" altLang="ja-JP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auxiliárem</a:t>
            </a:r>
            <a:r>
              <a:rPr lang="cs-CZ" altLang="ja-JP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píší dohromady a bez -</a:t>
            </a:r>
            <a:r>
              <a:rPr lang="cs-CZ" altLang="ja-JP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cs-CZ" altLang="ja-JP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tedy </a:t>
            </a:r>
            <a:r>
              <a:rPr lang="uk-UA" altLang="ja-JP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ћу</a:t>
            </a:r>
            <a:r>
              <a:rPr lang="uk-UA" altLang="ja-JP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учити</a:t>
            </a:r>
            <a:r>
              <a:rPr lang="cs-CZ" altLang="ja-JP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cs-CZ" altLang="ja-JP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ću</a:t>
            </a:r>
            <a:r>
              <a:rPr lang="cs-CZ" altLang="ja-JP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učiti), </a:t>
            </a:r>
            <a:endParaRPr lang="cs-CZ" altLang="de-DE" sz="2800" i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A28AD158-066E-7A35-2BFF-8DC9EDFE270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497888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ћеш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учити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ćeš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učiti)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ale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учићу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učiću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),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учићеш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učićeš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).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Je to ovšem spíše vnější, pravopisný rozdíl, než typologicky relevantní,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podobně jako psaní negovaných tvarů futurálních tvarů v chorvatštině podle některých kodifikací jako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ću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učiti, ne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ćeš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učiti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(podle jiných ovšem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neću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nećeš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atd.) a v srbštině pouze jako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нећу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учити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neću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učiti) </a:t>
            </a: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Tvoření je tedy analytické (značný podíl izolačnosti), s jistými tendencemi k nové syntetizaci, srov. formální odlisování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auxiliáru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od základních tvarů slovesa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htjeti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 zkrácení infinitivu.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Infinitiv formálně je, jeho užívání se ovšem v chorvatštině a srbštině liší (srov. část o syntaxi)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4E1687E3-8C3B-A8E4-CD44-C44A6B86D91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497888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Participiální tvary:</a:t>
            </a:r>
          </a:p>
          <a:p>
            <a:pPr marL="457200" indent="-4572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 dirty="0">
              <a:ea typeface="ＭＳ Ｐゴシック" panose="020B0600070205080204" pitchFamily="34" charset="-128"/>
            </a:endParaRPr>
          </a:p>
          <a:p>
            <a:pPr marL="457200" indent="-457200" algn="l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příčestí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nt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-ové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(přítomné činné):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plètūći</a:t>
            </a:r>
            <a:endParaRPr lang="de-DE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příčestí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ové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ové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(„minulé trpné“):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plèten</a:t>
            </a:r>
            <a:endParaRPr lang="de-DE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přechodník přítomný: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plètūći</a:t>
            </a:r>
            <a:endParaRPr lang="de-DE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přechodník minulý: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pletavši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  <a:p>
            <a:pPr marL="457200" indent="-457200" algn="l"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de-DE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Přechodník přítomný se používá v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elaborovaném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psaném jazyce, byl však živý i ve štokavské lidové slovesnosti. Přechodník minulý je oproti tomu někdy považován za umělý už u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Vuka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Vukovci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zejm. aktivní participia (tedy i přítomné) cíleně z jazyka (i psaného) eliminovali, protože neodpovídali jejich zásadě „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piši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kao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što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govoriš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 (viz syntax).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0C01CB58-E0C7-092D-36B1-D1F482C6751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497888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omezeném rozsahu existuje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l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-ové příčestí (srov. srbské doklady: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</a:t>
            </a:r>
            <a:r>
              <a:rPr lang="bg-BG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јеца кривих ногу и власи </a:t>
            </a:r>
            <a:r>
              <a:rPr lang="bg-BG" altLang="de-DE" sz="2800" i="1" u="sng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пожутјелих</a:t>
            </a:r>
            <a:r>
              <a:rPr lang="bg-BG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од сунца, ... зараде </a:t>
            </a:r>
            <a:r>
              <a:rPr lang="bg-BG" altLang="de-DE" sz="2800" i="1" u="sng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придошлих</a:t>
            </a:r>
            <a:r>
              <a:rPr lang="bg-BG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странаца, бившег </a:t>
            </a:r>
            <a:r>
              <a:rPr lang="bg-BG" altLang="de-DE" sz="2800" i="1" u="sng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погорелог </a:t>
            </a:r>
            <a:r>
              <a:rPr lang="bg-BG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зданија школског,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bg-BG" altLang="de-DE" sz="2800" i="1" u="sng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умрлој</a:t>
            </a:r>
            <a:r>
              <a:rPr lang="bg-BG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жени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  <a:r>
              <a:rPr lang="bg-BG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i="1" u="sng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погинулом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председнику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755EEF97-2962-BDB1-C4F6-F85262251AC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497888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Makedonština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 jako ve slovenštině a ve slovinštině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je v 1sg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prézentu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pouze koncovka -</a:t>
            </a:r>
            <a:r>
              <a:rPr lang="cs-CZ" altLang="de-DE" sz="28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Syntetické préteritální časy jsou zachovány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běžnou obligatorní součástí všech variet. Z toho vyplývá – stejně jako v bulharštině – výrazná flektivnost části slovesného systému při silných izolačních rysech nominálního systému.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Speciální je koncovka -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místo původního -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ch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v 1sg. imperfekta/aoristu, v 3pl je koncovka totožná (na rozdíl od chorvatštiny/srbštiny). Je však vidět, že tvoření imperfekta a aoristu od různých kmenů vyvolává četné kmenové alternace i tam, kde vlastní 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93888F2A-8D26-84BE-CABF-6778EA054B0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497888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koncovky jsou jinak totožné (záleží samozřejmě i zde zase na segmentaci) 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Pod vlivem osmanštiny se v balkánské slovanštině</a:t>
            </a:r>
            <a:r>
              <a:rPr lang="cs-CZ" altLang="de-DE" sz="2800">
                <a:ea typeface="ＭＳ Ｐゴシック" panose="020B0600070205080204" pitchFamily="34" charset="-128"/>
              </a:rPr>
              <a:t>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vyvinula kategorie tzv.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narativu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(forma nepřímé výpovědi) – slovesný způsob, který vyjadřuje nepřímé svědectví. Poněvadž se narativ v turečtině vyvinul z perfekta, tak se i v balkánské slovanštině vyvinul jako speciální význam perfekta. V makedonštině se v základních tvarech ani formálně od starého perfekta neliší (k bulharskému tvarosloví narativu viz níže). 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Bild 2" descr="Slov13_Mak.pdf">
            <a:extLst>
              <a:ext uri="{FF2B5EF4-FFF2-40B4-BE49-F238E27FC236}">
                <a16:creationId xmlns:a16="http://schemas.microsoft.com/office/drawing/2014/main" id="{CC7AC41F-1541-C28C-BD70-1E29D1BAA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72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130" name="Gerade Verbindung 5">
            <a:extLst>
              <a:ext uri="{FF2B5EF4-FFF2-40B4-BE49-F238E27FC236}">
                <a16:creationId xmlns:a16="http://schemas.microsoft.com/office/drawing/2014/main" id="{91ABCC3B-DF56-22D1-ADA6-4EFB9028EE3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11188" y="549275"/>
            <a:ext cx="4824412" cy="2159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1" name="Oval 6">
            <a:extLst>
              <a:ext uri="{FF2B5EF4-FFF2-40B4-BE49-F238E27FC236}">
                <a16:creationId xmlns:a16="http://schemas.microsoft.com/office/drawing/2014/main" id="{55186D26-36D0-C73E-DF6E-135670995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420938"/>
            <a:ext cx="6335712" cy="36718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id="{7C553945-76F5-4E5A-62E7-990F78EDB5C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497888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Srov. Mareš (1999: 620): „Perfektum I., jež se tvarově shoduje s čes. minulým časem, má trojí funkci: a) vyjadřuje minulý děj, jehož sám mluvčí ne byl svědkem (význam se může event. blížit až čes.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prý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Божо бил со нив 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Božo byl prý s nimi</a:t>
            </a:r>
            <a:r>
              <a:rPr lang="en-US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‘ (já js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em při tom nebyl, neviděl jsem ho)“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Další funkce perfekta („perfekta I“) jsou patrně ty původní, tedy buď vyjadřování minulého děje, který má nějakou relevanci pro následující stav, anebo prostě minulost bez jakéhokoliv ukotvení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>
            <a:extLst>
              <a:ext uri="{FF2B5EF4-FFF2-40B4-BE49-F238E27FC236}">
                <a16:creationId xmlns:a16="http://schemas.microsoft.com/office/drawing/2014/main" id="{87F3D9E8-68CA-D05B-4001-E87A6AEC9D7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642350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Nicméně se v makedonštině tím, že staré perfektum začalo vyjadřovat v nemalém rozsahu jinou kategorii, totiž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narativ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otevřel prostor pro </a:t>
            </a:r>
            <a:r>
              <a:rPr lang="cs-CZ" altLang="de-DE" sz="2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vznik nového perfekta se slovesem </a:t>
            </a:r>
            <a:r>
              <a:rPr lang="cs-CZ" altLang="de-DE" sz="2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imam</a:t>
            </a:r>
            <a:r>
              <a:rPr lang="cs-CZ" altLang="de-DE" sz="2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</a:t>
            </a:r>
            <a:r>
              <a:rPr lang="cs-CZ" altLang="de-DE" sz="2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n-/t</a:t>
            </a:r>
            <a:r>
              <a:rPr lang="cs-CZ" altLang="de-DE" sz="2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cs-CZ" altLang="de-DE" sz="2800" b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ové</a:t>
            </a:r>
            <a:r>
              <a:rPr lang="cs-CZ" altLang="de-DE" sz="2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příčestí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Tento nový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aspektuálně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-temporální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gramém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se nejvíce vyvinul v jihozápadních nářečích, byl však pohotově integrován do spisovného jazyka (distinkce od spisovné bulharštiny) a je tam dnes značně rozšířen: </a:t>
            </a:r>
            <a:r>
              <a:rPr lang="de-DE" altLang="de-DE" sz="2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ima</a:t>
            </a:r>
            <a:r>
              <a:rPr lang="de-DE" altLang="de-DE" sz="2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sedjano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nedok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intranz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stavové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sloveso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  <a:r>
              <a:rPr lang="de-DE" altLang="de-DE" sz="2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Havránek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1936, 148), </a:t>
            </a:r>
            <a:r>
              <a:rPr lang="de-DE" altLang="de-DE" sz="2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imam</a:t>
            </a:r>
            <a:r>
              <a:rPr lang="de-DE" altLang="de-DE" sz="2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spano</a:t>
            </a:r>
            <a:r>
              <a:rPr lang="de-DE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nedok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intranz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stavové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sloveso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Markovi</a:t>
            </a:r>
            <a:r>
              <a:rPr lang="en-US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ḱ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1994, 92), </a:t>
            </a:r>
            <a:r>
              <a:rPr lang="de-DE" altLang="de-DE" sz="2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imam</a:t>
            </a:r>
            <a:r>
              <a:rPr lang="de-DE" altLang="de-DE" sz="2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bideno</a:t>
            </a:r>
            <a:r>
              <a:rPr lang="de-DE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de-DE" altLang="de-DE" sz="2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imam</a:t>
            </a:r>
            <a:r>
              <a:rPr lang="de-DE" altLang="de-DE" sz="2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imano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slovesa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„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být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 a „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mít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“, Graves 200, 489), </a:t>
            </a:r>
            <a:r>
              <a:rPr lang="de-DE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Edna </a:t>
            </a:r>
            <a:r>
              <a:rPr lang="de-DE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takva</a:t>
            </a:r>
            <a:r>
              <a:rPr lang="de-DE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ku</a:t>
            </a:r>
            <a:r>
              <a:rPr lang="en-US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ḱ</a:t>
            </a:r>
            <a:r>
              <a:rPr lang="de-DE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</a:t>
            </a:r>
            <a:r>
              <a:rPr lang="de-DE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ušte</a:t>
            </a:r>
            <a:r>
              <a:rPr lang="de-DE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nemam</a:t>
            </a:r>
            <a:r>
              <a:rPr lang="de-DE" altLang="de-DE" sz="2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videno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nedok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sloveso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vnímání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Weiss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1996, 440), </a:t>
            </a:r>
            <a:r>
              <a:rPr lang="de-DE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Toj</a:t>
            </a:r>
            <a:r>
              <a:rPr lang="de-DE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ne </a:t>
            </a:r>
            <a:r>
              <a:rPr lang="de-DE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</a:t>
            </a:r>
            <a:r>
              <a:rPr lang="de-DE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imat</a:t>
            </a:r>
            <a:r>
              <a:rPr lang="de-DE" altLang="de-DE" sz="2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bieno</a:t>
            </a:r>
            <a:r>
              <a:rPr lang="de-DE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so </a:t>
            </a:r>
            <a:r>
              <a:rPr lang="de-DE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puška</a:t>
            </a:r>
            <a:r>
              <a:rPr lang="de-DE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de-DE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tuku</a:t>
            </a:r>
            <a:r>
              <a:rPr lang="de-DE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so </a:t>
            </a:r>
            <a:r>
              <a:rPr lang="de-DE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pero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nedok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refl. 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sloveso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Fiedler 1972, 74) </a:t>
            </a: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952BCB97-CBF1-F7D7-E39A-9C3788223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DE" sz="32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Sloveso 3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DD045F91-6FDB-3928-54C6-687743173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6425" cy="5068888"/>
          </a:xfrm>
        </p:spPr>
        <p:txBody>
          <a:bodyPr/>
          <a:lstStyle/>
          <a:p>
            <a:pPr marL="339725" indent="-339725" eaLnBrk="1" hangingPunct="1"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Slovinština</a:t>
            </a:r>
          </a:p>
          <a:p>
            <a:pPr marL="339725" indent="-339725" eaLnBrk="1" hangingPunct="1"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Klasifikace slovinského slovesa, jak ji vidíme na paradigmatu, je poměrně historizující, analogicky k běžné klasifikaci slovesa v češtině.</a:t>
            </a:r>
          </a:p>
          <a:p>
            <a:pPr marL="339725" indent="-339725" eaLnBrk="1" hangingPunct="1"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Vidíme slovesa na -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i slovesa na -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-. Vedle uvedených typů existují i slovesa na -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typu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delati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delam, delaš, dela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atd.)</a:t>
            </a:r>
          </a:p>
          <a:p>
            <a:pPr marL="339725" indent="-339725" eaLnBrk="1" hangingPunct="1"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Důležité je samozřejmě opět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zachování duálu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které se projevuje dvěma slovesnými tvary v prézentu, typologicky tedy celkem analogicky k lužické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>
            <a:extLst>
              <a:ext uri="{FF2B5EF4-FFF2-40B4-BE49-F238E27FC236}">
                <a16:creationId xmlns:a16="http://schemas.microsoft.com/office/drawing/2014/main" id="{75D7C0C6-A26F-884A-DF6F-FCDF83D662B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642350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Tyto tvary se výrazně liší od formálně podobných spojení typu č.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Ten dopis už mám napsaný, Mají tam zavřeno, Mám to od něho slíbeno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jak je zná většina zsl. a severní část jsl. jazyků. Pokud je chceme považovat za slovesné tvary – a máme k tomu v makedonštině veškerý důvod –, tak to zvyšuje i počet analytických tvarů oproti jiným slovanským jazykům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Tvarosloví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futura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je výrazně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izolační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protože z bývalého auxiliáru „chtít“ je neměnná částice: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ќ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вл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зам, вл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з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ш, вл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з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sе záporеm ovšеm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ма да вл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зам, вл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з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ш, вл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з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Dva balkánské způsoby tvoření futura (srov. balkanismy) tvoří tedy zde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jedno komplementární paradigma, s tím, že afirmativní tvary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>
            <a:extLst>
              <a:ext uri="{FF2B5EF4-FFF2-40B4-BE49-F238E27FC236}">
                <a16:creationId xmlns:a16="http://schemas.microsoft.com/office/drawing/2014/main" id="{F11E2ACF-9609-64D0-0900-E1393F73D94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642350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 časují jako prézens, negativní ovšem jako vedlejší věta, která v balkánské slovanštině stojí místo infinitivu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Makedonština </a:t>
            </a:r>
            <a:r>
              <a:rPr lang="cs-CZ" altLang="de-DE" sz="2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nemá infinitiv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což má ovšem více syntaktických důsledků než morfologických, budeme o tom mluvit v souvislosti se syntaxí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Participiální tvary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makedonštině je inventář participiálních tvarů omezený, podle popisů nejsou sklonná příčestí kromě příčestí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ového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ového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tedy tzv. minulého trpného. Je tam přechodník přítomný typu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идeјќи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носeјќи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Je podstatné jméno slovesné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5670E2B4-565E-8558-2C53-9C4AEFCB5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642350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Bulharština: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Bulharské a makedonské sloveso se v největší části svého formálního tvarosloví a svých slovesných kategorií shodují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Rozlišují se ovšem v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1sg dvě koncovky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играя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играеш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играе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; пека, печеш, пече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;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говоря, говориш, говори</a:t>
            </a:r>
            <a:r>
              <a:rPr lang="cs-CZ" altLang="de-DE" sz="2800">
                <a:ea typeface="ＭＳ Ｐゴシック" panose="020B0600070205080204" pitchFamily="34" charset="-128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ale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искам, искаш, иска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minulém čase lze zásadně imperfektivum a aorist tvořit od sloves nedok. i dok. vidu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Perfektum se rovněž změnil na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narativ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s tím, že ve spisovném jazyce se kodifikují pro narativ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ve 3sg a 3pl tvary bez pomocného slovesa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писал, -а, писали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zatímco pro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perfektum tvary s pomocným slovesem</a:t>
            </a:r>
            <a:r>
              <a:rPr lang="ru-RU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(писал, -а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писали са)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Rozdíl ovšem není v 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Bild 2" descr="Slov14_Bulh.pdf">
            <a:extLst>
              <a:ext uri="{FF2B5EF4-FFF2-40B4-BE49-F238E27FC236}">
                <a16:creationId xmlns:a16="http://schemas.microsoft.com/office/drawing/2014/main" id="{C6A09228-C46B-5E63-98B2-3F07BA887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0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>
            <a:extLst>
              <a:ext uri="{FF2B5EF4-FFF2-40B4-BE49-F238E27FC236}">
                <a16:creationId xmlns:a16="http://schemas.microsoft.com/office/drawing/2014/main" id="{1C854DE2-2F5B-3503-D788-442D0479640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642350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hovorových varietách stabilní. Ne všechny tvary složitého systému narativu jsou v hovorových varietách běžné.</a:t>
            </a:r>
            <a:endParaRPr lang="ru-RU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„Nové“ perfektum se slovesem „mít“, byť v nářečích ne zcela neznámé, není ve spisovné bulharštině ve stejném rozsahu akceptováno jako ve spisovné makedonštině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Tvoření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futura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je analogické makedonštině, tedy izolační, částicí je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щ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resp.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няма да (щ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ч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та, ч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ш, няма да ч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та, ч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ш)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Ohl.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chybění infinitivu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viz syntax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Participiálních tvarů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je více než v makedonštině, důvodem je i zde starší kodifikace, která byla mnohem více ovlivněna ruštinou (hlavně v 19. stol.) a méně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1760A50F-72FB-474E-1251-EF836754C1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642350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orientována na vlastních nářečích. Tak lze rozlišit: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 eaLnBrk="1" hangingPunct="1">
              <a:spcBef>
                <a:spcPts val="8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- příčestí přítomné činné: 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четящ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(-a, -o, -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	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говорещ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печащ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искащ</a:t>
            </a:r>
            <a:endParaRPr lang="ru-RU" altLang="de-DE" sz="2800" i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 eaLnBrk="1" hangingPunct="1">
              <a:spcBef>
                <a:spcPts val="8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-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příčestí minulé činné (na -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л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(ч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л, говорил, искал)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	Nejsou to pouhé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l-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ové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tvary, protože (některé) jsou 	schopné stát v atributivní pozici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bg-BG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Сергей Станишев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  <a:r>
              <a:rPr lang="bg-BG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беше най-дълго говорилият оратор на конгреса на БСП в събота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</a:t>
            </a: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 eaLnBrk="1" hangingPunct="1">
              <a:spcBef>
                <a:spcPts val="8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příčestí „minulé“ trpné na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n-/t (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ч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н, п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ч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н, кован, 	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вз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т, искан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</a:p>
          <a:p>
            <a:pPr marL="457200" indent="-457200" algn="l" eaLnBrk="1" hangingPunct="1">
              <a:spcBef>
                <a:spcPts val="8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-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přechodník přítomný: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четéйки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„čta, čtouc“, 	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м</a:t>
            </a:r>
            <a:r>
              <a:rPr lang="cs-CZ" altLang="de-DE" sz="2800" i="1" u="sng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слейки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„mysle, myslíc“</a:t>
            </a:r>
            <a:endParaRPr lang="cs-CZ" altLang="de-DE" sz="2800" i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Inhaltsplatzhalter 2">
            <a:extLst>
              <a:ext uri="{FF2B5EF4-FFF2-40B4-BE49-F238E27FC236}">
                <a16:creationId xmlns:a16="http://schemas.microsoft.com/office/drawing/2014/main" id="{CAAE579B-D7CC-40FD-9BB4-510AD6477A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60350"/>
            <a:ext cx="8210550" cy="62642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Příč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estí přítomné činné bylo přitom v 19. stol. podle ruského vzoru znova zavedeno (přitom se jedná v ruštině o církevní slovanismus, čili původem bulharský jev), příčestí minulé činné (po neúspěšných pokusech o oživení příčestí minulého činného na 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ш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pod ruským vlivem funkčně elaborováno, a přechodník přítomný pochází z makedonštiny, čili podle bulharského rozšířeného pohledu z makedonských nářečí bulharštiny, jak prozrazuje sufix -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oproti „náležitému“ bulharskému sufixu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-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щ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příčestí přítomném činném (sufixy jsou etymologicky totožné a měly by při spontánní evoluci v rámci jednoho systému být totožné, viz č.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dělají</a:t>
            </a:r>
            <a:r>
              <a:rPr lang="cs-CZ" altLang="de-DE" sz="28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(e)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dělají</a:t>
            </a:r>
            <a:r>
              <a:rPr lang="cs-CZ" altLang="de-DE" sz="28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í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  <a:endParaRPr lang="de-DE" altLang="de-DE" sz="2800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Bild 1" descr="Slov11_Sln.pdf">
            <a:extLst>
              <a:ext uri="{FF2B5EF4-FFF2-40B4-BE49-F238E27FC236}">
                <a16:creationId xmlns:a16="http://schemas.microsoft.com/office/drawing/2014/main" id="{B87C1FAE-27F1-2850-B3D4-D7DD0AC16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Oval 2">
            <a:extLst>
              <a:ext uri="{FF2B5EF4-FFF2-40B4-BE49-F238E27FC236}">
                <a16:creationId xmlns:a16="http://schemas.microsoft.com/office/drawing/2014/main" id="{F41969C7-E37C-B1D3-53E0-EBD0E4E88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420938"/>
            <a:ext cx="7848600" cy="6477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9459" name="Oval 3">
            <a:extLst>
              <a:ext uri="{FF2B5EF4-FFF2-40B4-BE49-F238E27FC236}">
                <a16:creationId xmlns:a16="http://schemas.microsoft.com/office/drawing/2014/main" id="{90406B43-840A-3A27-CA81-CD5098052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557338"/>
            <a:ext cx="6192837" cy="431800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F41D11FF-8430-716E-322F-EF98B755F66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226425" cy="5976937"/>
          </a:xfrm>
        </p:spPr>
        <p:txBody>
          <a:bodyPr anchor="t"/>
          <a:lstStyle/>
          <a:p>
            <a:pPr marL="457200" indent="-457200" algn="l" eaLnBrk="1" hangingPunct="1">
              <a:lnSpc>
                <a:spcPct val="9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srbštině, i když slovinština zachovala v 1du původní koncovku (na rozdíl od lužické srbštiny) a v 2/3du má pouze jeden tvar (LS má tvary dva, ovšem variabilní, čili také nerozlišující 2du a 3du)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1sg je zevšeobecněna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původně atematická koncovka -</a:t>
            </a:r>
            <a:r>
              <a:rPr lang="cs-CZ" altLang="de-DE" sz="28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stejně jako ve slovenštině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Slovinština jako jediný jihoslovanský jazyk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nemá zachovány syntetické préteritální časy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časový systém je tedy podobný jako v češtině nebo ruštině, préteritum – prézens – futurum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Formálně se tvoří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préteritum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také analogicky,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ale se zachovaným auxiliárem ve 3. osobách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tedy jako v LS: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sem se učil, si se učil, se je učil, sva se učila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atd.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2B387B6A-4A50-2E11-E145-93E7A5C9A71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497888" cy="6408737"/>
          </a:xfrm>
        </p:spPr>
        <p:txBody>
          <a:bodyPr anchor="t"/>
          <a:lstStyle/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Tvoření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futura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připomíná nedok. polské futurum, resp. jeden z jeho typů, probíhá totiž pomocí tvarů slovesa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biti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l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-ového tvaru: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 bom učil, se boš učil, se bo učil, se bova učila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atd.</a:t>
            </a: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Jako obecně v jsl. jazycích a na rozdíl od vsl. a zsl. jazyků není tvoření futura senzitivní na slovesný vid, čili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probíhá stejně u sloves nedok. a dok. vidu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bom prihajal / bom prišel, bom pisal / bom napisal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atd.</a:t>
            </a: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Z toho vyplývá samozřejmě důležitý typologický rozdíl, totiž větší počet analyticky tvořených slovesných tvarů</a:t>
            </a: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Vyplývá z toho ovšem i důležitý rozdíl v samotném systému temporálně-aspektuálních tvarů, totiž možnost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9CAD9825-72E9-27DD-85B9-BA9522C1840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497888" cy="6408737"/>
          </a:xfrm>
        </p:spPr>
        <p:txBody>
          <a:bodyPr anchor="t"/>
          <a:lstStyle/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(a nutnost) rozlišovat dok. prézens typu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pridem, napišem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od dok. futura typu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bom prišel, bom napisal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Funkční rozdíly se týkají jak vlastně aspektuálních, tak časových, modálních a dokonce syntaktických parametrů; pomocí pražské typologie se samozřejmě uchopit nedají</a:t>
            </a: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de-DE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„</a:t>
            </a:r>
            <a:r>
              <a:rPr lang="en-US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non-past forms are more complicated, where the uncontextualized PF is marked for intentionality and is thus read as future, e.g., </a:t>
            </a:r>
            <a:r>
              <a:rPr lang="en-US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berem knjigo </a:t>
            </a:r>
            <a:r>
              <a:rPr lang="en-US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‘I am reading the book’ (IMPF) vs. </a:t>
            </a:r>
            <a:r>
              <a:rPr lang="en-US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preberem knjigo </a:t>
            </a:r>
            <a:r>
              <a:rPr lang="en-US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‘I’m going to read the book through’ (PF), though, given a repeated or habitual context, the PF can be read as a present-tense form, e.g., </a:t>
            </a:r>
            <a:r>
              <a:rPr lang="en-US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vsak teden preberem knjigo</a:t>
            </a:r>
            <a:r>
              <a:rPr lang="en-US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‘every week I read a book (all the way through)’. The PF present, read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97160426-6951-A22F-C37C-F415F1F4055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9050"/>
            <a:ext cx="8353425" cy="6723063"/>
          </a:xfrm>
        </p:spPr>
        <p:txBody>
          <a:bodyPr anchor="t"/>
          <a:lstStyle/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future, may also be contrasted with the future construction proper, thus </a:t>
            </a:r>
            <a:r>
              <a:rPr lang="en-US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Pridem</a:t>
            </a:r>
            <a:r>
              <a:rPr lang="en-US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‘I’m coming’ means that the event will take place imminently or with greater certainty, whereas </a:t>
            </a:r>
            <a:r>
              <a:rPr lang="en-US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Prišel</a:t>
            </a:r>
            <a:r>
              <a:rPr lang="en-US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bom</a:t>
            </a:r>
            <a:r>
              <a:rPr lang="en-US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means understood as ‘I shall come’, but without any implication that the event will take place at a particular moment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 (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Greenberg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2006, 80)</a:t>
            </a: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Dok. prézens se ale také používá v závislých vedlejších větách</a:t>
            </a: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Slovinština má – stejně jako dolnolužická srbština – po slovesech pohybu zachované </a:t>
            </a:r>
            <a:r>
              <a:rPr lang="cs-CZ" altLang="de-DE" sz="2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supinum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lišící se ve spisovném jazyce sufixem -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od infinitivu se sufixem </a:t>
            </a:r>
            <a:b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ti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Gre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kupit kruh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,Jde koupit chléb</a:t>
            </a:r>
            <a:r>
              <a:rPr lang="en-US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‘ – </a:t>
            </a:r>
            <a:r>
              <a:rPr lang="en-US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Mora </a:t>
            </a:r>
            <a:r>
              <a:rPr lang="en-US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kupiti</a:t>
            </a:r>
            <a:r>
              <a:rPr lang="en-US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kruh</a:t>
            </a:r>
            <a:r>
              <a:rPr lang="en-US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  <a:r>
              <a:rPr lang="en-US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Musí</a:t>
            </a:r>
            <a:r>
              <a:rPr lang="en-US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koupit</a:t>
            </a:r>
            <a:r>
              <a:rPr lang="en-US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chléb</a:t>
            </a:r>
            <a:r>
              <a:rPr lang="en-US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‘</a:t>
            </a:r>
            <a:endParaRPr lang="cs-CZ" altLang="ja-JP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 i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D72737F8-C056-A90E-4402-39FC026F2C0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9050"/>
            <a:ext cx="8353425" cy="6723063"/>
          </a:xfrm>
        </p:spPr>
        <p:txBody>
          <a:bodyPr anchor="t"/>
          <a:lstStyle/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Participiální tvary:</a:t>
            </a: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 algn="l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příčestí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nt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-ové (přítomné činné):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nesóč</a:t>
            </a:r>
            <a:endParaRPr lang="de-DE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 algn="l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příčestí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-ové a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-ové („minulé trpné“):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prenesèn</a:t>
            </a:r>
            <a:endParaRPr lang="de-DE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 algn="l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přechodník přítomný: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gredé / gredóč</a:t>
            </a:r>
            <a:endParaRPr lang="de-DE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 algn="l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přechodník minulý: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letávši, rékši</a:t>
            </a:r>
            <a:endParaRPr lang="de-DE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podstatě existuje i příčestí minulé činné (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-ové), které ovšem už v 19. stol. používali jen někteří autoři, kteří se orientovali na ruštině. Slovinština má v omezeném rozsahu i příčestí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l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-ové (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otékle roké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). Přechodníky se příliš nepoužívají, a zejm. přechodník minulý je označován za neživý.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88605A7A-D112-7D7C-03E5-C168FBFBBE1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497888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Chorvatština (a srbština)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chorvatštině vidíme podobný systém časování přítomného jako ve slovinštině, ovšem s několika důležitými rozdíly: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koncovka -</a:t>
            </a:r>
            <a:r>
              <a:rPr lang="cs-CZ" altLang="de-DE" sz="28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1sg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je zachována, sice okrajově – v tvarech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hoću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mogu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–, ale poněvadž se futurum tvoří na základě slovesa „chtít“, se koncovka -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výrazně projevuje právě tam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Jsou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zachovány syntetické préteritální tvary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a to s výraznějšími rozdíly i mezi sebou, než je tomu v lužické srbštině (srov. 3pl), podle zvolené segmentace může rozdílů být i více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Jako vždycky je to výrazný větší podíl flektivně tvořených tvarů; z funkčního a sociálního hlediska imperfektum a aorist jsou ale literární, v hovorových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2361</Words>
  <Application>Microsoft Macintosh PowerPoint</Application>
  <PresentationFormat>Bildschirmpräsentation (4:3)</PresentationFormat>
  <Paragraphs>81</Paragraphs>
  <Slides>26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9" baseType="lpstr">
      <vt:lpstr>Arial</vt:lpstr>
      <vt:lpstr>Times New Roman</vt:lpstr>
      <vt:lpstr>Larissa-Design</vt:lpstr>
      <vt:lpstr>Slovanská synchronní kontrastivní a srovnávací jazykověda </vt:lpstr>
      <vt:lpstr>Sloveso 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Aufbruch und Konsolidierung, Konvergenz und Divergenz: Die slavischen Sprachen im 19. Jahrhundert</dc:title>
  <dc:creator>Markus Giger</dc:creator>
  <cp:lastModifiedBy>Markus Giger</cp:lastModifiedBy>
  <cp:revision>2853</cp:revision>
  <cp:lastPrinted>1601-01-01T00:00:00Z</cp:lastPrinted>
  <dcterms:created xsi:type="dcterms:W3CDTF">2010-03-17T05:32:37Z</dcterms:created>
  <dcterms:modified xsi:type="dcterms:W3CDTF">2023-12-29T17:49:59Z</dcterms:modified>
</cp:coreProperties>
</file>