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57" r:id="rId18"/>
    <p:sldId id="258" r:id="rId19"/>
    <p:sldId id="260" r:id="rId20"/>
    <p:sldId id="261" r:id="rId21"/>
    <p:sldId id="262" r:id="rId22"/>
    <p:sldId id="263" r:id="rId23"/>
    <p:sldId id="264" r:id="rId24"/>
    <p:sldId id="265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59" r:id="rId38"/>
    <p:sldId id="294" r:id="rId39"/>
    <p:sldId id="295" r:id="rId40"/>
    <p:sldId id="296" r:id="rId41"/>
    <p:sldId id="297" r:id="rId42"/>
    <p:sldId id="266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88163" cy="100218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7" autoAdjust="0"/>
  </p:normalViewPr>
  <p:slideViewPr>
    <p:cSldViewPr snapToGrid="0">
      <p:cViewPr varScale="1">
        <p:scale>
          <a:sx n="108" d="100"/>
          <a:sy n="108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08292452-B043-449F-A4A9-D02C5A230EAF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76860438-C39C-454C-BB96-1FDDA6A943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59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C53A08-4782-491A-8975-D0474638BDA7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A11B6A-AA3D-4B72-9A9C-33BBD2431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6E256F-64B8-4792-B929-474100475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FD35B6-BF78-4090-90CE-8E077247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BD18CB-A0BA-4A12-B93C-16FF042D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20030C-E826-4838-A396-BC855E8F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85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872F2-4C5F-446F-AF14-EC5437BB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8A5EE5-43EA-4B52-B585-BDC9CB149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37AA1B-FC65-4DCC-9CC5-AEEBC3EC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10AF88-C22B-4127-BF7C-901A143D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51CDF2-6FAE-4DD1-9560-DBBA93EB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00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C454EFC-5D21-4E23-89D4-1D8A17B27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5E4155-14D4-41FC-8441-3F1975ECE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EC47EB-A60A-43D1-9E85-1AC29232F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41447F-D914-4118-8A69-398E00F7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071FD7-EBC8-48C0-B7C6-B77360B8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8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E64ED-231B-4E35-A821-753F111E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4877A-2819-48AA-9D4A-5D011AEC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138FCC-9038-4D05-8E01-81335BD9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380D31-065C-46B3-968E-EE49D805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82532D-E5D1-49CA-8A96-2B6AB17B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79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019B1-A540-45EC-974A-F96FAAB9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FD0771-C31E-43D9-A085-4C2213568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761B6D-03DD-4677-96C5-A1CA39A15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630385-09C5-469F-BFD6-FB1C901F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69604C-98AD-4FAA-8F5D-D2323DF6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44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B575C-2ACC-4A0D-BEE3-289FB829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57924A-6DE2-4476-AC59-0410C7816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108FD1-874B-4E95-9D62-20AB8C9BB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948D8A-222B-4A7A-A3B6-74EBC8288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756B5E-FACE-48C2-B26A-A08BDA962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46007D-720F-4954-BEAF-C692C037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4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6A515-A85C-428A-B694-4E0776FC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BE0829-95DB-4BA4-A0DC-D42C20DCC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4E4D56-4844-4FC5-BB37-2279ADF80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0396114-830A-45ED-9F9B-D709E0AA9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90BE7EC-05DB-4623-A892-51EA2AFF3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8A03779-137C-4962-9467-14AF1A0F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009B540-9C1A-4FC8-9A50-C01BA54F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A0D9C2C-C9B7-4145-B202-3E30C9A1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37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ABD85-EC1E-4D2D-9283-533905509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B21525-07BC-4895-9BD6-FB75EC67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0764DB-DE9F-4296-B9E9-AF48736B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4CB271-7FD6-412E-94D2-C6C60017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98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CA481C-C042-4093-BEB5-DD8E5907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02BFA7-95DB-4D98-8744-CE9ADA87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130836-6455-43D4-8B0A-A6F2EF01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61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6EFD3-A7EC-4A1E-B194-1F7635FB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4E997F-49DD-4EDC-A3DA-ED5657E57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6E2BE8-BB2C-473B-96EA-EFF763EE4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0E62E2-12A5-4470-9EC6-DA504FBC0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D82AE6-BF81-4C91-8099-DBD4F277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2CA987-EDE2-4BBF-B7CF-D649BF86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75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867EE-79CE-4722-B56A-B33DB17F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E5DA0F4-D33D-43CF-9573-D22EF00DC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2055FC-D897-46E4-8644-99C170AA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02142F-901F-499A-8EE5-B1FCDBAE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C22E7B-0DE0-44D9-B4E3-A4A8D901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5881FF-7B7F-4396-AE97-FAB7CF11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65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CCC860-1DC7-4DAA-AFC1-9D5BEC91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51240A-880B-4414-8EED-635FFCF3C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DFB5E9-2746-4116-BD0B-EABECD5BC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D4EA3-08F1-4E04-AC8C-5B0824EE133E}" type="datetimeFigureOut">
              <a:rPr lang="cs-CZ" smtClean="0"/>
              <a:t>17.02.2021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586E97-1703-4652-978E-C7CD1958A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9FDD98-64A3-44B3-9838-A7D6DBAAA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63E36-188C-4D52-881F-F008116C67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60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AAAA76-7B6F-4E2B-A8EA-13FE79402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DIE SCHWEIZ</a:t>
            </a: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D87055-08F3-474D-B62D-211ED72B9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DEUTSCHSPRACHIGE KANTONE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2096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T\Documents\Švýcarsko\Nidwalden-map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3" y="260649"/>
            <a:ext cx="8136904" cy="64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DE" sz="1800" b="1" dirty="0"/>
              <a:t>Kanton</a:t>
            </a:r>
            <a:r>
              <a:rPr lang="de-CH" sz="1800" b="1" dirty="0"/>
              <a:t> Obwalden</a:t>
            </a:r>
            <a:endParaRPr lang="cs-CZ" sz="1800" b="1" dirty="0"/>
          </a:p>
        </p:txBody>
      </p:sp>
      <p:sp>
        <p:nvSpPr>
          <p:cNvPr id="21507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1291 (Urkanton)</a:t>
            </a:r>
          </a:p>
          <a:p>
            <a:pPr eaLnBrk="1" hangingPunct="1"/>
            <a:r>
              <a:rPr lang="de-DE" sz="1400" dirty="0"/>
              <a:t>Fläche: 491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38.000</a:t>
            </a:r>
            <a:endParaRPr lang="cs-CZ" sz="1400" dirty="0"/>
          </a:p>
          <a:p>
            <a:pPr eaLnBrk="1" hangingPunct="1"/>
            <a:r>
              <a:rPr lang="de-DE" sz="1400" dirty="0"/>
              <a:t>Hauptort</a:t>
            </a:r>
            <a:r>
              <a:rPr lang="cs-CZ" sz="1400" dirty="0"/>
              <a:t>: </a:t>
            </a:r>
            <a:r>
              <a:rPr lang="de-DE" sz="1400" dirty="0"/>
              <a:t>Sarnen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(55 Sitze)</a:t>
            </a:r>
          </a:p>
          <a:p>
            <a:pPr eaLnBrk="1" hangingPunct="1"/>
            <a:r>
              <a:rPr lang="de-DE" sz="1400" dirty="0"/>
              <a:t>Ausländeranteil: 14,7 %</a:t>
            </a:r>
          </a:p>
          <a:p>
            <a:pPr eaLnBrk="1" hangingPunct="1"/>
            <a:r>
              <a:rPr lang="de-DE" sz="1400" dirty="0"/>
              <a:t>BIP: 2,510 Mio. CHF (pro Kopf: 66.970 CHF)</a:t>
            </a:r>
            <a:endParaRPr lang="cs-CZ" sz="1400" dirty="0"/>
          </a:p>
          <a:p>
            <a:pPr eaLnBrk="1" hangingPunct="1"/>
            <a:r>
              <a:rPr lang="cs-CZ" sz="1400" dirty="0"/>
              <a:t>OW</a:t>
            </a:r>
          </a:p>
        </p:txBody>
      </p:sp>
      <p:pic>
        <p:nvPicPr>
          <p:cNvPr id="21508" name="Picture 2" descr="C:\Users\MT\Documents\Švýcarsko\Obwalde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T\Documents\Švýcarsko\Obwalde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692697"/>
            <a:ext cx="8208912" cy="532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T\Documents\Švýcarsko\Obwalden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404664"/>
            <a:ext cx="79928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CH" sz="1800" b="1" dirty="0"/>
              <a:t>Kanton Luzern</a:t>
            </a:r>
            <a:endParaRPr lang="cs-CZ" sz="1800" b="1" dirty="0"/>
          </a:p>
        </p:txBody>
      </p:sp>
      <p:sp>
        <p:nvSpPr>
          <p:cNvPr id="24579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</a:t>
            </a:r>
            <a:r>
              <a:rPr lang="cs-CZ" sz="1400" dirty="0"/>
              <a:t>: 1332</a:t>
            </a:r>
            <a:endParaRPr lang="de-DE" sz="1400" dirty="0"/>
          </a:p>
          <a:p>
            <a:pPr eaLnBrk="1" hangingPunct="1"/>
            <a:r>
              <a:rPr lang="de-DE" sz="1400" dirty="0"/>
              <a:t>Fläche: 1.493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410.000</a:t>
            </a:r>
            <a:endParaRPr lang="cs-CZ" sz="1400" dirty="0"/>
          </a:p>
          <a:p>
            <a:pPr eaLnBrk="1" hangingPunct="1"/>
            <a:r>
              <a:rPr lang="de-DE" sz="1400" dirty="0"/>
              <a:t>Hauptort</a:t>
            </a:r>
            <a:r>
              <a:rPr lang="cs-CZ" sz="1400" dirty="0"/>
              <a:t>: Luzern</a:t>
            </a:r>
            <a:endParaRPr lang="de-DE" sz="1400" dirty="0"/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(120 Sitze)</a:t>
            </a:r>
          </a:p>
          <a:p>
            <a:pPr eaLnBrk="1" hangingPunct="1"/>
            <a:r>
              <a:rPr lang="de-DE" sz="1400" dirty="0"/>
              <a:t>Ausländeranteil: 18,5 %</a:t>
            </a:r>
          </a:p>
          <a:p>
            <a:pPr eaLnBrk="1" hangingPunct="1"/>
            <a:r>
              <a:rPr lang="de-DE" sz="1400" dirty="0"/>
              <a:t>BIP: 26,992 Mio. CHF (pro Kopf: 66.655 CHF)</a:t>
            </a:r>
            <a:endParaRPr lang="cs-CZ" sz="1400" dirty="0"/>
          </a:p>
          <a:p>
            <a:pPr eaLnBrk="1" hangingPunct="1"/>
            <a:r>
              <a:rPr lang="cs-CZ" sz="1400" dirty="0"/>
              <a:t>LU</a:t>
            </a:r>
          </a:p>
        </p:txBody>
      </p:sp>
      <p:pic>
        <p:nvPicPr>
          <p:cNvPr id="24580" name="Picture 2" descr="C:\Users\MT\Documents\Švýcarsko\Luzer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T\Documents\Švýcarsko\Luzer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332658"/>
            <a:ext cx="7704856" cy="61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T\Documents\Švýcarsko\Luzern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476672"/>
            <a:ext cx="806489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DE" sz="1800" b="1" dirty="0"/>
              <a:t>Kanton Zürich</a:t>
            </a:r>
            <a:endParaRPr lang="cs-CZ" sz="1800" b="1" dirty="0"/>
          </a:p>
        </p:txBody>
      </p:sp>
      <p:sp>
        <p:nvSpPr>
          <p:cNvPr id="27651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</a:t>
            </a:r>
            <a:r>
              <a:rPr lang="cs-CZ" sz="1400" dirty="0"/>
              <a:t>1351</a:t>
            </a:r>
            <a:endParaRPr lang="de-DE" sz="1400" dirty="0"/>
          </a:p>
          <a:p>
            <a:pPr eaLnBrk="1" hangingPunct="1"/>
            <a:r>
              <a:rPr lang="de-DE" sz="1400" dirty="0"/>
              <a:t>Fläche: 1.729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1,521.000</a:t>
            </a:r>
          </a:p>
          <a:p>
            <a:pPr eaLnBrk="1" hangingPunct="1"/>
            <a:r>
              <a:rPr lang="de-DE" sz="1400" dirty="0"/>
              <a:t>Hauptort: Zürich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(180 Sitze)</a:t>
            </a:r>
          </a:p>
          <a:p>
            <a:pPr eaLnBrk="1" hangingPunct="1"/>
            <a:r>
              <a:rPr lang="de-DE" sz="1400" dirty="0"/>
              <a:t>Ausländeranteil: 26,9 %</a:t>
            </a:r>
          </a:p>
          <a:p>
            <a:pPr eaLnBrk="1" hangingPunct="1"/>
            <a:r>
              <a:rPr lang="de-DE" sz="1400" dirty="0"/>
              <a:t>BIP: 143,044 Mio. CHF (pro Kopf: 95.608 CHF)</a:t>
            </a:r>
            <a:endParaRPr lang="cs-CZ" sz="1400" dirty="0"/>
          </a:p>
          <a:p>
            <a:pPr eaLnBrk="1" hangingPunct="1"/>
            <a:r>
              <a:rPr lang="cs-CZ" sz="1400" dirty="0"/>
              <a:t>ZH</a:t>
            </a:r>
          </a:p>
        </p:txBody>
      </p:sp>
      <p:pic>
        <p:nvPicPr>
          <p:cNvPr id="27652" name="Picture 2" descr="C:\Users\MT\Documents\Švýcarsko\Curych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T\Documents\Švýcarsko\Curych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CH" sz="1800" b="1"/>
              <a:t>Kanton Glarus</a:t>
            </a:r>
            <a:endParaRPr lang="cs-CZ" sz="1800" b="1"/>
          </a:p>
        </p:txBody>
      </p:sp>
      <p:sp>
        <p:nvSpPr>
          <p:cNvPr id="30723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</a:t>
            </a:r>
            <a:r>
              <a:rPr lang="cs-CZ" sz="1400" dirty="0"/>
              <a:t>: 1352</a:t>
            </a:r>
            <a:endParaRPr lang="de-DE" sz="1400" dirty="0"/>
          </a:p>
          <a:p>
            <a:pPr eaLnBrk="1" hangingPunct="1"/>
            <a:r>
              <a:rPr lang="de-DE" sz="1400" dirty="0"/>
              <a:t>Fläche: 685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40.000</a:t>
            </a:r>
            <a:endParaRPr lang="cs-CZ" sz="1400" dirty="0"/>
          </a:p>
          <a:p>
            <a:pPr eaLnBrk="1" hangingPunct="1"/>
            <a:r>
              <a:rPr lang="de-DE" sz="1400" dirty="0"/>
              <a:t>Hauptort: Glarus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Landrat (60 Sitze)</a:t>
            </a:r>
          </a:p>
          <a:p>
            <a:pPr eaLnBrk="1" hangingPunct="1"/>
            <a:r>
              <a:rPr lang="de-DE" sz="1400" dirty="0"/>
              <a:t>Ausländeranteil: 24,1 %</a:t>
            </a:r>
          </a:p>
          <a:p>
            <a:pPr eaLnBrk="1" hangingPunct="1"/>
            <a:r>
              <a:rPr lang="de-DE" sz="1400" dirty="0"/>
              <a:t>BIP: 2,764 Mio. CHF (pro Kopf: 68.671 CHF)</a:t>
            </a:r>
            <a:endParaRPr lang="cs-CZ" sz="1400" dirty="0"/>
          </a:p>
          <a:p>
            <a:pPr eaLnBrk="1" hangingPunct="1"/>
            <a:r>
              <a:rPr lang="cs-CZ" sz="1400" dirty="0"/>
              <a:t>GL</a:t>
            </a:r>
          </a:p>
        </p:txBody>
      </p:sp>
      <p:pic>
        <p:nvPicPr>
          <p:cNvPr id="30724" name="Picture 2" descr="C:\Users\MT\Documents\Švýcarsko\Glarus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sz="1800" b="1" dirty="0"/>
              <a:t>Kanton Uri</a:t>
            </a:r>
          </a:p>
        </p:txBody>
      </p:sp>
      <p:sp>
        <p:nvSpPr>
          <p:cNvPr id="12291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</a:t>
            </a:r>
            <a:r>
              <a:rPr lang="cs-CZ" sz="1400" dirty="0"/>
              <a:t>1291</a:t>
            </a:r>
            <a:r>
              <a:rPr lang="de-DE" sz="1400" dirty="0"/>
              <a:t> (Urkanton)</a:t>
            </a:r>
          </a:p>
          <a:p>
            <a:pPr eaLnBrk="1" hangingPunct="1"/>
            <a:r>
              <a:rPr lang="de-DE" sz="1400" dirty="0"/>
              <a:t>Fläche: 1.077 km</a:t>
            </a:r>
            <a:r>
              <a:rPr lang="de-DE" sz="1400" baseline="30000" dirty="0"/>
              <a:t>2 </a:t>
            </a:r>
          </a:p>
          <a:p>
            <a:pPr eaLnBrk="1" hangingPunct="1"/>
            <a:r>
              <a:rPr lang="de-DE" sz="1400" dirty="0"/>
              <a:t>Einwohnerzahl: 36.000</a:t>
            </a:r>
          </a:p>
          <a:p>
            <a:pPr eaLnBrk="1" hangingPunct="1"/>
            <a:r>
              <a:rPr lang="de-DE" sz="1400" dirty="0"/>
              <a:t>Hauptort</a:t>
            </a:r>
            <a:r>
              <a:rPr lang="cs-CZ" sz="1400" dirty="0"/>
              <a:t>: </a:t>
            </a:r>
            <a:r>
              <a:rPr lang="de-DE" sz="1400" dirty="0"/>
              <a:t>Altdorf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Landrat (64 Sitze)</a:t>
            </a:r>
          </a:p>
          <a:p>
            <a:pPr eaLnBrk="1" hangingPunct="1"/>
            <a:r>
              <a:rPr lang="de-DE" sz="1400" dirty="0"/>
              <a:t>Ausländeranteil: 12,3 %</a:t>
            </a:r>
          </a:p>
          <a:p>
            <a:pPr eaLnBrk="1" hangingPunct="1"/>
            <a:r>
              <a:rPr lang="de-DE" sz="1400" dirty="0"/>
              <a:t>BIP: 1,900 Mio. CHF (pro Kopf: 52.468 CHF)</a:t>
            </a:r>
            <a:endParaRPr lang="cs-CZ" sz="1400" dirty="0"/>
          </a:p>
          <a:p>
            <a:pPr eaLnBrk="1" hangingPunct="1"/>
            <a:r>
              <a:rPr lang="cs-CZ" sz="1400" dirty="0"/>
              <a:t>UR</a:t>
            </a:r>
          </a:p>
        </p:txBody>
      </p:sp>
      <p:pic>
        <p:nvPicPr>
          <p:cNvPr id="12292" name="Picture 2" descr="C:\Users\MT\Documents\Švýcarsko\Uri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T\Documents\Švýcarsko\Glarus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T\Documents\Švýcarsko\Glarus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8450" y="1600200"/>
            <a:ext cx="39751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CH" sz="1800" b="1"/>
              <a:t>Kanton Zug</a:t>
            </a:r>
            <a:endParaRPr lang="cs-CZ" sz="1800" b="1"/>
          </a:p>
        </p:txBody>
      </p:sp>
      <p:sp>
        <p:nvSpPr>
          <p:cNvPr id="33795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</a:t>
            </a:r>
            <a:r>
              <a:rPr lang="cs-CZ" sz="1400" dirty="0"/>
              <a:t>: 1352</a:t>
            </a:r>
            <a:endParaRPr lang="de-DE" sz="1400" dirty="0"/>
          </a:p>
          <a:p>
            <a:pPr eaLnBrk="1" hangingPunct="1"/>
            <a:r>
              <a:rPr lang="de-DE" sz="1400" dirty="0"/>
              <a:t>Fläche: 239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127.000</a:t>
            </a:r>
            <a:endParaRPr lang="cs-CZ" sz="1400" dirty="0"/>
          </a:p>
          <a:p>
            <a:pPr eaLnBrk="1" hangingPunct="1"/>
            <a:r>
              <a:rPr lang="de-DE" sz="1400" dirty="0"/>
              <a:t>Hauptort: Zug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(80 Sitze)</a:t>
            </a:r>
          </a:p>
          <a:p>
            <a:pPr eaLnBrk="1" hangingPunct="1"/>
            <a:r>
              <a:rPr lang="de-DE" sz="1400" dirty="0"/>
              <a:t>Ausländeranteil: 28,3 %</a:t>
            </a:r>
          </a:p>
          <a:p>
            <a:pPr eaLnBrk="1" hangingPunct="1"/>
            <a:r>
              <a:rPr lang="de-DE" sz="1400" dirty="0"/>
              <a:t>BIP: 18,921 Mio. CHF (pro Kopf: 151.747 CHF)</a:t>
            </a:r>
            <a:endParaRPr lang="cs-CZ" sz="1400" dirty="0"/>
          </a:p>
          <a:p>
            <a:pPr eaLnBrk="1" hangingPunct="1"/>
            <a:r>
              <a:rPr lang="cs-CZ" sz="1400" dirty="0"/>
              <a:t>ZG</a:t>
            </a:r>
          </a:p>
        </p:txBody>
      </p:sp>
      <p:pic>
        <p:nvPicPr>
          <p:cNvPr id="33796" name="Picture 2" descr="C:\Users\MT\Documents\Švýcarsko\Zug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T\Documents\Švýcarsko\Zug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T\Documents\Švýcarsko\Zug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700" y="1600200"/>
            <a:ext cx="4546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CH" sz="1800" b="1" dirty="0"/>
              <a:t>Kanton</a:t>
            </a:r>
            <a:r>
              <a:rPr lang="de-CH" sz="1400" dirty="0"/>
              <a:t> </a:t>
            </a:r>
            <a:r>
              <a:rPr lang="de-CH" sz="1800" b="1" dirty="0"/>
              <a:t>Solothurn</a:t>
            </a:r>
            <a:endParaRPr lang="cs-CZ" sz="1800" b="1" dirty="0"/>
          </a:p>
        </p:txBody>
      </p:sp>
      <p:sp>
        <p:nvSpPr>
          <p:cNvPr id="43011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</a:t>
            </a:r>
            <a:r>
              <a:rPr lang="cs-CZ" sz="1400" dirty="0"/>
              <a:t>1481</a:t>
            </a:r>
            <a:endParaRPr lang="de-DE" sz="1400" dirty="0"/>
          </a:p>
          <a:p>
            <a:pPr eaLnBrk="1" hangingPunct="1"/>
            <a:r>
              <a:rPr lang="de-DE" sz="1400" dirty="0"/>
              <a:t>Fläche: 791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273.000</a:t>
            </a:r>
            <a:endParaRPr lang="cs-CZ" sz="1400" dirty="0"/>
          </a:p>
          <a:p>
            <a:pPr eaLnBrk="1" hangingPunct="1"/>
            <a:r>
              <a:rPr lang="de-DE" sz="1400" dirty="0"/>
              <a:t>Hauptort: Solothurn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(100 Sitze)</a:t>
            </a:r>
          </a:p>
          <a:p>
            <a:pPr eaLnBrk="1" hangingPunct="1"/>
            <a:r>
              <a:rPr lang="de-DE" sz="1400" dirty="0"/>
              <a:t>Ausländeranteil: 22,6 %</a:t>
            </a:r>
          </a:p>
          <a:p>
            <a:pPr eaLnBrk="1" hangingPunct="1"/>
            <a:r>
              <a:rPr lang="de-DE" sz="1400" dirty="0"/>
              <a:t>BIP: 17,702 Mio. CHF (pro Kopf: 65.459 CHF)</a:t>
            </a:r>
            <a:endParaRPr lang="cs-CZ" sz="1400" dirty="0"/>
          </a:p>
          <a:p>
            <a:pPr eaLnBrk="1" hangingPunct="1"/>
            <a:r>
              <a:rPr lang="cs-CZ" sz="1400" dirty="0"/>
              <a:t>SO</a:t>
            </a:r>
          </a:p>
        </p:txBody>
      </p:sp>
      <p:pic>
        <p:nvPicPr>
          <p:cNvPr id="43012" name="Picture 2" descr="C:\Users\MT\Documents\Švýcarsko\Solothur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T\Documents\Švýcarsko\Solothur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T\Documents\Švýcarsko\Solothurn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8450" y="1603375"/>
            <a:ext cx="39751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CH" sz="1800" b="1" dirty="0"/>
              <a:t>Kanton Basel-Stadt</a:t>
            </a:r>
            <a:endParaRPr lang="cs-CZ" sz="1800" b="1" dirty="0"/>
          </a:p>
        </p:txBody>
      </p:sp>
      <p:sp>
        <p:nvSpPr>
          <p:cNvPr id="46083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</a:t>
            </a:r>
            <a:r>
              <a:rPr lang="cs-CZ" sz="1400" dirty="0"/>
              <a:t>1501</a:t>
            </a:r>
            <a:endParaRPr lang="de-DE" sz="1400" dirty="0"/>
          </a:p>
          <a:p>
            <a:pPr eaLnBrk="1" hangingPunct="1"/>
            <a:r>
              <a:rPr lang="de-DE" sz="1400" dirty="0"/>
              <a:t>Fläche: 37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195.000</a:t>
            </a:r>
            <a:endParaRPr lang="cs-CZ" sz="1400" dirty="0"/>
          </a:p>
          <a:p>
            <a:pPr eaLnBrk="1" hangingPunct="1"/>
            <a:r>
              <a:rPr lang="de-DE" sz="1400" dirty="0"/>
              <a:t>Hauptort: Basel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Großer Rat (100 Sitze)</a:t>
            </a:r>
          </a:p>
          <a:p>
            <a:pPr eaLnBrk="1" hangingPunct="1"/>
            <a:r>
              <a:rPr lang="de-DE" sz="1400" dirty="0"/>
              <a:t>Ausländeranteil: 36,4 %</a:t>
            </a:r>
          </a:p>
          <a:p>
            <a:pPr eaLnBrk="1" hangingPunct="1"/>
            <a:r>
              <a:rPr lang="de-DE" sz="1400" dirty="0"/>
              <a:t>BIP: 35,955 Mio. CHF (pro Kopf: 185.826 CHF)</a:t>
            </a:r>
            <a:endParaRPr lang="cs-CZ" sz="1400" dirty="0"/>
          </a:p>
          <a:p>
            <a:pPr eaLnBrk="1" hangingPunct="1"/>
            <a:r>
              <a:rPr lang="cs-CZ" sz="1400" dirty="0"/>
              <a:t>BS</a:t>
            </a:r>
          </a:p>
        </p:txBody>
      </p:sp>
      <p:pic>
        <p:nvPicPr>
          <p:cNvPr id="46084" name="Picture 2" descr="C:\Users\MT\Documents\Švýcarsko\Basel-Stadt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T\Documents\Švýcarsko\Basel-Stadt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T\Documents\Švýcarsko\Uri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476673"/>
            <a:ext cx="7992888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T\Documents\Švýcarsko\Basel-Stadt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639" y="1600200"/>
            <a:ext cx="40227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CH" sz="1800" b="1" dirty="0"/>
              <a:t>Kanton Basel-Landschaft</a:t>
            </a:r>
            <a:endParaRPr lang="cs-CZ" sz="1800" b="1" dirty="0"/>
          </a:p>
        </p:txBody>
      </p:sp>
      <p:sp>
        <p:nvSpPr>
          <p:cNvPr id="49155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</a:t>
            </a:r>
            <a:r>
              <a:rPr lang="cs-CZ" sz="1400" dirty="0"/>
              <a:t>: 1501</a:t>
            </a:r>
            <a:endParaRPr lang="de-DE" sz="1400" dirty="0"/>
          </a:p>
          <a:p>
            <a:pPr eaLnBrk="1" hangingPunct="1"/>
            <a:r>
              <a:rPr lang="de-DE" sz="1400" dirty="0"/>
              <a:t>Fläche: 518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288.000</a:t>
            </a:r>
            <a:endParaRPr lang="cs-CZ" sz="1400" dirty="0"/>
          </a:p>
          <a:p>
            <a:pPr eaLnBrk="1" hangingPunct="1"/>
            <a:r>
              <a:rPr lang="de-DE" sz="1400" dirty="0"/>
              <a:t>Hauptort: Liestal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Landrat (90 Sitze)</a:t>
            </a:r>
          </a:p>
          <a:p>
            <a:pPr eaLnBrk="1" hangingPunct="1"/>
            <a:r>
              <a:rPr lang="de-DE" sz="1400" dirty="0"/>
              <a:t>Ausländeranteil: 22,8 %</a:t>
            </a:r>
          </a:p>
          <a:p>
            <a:pPr eaLnBrk="1" hangingPunct="1"/>
            <a:r>
              <a:rPr lang="de-DE" sz="1400" dirty="0"/>
              <a:t>BIP: 20,347 Mio. CHF (pro Kopf: 71.065 CHF)</a:t>
            </a:r>
            <a:endParaRPr lang="cs-CZ" sz="1400" dirty="0"/>
          </a:p>
          <a:p>
            <a:pPr eaLnBrk="1" hangingPunct="1"/>
            <a:r>
              <a:rPr lang="cs-CZ" sz="1400" dirty="0"/>
              <a:t>BL</a:t>
            </a:r>
          </a:p>
        </p:txBody>
      </p:sp>
      <p:pic>
        <p:nvPicPr>
          <p:cNvPr id="49156" name="Picture 2" descr="C:\Users\MT\Documents\Švýcarsko\Basel-Landschaft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T\Documents\Švýcarsko\Basel-landschaft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T\Documents\Švýcarsko\Basel-Landschaft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25" y="1603375"/>
            <a:ext cx="45783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DE" sz="1800" b="1" dirty="0"/>
              <a:t>Kanton Schaffhausen</a:t>
            </a:r>
            <a:endParaRPr lang="cs-CZ" sz="1800" b="1" dirty="0"/>
          </a:p>
        </p:txBody>
      </p:sp>
      <p:sp>
        <p:nvSpPr>
          <p:cNvPr id="52227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</a:t>
            </a:r>
            <a:r>
              <a:rPr lang="cs-CZ" sz="1400" dirty="0"/>
              <a:t>1501</a:t>
            </a:r>
            <a:endParaRPr lang="de-DE" sz="1400" dirty="0"/>
          </a:p>
          <a:p>
            <a:pPr eaLnBrk="1" hangingPunct="1"/>
            <a:r>
              <a:rPr lang="de-DE" sz="1400" dirty="0"/>
              <a:t>Fläche: 298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82.000</a:t>
            </a:r>
            <a:endParaRPr lang="cs-CZ" sz="1400" dirty="0"/>
          </a:p>
          <a:p>
            <a:pPr eaLnBrk="1" hangingPunct="1"/>
            <a:r>
              <a:rPr lang="de-DE" sz="1400" dirty="0"/>
              <a:t>Hauptort: Schaffhausen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(60 Sitze)</a:t>
            </a:r>
          </a:p>
          <a:p>
            <a:pPr eaLnBrk="1" hangingPunct="1"/>
            <a:r>
              <a:rPr lang="de-DE" sz="1400" dirty="0"/>
              <a:t>Ausländeranteil: 26,1 %</a:t>
            </a:r>
          </a:p>
          <a:p>
            <a:pPr eaLnBrk="1" hangingPunct="1"/>
            <a:r>
              <a:rPr lang="de-DE" sz="1400" dirty="0"/>
              <a:t>BIP: 6,963 Mio. CHF (pro Kopf: 85.895 CHF)</a:t>
            </a:r>
            <a:endParaRPr lang="cs-CZ" sz="1400" dirty="0"/>
          </a:p>
          <a:p>
            <a:pPr eaLnBrk="1" hangingPunct="1"/>
            <a:r>
              <a:rPr lang="cs-CZ" sz="1400" dirty="0"/>
              <a:t>SH</a:t>
            </a:r>
          </a:p>
        </p:txBody>
      </p:sp>
      <p:pic>
        <p:nvPicPr>
          <p:cNvPr id="52228" name="Picture 2" descr="C:\Users\MT\Documents\Švýcarsko\Schaffhause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T\Documents\Švýcarsko\Schaffhause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T\Documents\Švýcarsko\Schaffhausen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314" y="1603375"/>
            <a:ext cx="46513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CH" sz="1800" b="1" dirty="0"/>
              <a:t>Kanton Appenzell-Ausserrhoden</a:t>
            </a:r>
            <a:endParaRPr lang="cs-CZ" sz="1800" b="1" dirty="0"/>
          </a:p>
        </p:txBody>
      </p:sp>
      <p:sp>
        <p:nvSpPr>
          <p:cNvPr id="55299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</a:t>
            </a:r>
            <a:r>
              <a:rPr lang="cs-CZ" sz="1400" dirty="0"/>
              <a:t>: 1513</a:t>
            </a:r>
            <a:endParaRPr lang="de-DE" sz="1400" dirty="0"/>
          </a:p>
          <a:p>
            <a:pPr eaLnBrk="1" hangingPunct="1"/>
            <a:r>
              <a:rPr lang="de-DE" sz="1400" dirty="0"/>
              <a:t>Fläche: 243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55.000</a:t>
            </a:r>
            <a:endParaRPr lang="cs-CZ" sz="1400" dirty="0"/>
          </a:p>
          <a:p>
            <a:pPr eaLnBrk="1" hangingPunct="1"/>
            <a:r>
              <a:rPr lang="de-DE" sz="1400" dirty="0"/>
              <a:t>Hauptort</a:t>
            </a:r>
            <a:r>
              <a:rPr lang="cs-CZ" sz="1400" dirty="0"/>
              <a:t>: </a:t>
            </a:r>
            <a:r>
              <a:rPr lang="de-DE" sz="1400" dirty="0"/>
              <a:t>kein festgelegter, Herisau ist Sitz der Kantonalbehörden, Trogen Sitz des Kantonsgerichts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(65 Sitze)</a:t>
            </a:r>
          </a:p>
          <a:p>
            <a:pPr eaLnBrk="1" hangingPunct="1"/>
            <a:r>
              <a:rPr lang="de-DE" sz="1400" dirty="0"/>
              <a:t>Ausländeranteil: 16,3 %</a:t>
            </a:r>
          </a:p>
          <a:p>
            <a:pPr eaLnBrk="1" hangingPunct="1"/>
            <a:r>
              <a:rPr lang="de-DE" sz="1400" dirty="0"/>
              <a:t>BIP: 3,086 Mio. CHF (pro Kopf: 56.038 CHF)</a:t>
            </a:r>
            <a:endParaRPr lang="cs-CZ" sz="1400" dirty="0"/>
          </a:p>
          <a:p>
            <a:pPr eaLnBrk="1" hangingPunct="1"/>
            <a:r>
              <a:rPr lang="cs-CZ" sz="1400" dirty="0"/>
              <a:t>AR</a:t>
            </a:r>
          </a:p>
        </p:txBody>
      </p:sp>
      <p:pic>
        <p:nvPicPr>
          <p:cNvPr id="55300" name="Picture 2" descr="C:\Users\MT\Documents\Švýcarsko\Appenzell-Ausserrhode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MT\Documents\Švýcarsko\Appenzell-Innerrhode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CH" sz="1800" b="1" dirty="0"/>
              <a:t>Kanton Appenzell-Innerrhoden</a:t>
            </a:r>
            <a:endParaRPr lang="cs-CZ" sz="1800" b="1" dirty="0"/>
          </a:p>
        </p:txBody>
      </p:sp>
      <p:sp>
        <p:nvSpPr>
          <p:cNvPr id="58371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</a:t>
            </a:r>
            <a:r>
              <a:rPr lang="cs-CZ" sz="1400" dirty="0"/>
              <a:t>: 1513</a:t>
            </a:r>
            <a:endParaRPr lang="de-DE" sz="1400" dirty="0"/>
          </a:p>
          <a:p>
            <a:pPr eaLnBrk="1" hangingPunct="1"/>
            <a:r>
              <a:rPr lang="de-DE" sz="1400" dirty="0"/>
              <a:t>Fläche: 173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16.000</a:t>
            </a:r>
            <a:endParaRPr lang="cs-CZ" sz="1400" dirty="0"/>
          </a:p>
          <a:p>
            <a:pPr eaLnBrk="1" hangingPunct="1"/>
            <a:r>
              <a:rPr lang="de-DE" sz="1400" dirty="0"/>
              <a:t>Hauptort</a:t>
            </a:r>
            <a:r>
              <a:rPr lang="cs-CZ" sz="1400" dirty="0"/>
              <a:t>: </a:t>
            </a:r>
            <a:r>
              <a:rPr lang="de-DE" sz="1400" dirty="0"/>
              <a:t>Appenzell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Großer Rat (50 Sitze)</a:t>
            </a:r>
          </a:p>
          <a:p>
            <a:pPr eaLnBrk="1" hangingPunct="1"/>
            <a:r>
              <a:rPr lang="de-DE" sz="1400" dirty="0"/>
              <a:t>Ausländeranteil: 11,3 %</a:t>
            </a:r>
          </a:p>
          <a:p>
            <a:pPr eaLnBrk="1" hangingPunct="1"/>
            <a:r>
              <a:rPr lang="de-DE" sz="1400" dirty="0"/>
              <a:t>BIP: 989 Mio. CHF (pro Kopf: 61.633 CHF)</a:t>
            </a:r>
            <a:endParaRPr lang="cs-CZ" sz="1400" dirty="0"/>
          </a:p>
          <a:p>
            <a:pPr eaLnBrk="1" hangingPunct="1"/>
            <a:r>
              <a:rPr lang="cs-CZ" sz="1400" dirty="0"/>
              <a:t>AI</a:t>
            </a:r>
          </a:p>
        </p:txBody>
      </p:sp>
      <p:pic>
        <p:nvPicPr>
          <p:cNvPr id="58372" name="Picture 2" descr="C:\Users\MT\Documents\Švýcarsko\Appenzell-Innerrhode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T\Documents\Švýcarsko\Uri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1" y="404665"/>
            <a:ext cx="8280920" cy="61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MT\Documents\Švýcarsko\Appenzell-Innerrhode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1800" b="1"/>
              <a:t>Kanton Aargau</a:t>
            </a:r>
            <a:endParaRPr lang="cs-CZ" sz="1800" b="1"/>
          </a:p>
        </p:txBody>
      </p:sp>
      <p:sp>
        <p:nvSpPr>
          <p:cNvPr id="61443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400" dirty="0"/>
              <a:t>Beitritt:</a:t>
            </a:r>
            <a:r>
              <a:rPr lang="cs-CZ" sz="1400" dirty="0"/>
              <a:t> 1803</a:t>
            </a:r>
            <a:endParaRPr lang="de-DE" sz="1400" dirty="0"/>
          </a:p>
          <a:p>
            <a:r>
              <a:rPr lang="de-DE" sz="1400" dirty="0"/>
              <a:t>Fläche: 1.404 km</a:t>
            </a:r>
            <a:r>
              <a:rPr lang="de-DE" sz="1400" baseline="30000" dirty="0"/>
              <a:t>2 </a:t>
            </a:r>
            <a:endParaRPr lang="de-DE" sz="1400" dirty="0"/>
          </a:p>
          <a:p>
            <a:r>
              <a:rPr lang="de-DE" sz="1400" dirty="0"/>
              <a:t>Einwohnerzahl: 678.000</a:t>
            </a:r>
          </a:p>
          <a:p>
            <a:r>
              <a:rPr lang="de-DE" sz="1400" dirty="0"/>
              <a:t>Hauptort: Aarau</a:t>
            </a:r>
            <a:endParaRPr lang="cs-CZ" sz="1400" dirty="0"/>
          </a:p>
          <a:p>
            <a:r>
              <a:rPr lang="de-DE" sz="1400" dirty="0"/>
              <a:t>Amtssprache: Deutsch</a:t>
            </a:r>
          </a:p>
          <a:p>
            <a:r>
              <a:rPr lang="de-DE" sz="1400" dirty="0"/>
              <a:t>Kantonsparlament: Großer Rat (140 Sitze)</a:t>
            </a:r>
          </a:p>
          <a:p>
            <a:r>
              <a:rPr lang="de-DE" sz="1400" dirty="0"/>
              <a:t>Ausländeranteil: 25,1 %</a:t>
            </a:r>
          </a:p>
          <a:p>
            <a:r>
              <a:rPr lang="de-DE" sz="1400" dirty="0"/>
              <a:t>BIP: 41,592 Mio. CHF (pro Kopf: 62.337 CHF)</a:t>
            </a:r>
            <a:endParaRPr lang="cs-CZ" sz="1400" dirty="0"/>
          </a:p>
          <a:p>
            <a:r>
              <a:rPr lang="cs-CZ" sz="1400" dirty="0"/>
              <a:t>AG</a:t>
            </a:r>
          </a:p>
        </p:txBody>
      </p:sp>
      <p:pic>
        <p:nvPicPr>
          <p:cNvPr id="61444" name="Picture 2" descr="C:\Users\MT\Documents\Švýcarsko\Aargau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MT\Documents\Švýcarsko\Aargau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1800" b="1"/>
              <a:t>Kanton Sankt Gallen</a:t>
            </a:r>
            <a:endParaRPr lang="cs-CZ" sz="1800" b="1"/>
          </a:p>
        </p:txBody>
      </p:sp>
      <p:sp>
        <p:nvSpPr>
          <p:cNvPr id="64515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400" dirty="0"/>
              <a:t>Beitritt</a:t>
            </a:r>
            <a:r>
              <a:rPr lang="cs-CZ" sz="1400" dirty="0"/>
              <a:t>: 1803</a:t>
            </a:r>
            <a:endParaRPr lang="de-DE" sz="1400" dirty="0"/>
          </a:p>
          <a:p>
            <a:r>
              <a:rPr lang="de-DE" sz="1400" dirty="0"/>
              <a:t>Fläche: 2.026 km</a:t>
            </a:r>
            <a:r>
              <a:rPr lang="de-DE" sz="1400" baseline="30000" dirty="0"/>
              <a:t>2 </a:t>
            </a:r>
            <a:endParaRPr lang="de-DE" sz="1400" dirty="0"/>
          </a:p>
          <a:p>
            <a:r>
              <a:rPr lang="de-DE" sz="1400" dirty="0"/>
              <a:t>Einwohnerzahl: 508.000</a:t>
            </a:r>
            <a:endParaRPr lang="cs-CZ" sz="1400" dirty="0"/>
          </a:p>
          <a:p>
            <a:r>
              <a:rPr lang="de-DE" sz="1400" dirty="0"/>
              <a:t>Hauptort: Sankt Gallen</a:t>
            </a:r>
          </a:p>
          <a:p>
            <a:r>
              <a:rPr lang="de-DE" sz="1400" dirty="0"/>
              <a:t>Amtssprache: Deutsch</a:t>
            </a:r>
          </a:p>
          <a:p>
            <a:r>
              <a:rPr lang="de-DE" sz="1400" dirty="0"/>
              <a:t>Kantonsparlament: Kantonsrat (120 Sitze)</a:t>
            </a:r>
          </a:p>
          <a:p>
            <a:r>
              <a:rPr lang="de-DE" sz="1400" dirty="0"/>
              <a:t>Ausländeranteil: 24,1 %</a:t>
            </a:r>
          </a:p>
          <a:p>
            <a:r>
              <a:rPr lang="de-DE" sz="1400" dirty="0"/>
              <a:t>BIP: 36,794 Mio. CHF (pro Kopf: 73.059 CHF)</a:t>
            </a:r>
            <a:endParaRPr lang="cs-CZ" sz="1400" dirty="0"/>
          </a:p>
          <a:p>
            <a:r>
              <a:rPr lang="cs-CZ" sz="1400" dirty="0"/>
              <a:t>SG</a:t>
            </a:r>
          </a:p>
        </p:txBody>
      </p:sp>
      <p:pic>
        <p:nvPicPr>
          <p:cNvPr id="64516" name="Picture 2" descr="C:\Users\MT\Documents\Švýcarsko\Sankt Galle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MT\Documents\Švýcarsko\Sankt Galle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MT\Documents\Švýcarsko\Sankt Gallen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9775" y="1603375"/>
            <a:ext cx="30924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1800" b="1"/>
              <a:t>Kanton Thurgau</a:t>
            </a:r>
            <a:endParaRPr lang="cs-CZ" sz="1800" b="1"/>
          </a:p>
        </p:txBody>
      </p:sp>
      <p:sp>
        <p:nvSpPr>
          <p:cNvPr id="73731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400" dirty="0"/>
              <a:t>Beitritt</a:t>
            </a:r>
            <a:r>
              <a:rPr lang="cs-CZ" sz="1400" dirty="0"/>
              <a:t>: 1803</a:t>
            </a:r>
            <a:endParaRPr lang="de-DE" sz="1400" dirty="0"/>
          </a:p>
          <a:p>
            <a:r>
              <a:rPr lang="de-DE" sz="1400" dirty="0"/>
              <a:t>Fläche: 991 km</a:t>
            </a:r>
            <a:r>
              <a:rPr lang="de-DE" sz="1400" baseline="30000" dirty="0"/>
              <a:t>2 </a:t>
            </a:r>
            <a:endParaRPr lang="de-DE" sz="1400" dirty="0"/>
          </a:p>
          <a:p>
            <a:r>
              <a:rPr lang="de-DE" sz="1400" dirty="0"/>
              <a:t>Einwohnerzahl: 276.000</a:t>
            </a:r>
            <a:endParaRPr lang="cs-CZ" sz="1400" dirty="0"/>
          </a:p>
          <a:p>
            <a:r>
              <a:rPr lang="de-DE" sz="1400" dirty="0"/>
              <a:t>Hauptort: Frauenfeld</a:t>
            </a:r>
          </a:p>
          <a:p>
            <a:r>
              <a:rPr lang="de-DE" sz="1400" dirty="0"/>
              <a:t>Amtssprache: Deutsch</a:t>
            </a:r>
          </a:p>
          <a:p>
            <a:r>
              <a:rPr lang="de-DE" sz="1400" dirty="0"/>
              <a:t>Kantonsparlament: Großer Rat (130 Sitze)</a:t>
            </a:r>
          </a:p>
          <a:p>
            <a:r>
              <a:rPr lang="de-DE" sz="1400" dirty="0"/>
              <a:t>Ausländeranteil: 24,9 %</a:t>
            </a:r>
          </a:p>
          <a:p>
            <a:r>
              <a:rPr lang="de-DE" sz="1400" dirty="0"/>
              <a:t>BIP: 16,374 Mio. CHF (pro Kopf: 60.143 CHF)</a:t>
            </a:r>
            <a:endParaRPr lang="cs-CZ" sz="1400" dirty="0"/>
          </a:p>
          <a:p>
            <a:r>
              <a:rPr lang="cs-CZ" sz="1400" dirty="0"/>
              <a:t>TG</a:t>
            </a:r>
          </a:p>
        </p:txBody>
      </p:sp>
      <p:pic>
        <p:nvPicPr>
          <p:cNvPr id="73732" name="Picture 2" descr="C:\Users\MT\Documents\Švýcarsko\Thurgau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MT\Documents\Švýcarsko\Thurgau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49425"/>
            <a:ext cx="48768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MT\Documents\Švýcarsko\Thurgau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89114"/>
            <a:ext cx="48768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1800" b="1" dirty="0"/>
              <a:t>Kanton</a:t>
            </a:r>
            <a:r>
              <a:rPr lang="cs-CZ" sz="1400" dirty="0"/>
              <a:t> </a:t>
            </a:r>
            <a:r>
              <a:rPr lang="de-DE" sz="1800" b="1" dirty="0"/>
              <a:t>Schwyz</a:t>
            </a:r>
            <a:endParaRPr lang="cs-CZ" sz="1800" b="1" dirty="0"/>
          </a:p>
        </p:txBody>
      </p:sp>
      <p:sp>
        <p:nvSpPr>
          <p:cNvPr id="15363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</a:t>
            </a:r>
            <a:r>
              <a:rPr lang="cs-CZ" sz="1400" dirty="0"/>
              <a:t>1291</a:t>
            </a:r>
            <a:r>
              <a:rPr lang="de-DE" sz="1400" dirty="0"/>
              <a:t> (Urkanton)</a:t>
            </a:r>
          </a:p>
          <a:p>
            <a:pPr eaLnBrk="1" hangingPunct="1"/>
            <a:r>
              <a:rPr lang="de-DE" sz="1400" dirty="0"/>
              <a:t>Fläche: 908 km</a:t>
            </a:r>
            <a:r>
              <a:rPr lang="de-DE" sz="1400" baseline="30000" dirty="0"/>
              <a:t>2 </a:t>
            </a:r>
          </a:p>
          <a:p>
            <a:pPr eaLnBrk="1" hangingPunct="1"/>
            <a:r>
              <a:rPr lang="de-DE" sz="1400" dirty="0"/>
              <a:t>Einwohnerzahl: 159.000</a:t>
            </a:r>
          </a:p>
          <a:p>
            <a:pPr eaLnBrk="1" hangingPunct="1"/>
            <a:r>
              <a:rPr lang="de-DE" sz="1400" dirty="0"/>
              <a:t>Hauptort: Schwyz</a:t>
            </a:r>
            <a:endParaRPr lang="cs-CZ" sz="1400" dirty="0"/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Kantonsrat (100 Sitze)</a:t>
            </a:r>
          </a:p>
          <a:p>
            <a:pPr eaLnBrk="1" hangingPunct="1"/>
            <a:r>
              <a:rPr lang="de-DE" sz="1400" dirty="0"/>
              <a:t>Ausländeranteil: 21,6 %</a:t>
            </a:r>
          </a:p>
          <a:p>
            <a:pPr eaLnBrk="1" hangingPunct="1"/>
            <a:r>
              <a:rPr lang="de-DE" sz="1400" dirty="0"/>
              <a:t>BIP: 9,444 Mio. CHF (pro Kopf: 60.313 CHF)</a:t>
            </a:r>
            <a:endParaRPr lang="cs-CZ" sz="1400" dirty="0"/>
          </a:p>
          <a:p>
            <a:pPr eaLnBrk="1" hangingPunct="1"/>
            <a:r>
              <a:rPr lang="cs-CZ" sz="1400" dirty="0"/>
              <a:t>SZ</a:t>
            </a:r>
          </a:p>
        </p:txBody>
      </p:sp>
      <p:pic>
        <p:nvPicPr>
          <p:cNvPr id="15364" name="Picture 2" descr="C:\Users\MT\Documents\Švýcarsko\Schwyz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54800" y="1931988"/>
            <a:ext cx="2000250" cy="253365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T\Documents\Švýcarsko\Schwyz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404664"/>
            <a:ext cx="770485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T\Documents\Švýcarsko\Schwyz-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3" y="404664"/>
            <a:ext cx="8136903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de-DE" sz="1800" b="1" dirty="0"/>
              <a:t>Kanton</a:t>
            </a:r>
            <a:r>
              <a:rPr lang="de-CH" sz="1800" b="1" dirty="0"/>
              <a:t> Nidwalden</a:t>
            </a:r>
            <a:endParaRPr lang="cs-CZ" sz="1800" b="1" dirty="0"/>
          </a:p>
        </p:txBody>
      </p:sp>
      <p:sp>
        <p:nvSpPr>
          <p:cNvPr id="18435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1400" dirty="0"/>
              <a:t>Beitritt: 1291 (Urkanton)</a:t>
            </a:r>
          </a:p>
          <a:p>
            <a:pPr eaLnBrk="1" hangingPunct="1"/>
            <a:r>
              <a:rPr lang="de-DE" sz="1400" dirty="0"/>
              <a:t>Fläche: 276 km</a:t>
            </a:r>
            <a:r>
              <a:rPr lang="de-DE" sz="1400" baseline="30000" dirty="0"/>
              <a:t>2 </a:t>
            </a:r>
            <a:endParaRPr lang="de-DE" sz="1400" dirty="0"/>
          </a:p>
          <a:p>
            <a:pPr eaLnBrk="1" hangingPunct="1"/>
            <a:r>
              <a:rPr lang="de-DE" sz="1400" dirty="0"/>
              <a:t>Einwohnerzahl: 43.000</a:t>
            </a:r>
          </a:p>
          <a:p>
            <a:pPr eaLnBrk="1" hangingPunct="1"/>
            <a:r>
              <a:rPr lang="de-DE" sz="1400" dirty="0"/>
              <a:t>Hauptort: Stans</a:t>
            </a:r>
          </a:p>
          <a:p>
            <a:pPr eaLnBrk="1" hangingPunct="1"/>
            <a:r>
              <a:rPr lang="de-DE" sz="1400" dirty="0"/>
              <a:t>Amtssprache: Deutsch</a:t>
            </a:r>
          </a:p>
          <a:p>
            <a:pPr eaLnBrk="1" hangingPunct="1"/>
            <a:r>
              <a:rPr lang="de-DE" sz="1400" dirty="0"/>
              <a:t>Kantonsparlament: Landrat (60 Sitze)</a:t>
            </a:r>
          </a:p>
          <a:p>
            <a:pPr eaLnBrk="1" hangingPunct="1"/>
            <a:r>
              <a:rPr lang="de-DE" sz="1400" dirty="0"/>
              <a:t>Ausländeranteil: 14,7 %</a:t>
            </a:r>
          </a:p>
          <a:p>
            <a:pPr eaLnBrk="1" hangingPunct="1"/>
            <a:r>
              <a:rPr lang="de-DE" sz="1400" dirty="0"/>
              <a:t>BIP: 3,050 Mio. CHF (pro Kopf: 71.329 CHF)</a:t>
            </a:r>
            <a:endParaRPr lang="cs-CZ" sz="1400" dirty="0"/>
          </a:p>
          <a:p>
            <a:pPr eaLnBrk="1" hangingPunct="1"/>
            <a:r>
              <a:rPr lang="cs-CZ" sz="1400" dirty="0"/>
              <a:t>NW</a:t>
            </a:r>
          </a:p>
        </p:txBody>
      </p:sp>
      <p:pic>
        <p:nvPicPr>
          <p:cNvPr id="18436" name="Picture 2" descr="C:\Users\MT\Documents\Švýcarsko\Nidwalden-zna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0" y="341313"/>
            <a:ext cx="4514850" cy="571500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T\Documents\Švýcarsko\Nidwalden-poloha v 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404664"/>
            <a:ext cx="835292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766</Words>
  <Application>Microsoft Office PowerPoint</Application>
  <PresentationFormat>Širokoúhlá obrazovka</PresentationFormat>
  <Paragraphs>173</Paragraphs>
  <Slides>48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Motiv Office</vt:lpstr>
      <vt:lpstr>DIE SCHWEIZ</vt:lpstr>
      <vt:lpstr>Kanton Uri</vt:lpstr>
      <vt:lpstr>Prezentace aplikace PowerPoint</vt:lpstr>
      <vt:lpstr>Prezentace aplikace PowerPoint</vt:lpstr>
      <vt:lpstr>Kanton Schwyz</vt:lpstr>
      <vt:lpstr>Prezentace aplikace PowerPoint</vt:lpstr>
      <vt:lpstr>Prezentace aplikace PowerPoint</vt:lpstr>
      <vt:lpstr>Kanton Nidwalden</vt:lpstr>
      <vt:lpstr>Prezentace aplikace PowerPoint</vt:lpstr>
      <vt:lpstr>Prezentace aplikace PowerPoint</vt:lpstr>
      <vt:lpstr>Kanton Obwalden</vt:lpstr>
      <vt:lpstr>Prezentace aplikace PowerPoint</vt:lpstr>
      <vt:lpstr>Prezentace aplikace PowerPoint</vt:lpstr>
      <vt:lpstr>Kanton Luzern</vt:lpstr>
      <vt:lpstr>Prezentace aplikace PowerPoint</vt:lpstr>
      <vt:lpstr>Prezentace aplikace PowerPoint</vt:lpstr>
      <vt:lpstr>Kanton Zürich</vt:lpstr>
      <vt:lpstr>Prezentace aplikace PowerPoint</vt:lpstr>
      <vt:lpstr>Kanton Glarus</vt:lpstr>
      <vt:lpstr>Prezentace aplikace PowerPoint</vt:lpstr>
      <vt:lpstr>Prezentace aplikace PowerPoint</vt:lpstr>
      <vt:lpstr>Kanton Zug</vt:lpstr>
      <vt:lpstr>Prezentace aplikace PowerPoint</vt:lpstr>
      <vt:lpstr>Prezentace aplikace PowerPoint</vt:lpstr>
      <vt:lpstr>Kanton Solothurn</vt:lpstr>
      <vt:lpstr>Prezentace aplikace PowerPoint</vt:lpstr>
      <vt:lpstr>Prezentace aplikace PowerPoint</vt:lpstr>
      <vt:lpstr>Kanton Basel-Stadt</vt:lpstr>
      <vt:lpstr>Prezentace aplikace PowerPoint</vt:lpstr>
      <vt:lpstr>Prezentace aplikace PowerPoint</vt:lpstr>
      <vt:lpstr>Kanton Basel-Landschaft</vt:lpstr>
      <vt:lpstr>Prezentace aplikace PowerPoint</vt:lpstr>
      <vt:lpstr>Prezentace aplikace PowerPoint</vt:lpstr>
      <vt:lpstr>Kanton Schaffhausen</vt:lpstr>
      <vt:lpstr>Prezentace aplikace PowerPoint</vt:lpstr>
      <vt:lpstr>Prezentace aplikace PowerPoint</vt:lpstr>
      <vt:lpstr>Kanton Appenzell-Ausserrhoden</vt:lpstr>
      <vt:lpstr>Prezentace aplikace PowerPoint</vt:lpstr>
      <vt:lpstr>Kanton Appenzell-Innerrhoden</vt:lpstr>
      <vt:lpstr>Prezentace aplikace PowerPoint</vt:lpstr>
      <vt:lpstr>Kanton Aargau</vt:lpstr>
      <vt:lpstr>Prezentace aplikace PowerPoint</vt:lpstr>
      <vt:lpstr>Kanton Sankt Gallen</vt:lpstr>
      <vt:lpstr>Prezentace aplikace PowerPoint</vt:lpstr>
      <vt:lpstr>Prezentace aplikace PowerPoint</vt:lpstr>
      <vt:lpstr>Kanton Thurgau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Schweiz</dc:title>
  <dc:creator>Milan Tvrdík</dc:creator>
  <cp:lastModifiedBy>Milan Tvrdík</cp:lastModifiedBy>
  <cp:revision>17</cp:revision>
  <cp:lastPrinted>2021-02-17T07:52:02Z</cp:lastPrinted>
  <dcterms:created xsi:type="dcterms:W3CDTF">2020-12-19T16:18:08Z</dcterms:created>
  <dcterms:modified xsi:type="dcterms:W3CDTF">2021-02-17T12:42:10Z</dcterms:modified>
</cp:coreProperties>
</file>