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0" r:id="rId3"/>
    <p:sldId id="261" r:id="rId4"/>
    <p:sldId id="258" r:id="rId5"/>
    <p:sldId id="264" r:id="rId6"/>
    <p:sldId id="265" r:id="rId7"/>
    <p:sldId id="263" r:id="rId8"/>
    <p:sldId id="259"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5BEE3-A495-4914-9A2B-499526E9499E}" type="datetimeFigureOut">
              <a:rPr lang="cs-CZ" smtClean="0"/>
              <a:t>09.03.2018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742EB-D3C3-4D38-A192-6B3570920D3F}" type="slidenum">
              <a:rPr lang="cs-CZ" smtClean="0"/>
              <a:t>‹#›</a:t>
            </a:fld>
            <a:endParaRPr lang="cs-CZ"/>
          </a:p>
        </p:txBody>
      </p:sp>
    </p:spTree>
    <p:extLst>
      <p:ext uri="{BB962C8B-B14F-4D97-AF65-F5344CB8AC3E}">
        <p14:creationId xmlns:p14="http://schemas.microsoft.com/office/powerpoint/2010/main" val="70479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263497-E988-43E2-87BA-967817C4861A}" type="slidenum">
              <a:rPr lang="en-US" altLang="cs-CZ"/>
              <a:pPr/>
              <a:t>2</a:t>
            </a:fld>
            <a:endParaRPr lang="en-US" altLang="cs-CZ"/>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C60A06-763C-4451-81DF-AC551B2622E2}" type="slidenum">
              <a:rPr lang="en-US" altLang="cs-CZ"/>
              <a:pPr/>
              <a:t>3</a:t>
            </a:fld>
            <a:endParaRPr lang="en-US" altLang="cs-CZ"/>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70F8BC7-5A92-4774-82EF-1ACBB333F786}" type="slidenum">
              <a:rPr lang="en-US" altLang="cs-CZ"/>
              <a:pPr/>
              <a:t>5</a:t>
            </a:fld>
            <a:endParaRPr lang="en-US" altLang="cs-CZ"/>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B9CF64-51CF-4A5C-B589-7B58793C07B8}" type="slidenum">
              <a:rPr lang="en-US" altLang="cs-CZ"/>
              <a:pPr/>
              <a:t>7</a:t>
            </a:fld>
            <a:endParaRPr lang="en-US" altLang="cs-CZ"/>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B82B608-3212-4FC2-99DE-2E75981DFF1F}" type="datetimeFigureOut">
              <a:rPr lang="cs-CZ" smtClean="0"/>
              <a:t>09.03.2018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411032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82B608-3212-4FC2-99DE-2E75981DFF1F}" type="datetimeFigureOut">
              <a:rPr lang="cs-CZ" smtClean="0"/>
              <a:t>09.03.2018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290195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82B608-3212-4FC2-99DE-2E75981DFF1F}" type="datetimeFigureOut">
              <a:rPr lang="cs-CZ" smtClean="0"/>
              <a:t>09.03.2018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205244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304638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B82B608-3212-4FC2-99DE-2E75981DFF1F}" type="datetimeFigureOut">
              <a:rPr lang="cs-CZ" smtClean="0"/>
              <a:t>09.03.2018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60173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B82B608-3212-4FC2-99DE-2E75981DFF1F}" type="datetimeFigureOut">
              <a:rPr lang="cs-CZ" smtClean="0"/>
              <a:t>09.03.2018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71831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B82B608-3212-4FC2-99DE-2E75981DFF1F}" type="datetimeFigureOut">
              <a:rPr lang="cs-CZ" smtClean="0"/>
              <a:t>09.03.2018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370928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B82B608-3212-4FC2-99DE-2E75981DFF1F}" type="datetimeFigureOut">
              <a:rPr lang="cs-CZ" smtClean="0"/>
              <a:t>09.03.2018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347053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B82B608-3212-4FC2-99DE-2E75981DFF1F}" type="datetimeFigureOut">
              <a:rPr lang="cs-CZ" smtClean="0"/>
              <a:t>09.03.2018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107605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82B608-3212-4FC2-99DE-2E75981DFF1F}" type="datetimeFigureOut">
              <a:rPr lang="cs-CZ" smtClean="0"/>
              <a:t>09.03.2018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323086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B82B608-3212-4FC2-99DE-2E75981DFF1F}" type="datetimeFigureOut">
              <a:rPr lang="cs-CZ" smtClean="0"/>
              <a:t>09.03.2018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401395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B82B608-3212-4FC2-99DE-2E75981DFF1F}" type="datetimeFigureOut">
              <a:rPr lang="cs-CZ" smtClean="0"/>
              <a:t>09.03.2018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4CB7AA-30B6-4A18-BF91-8BD6866D0A64}" type="slidenum">
              <a:rPr lang="cs-CZ" smtClean="0"/>
              <a:t>‹#›</a:t>
            </a:fld>
            <a:endParaRPr lang="cs-CZ"/>
          </a:p>
        </p:txBody>
      </p:sp>
    </p:spTree>
    <p:extLst>
      <p:ext uri="{BB962C8B-B14F-4D97-AF65-F5344CB8AC3E}">
        <p14:creationId xmlns:p14="http://schemas.microsoft.com/office/powerpoint/2010/main" val="29271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2B608-3212-4FC2-99DE-2E75981DFF1F}" type="datetimeFigureOut">
              <a:rPr lang="cs-CZ" smtClean="0"/>
              <a:t>09.03.2018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CB7AA-30B6-4A18-BF91-8BD6866D0A64}" type="slidenum">
              <a:rPr lang="cs-CZ" smtClean="0"/>
              <a:t>‹#›</a:t>
            </a:fld>
            <a:endParaRPr lang="cs-CZ"/>
          </a:p>
        </p:txBody>
      </p:sp>
    </p:spTree>
    <p:extLst>
      <p:ext uri="{BB962C8B-B14F-4D97-AF65-F5344CB8AC3E}">
        <p14:creationId xmlns:p14="http://schemas.microsoft.com/office/powerpoint/2010/main" val="415980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Sternův</a:t>
            </a:r>
            <a:r>
              <a:rPr lang="cs-CZ" dirty="0" smtClean="0"/>
              <a:t> – </a:t>
            </a:r>
            <a:r>
              <a:rPr lang="cs-CZ" dirty="0" err="1" smtClean="0"/>
              <a:t>Gerlachův</a:t>
            </a:r>
            <a:r>
              <a:rPr lang="cs-CZ" dirty="0" smtClean="0"/>
              <a:t> experiment</a:t>
            </a:r>
            <a:endParaRPr lang="cs-CZ" dirty="0"/>
          </a:p>
        </p:txBody>
      </p:sp>
      <p:sp>
        <p:nvSpPr>
          <p:cNvPr id="5" name="Podnadpis 4"/>
          <p:cNvSpPr>
            <a:spLocks noGrp="1"/>
          </p:cNvSpPr>
          <p:nvPr>
            <p:ph type="subTitle" idx="1"/>
          </p:nvPr>
        </p:nvSpPr>
        <p:spPr/>
        <p:txBody>
          <a:bodyPr/>
          <a:lstStyle/>
          <a:p>
            <a:pPr algn="r"/>
            <a:r>
              <a:rPr lang="cs-CZ" dirty="0" smtClean="0"/>
              <a:t>1922</a:t>
            </a:r>
            <a:endParaRPr lang="cs-CZ" dirty="0"/>
          </a:p>
        </p:txBody>
      </p:sp>
    </p:spTree>
    <p:extLst>
      <p:ext uri="{BB962C8B-B14F-4D97-AF65-F5344CB8AC3E}">
        <p14:creationId xmlns:p14="http://schemas.microsoft.com/office/powerpoint/2010/main" val="4063105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09600" y="4648200"/>
            <a:ext cx="8077200" cy="28416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100" b="1" i="1" baseline="-25000"/>
              <a:t>Figure 2. Otto Stern (1888–1969)</a:t>
            </a:r>
            <a:r>
              <a:rPr lang="en-US" altLang="cs-CZ" sz="1100" i="1" baseline="-25000"/>
              <a:t>, cigar in hand, working in his molecular beam laboratory at the Institute for Physical Chemistry in Hamburg, about 1930.</a:t>
            </a:r>
          </a:p>
        </p:txBody>
      </p:sp>
      <p:sp>
        <p:nvSpPr>
          <p:cNvPr id="3074" name="Text Box 2"/>
          <p:cNvSpPr txBox="1">
            <a:spLocks noChangeArrowheads="1"/>
          </p:cNvSpPr>
          <p:nvPr/>
        </p:nvSpPr>
        <p:spPr bwMode="auto">
          <a:xfrm>
            <a:off x="609600" y="5580063"/>
            <a:ext cx="86407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000"/>
              <a:t>Published in: Bretislav Friedrich; Dudley Herschbach; </a:t>
            </a:r>
            <a:r>
              <a:rPr lang="en-US" altLang="cs-CZ" sz="1000" i="1"/>
              <a:t>Physics Today</a:t>
            </a:r>
            <a:r>
              <a:rPr lang="en-US" altLang="cs-CZ" sz="1000"/>
              <a:t> </a:t>
            </a:r>
            <a:r>
              <a:rPr lang="en-US" altLang="cs-CZ" sz="1000" b="1"/>
              <a:t> 2003, </a:t>
            </a:r>
            <a:r>
              <a:rPr lang="en-US" altLang="cs-CZ" sz="1000"/>
              <a:t>56, 53-59.</a:t>
            </a:r>
          </a:p>
          <a:p>
            <a:r>
              <a:rPr lang="en-US" altLang="cs-CZ" sz="1000"/>
              <a:t>DOI: 10.1063/1.1650229</a:t>
            </a:r>
          </a:p>
          <a:p>
            <a:r>
              <a:rPr lang="en-US" altLang="cs-CZ" sz="1000"/>
              <a:t>Copyright © 2003 American Institute of Physics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963" y="762000"/>
            <a:ext cx="5478462"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0069000"/>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09600" y="4648200"/>
            <a:ext cx="8077200" cy="28416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100" b="1" i="1" baseline="-25000"/>
              <a:t>Figure 3. Walther Gerlach (1889–1979)</a:t>
            </a:r>
            <a:r>
              <a:rPr lang="en-US" altLang="cs-CZ" sz="1100" i="1" baseline="-25000"/>
              <a:t>, cigar in hand, in his laboratory at the Institute for Physics in Munich, about 1950.</a:t>
            </a:r>
          </a:p>
        </p:txBody>
      </p:sp>
      <p:sp>
        <p:nvSpPr>
          <p:cNvPr id="3074" name="Text Box 2"/>
          <p:cNvSpPr txBox="1">
            <a:spLocks noChangeArrowheads="1"/>
          </p:cNvSpPr>
          <p:nvPr/>
        </p:nvSpPr>
        <p:spPr bwMode="auto">
          <a:xfrm>
            <a:off x="609600" y="5580063"/>
            <a:ext cx="86407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000"/>
              <a:t>Published in: Bretislav Friedrich; Dudley Herschbach; </a:t>
            </a:r>
            <a:r>
              <a:rPr lang="en-US" altLang="cs-CZ" sz="1000" i="1"/>
              <a:t>Physics Today</a:t>
            </a:r>
            <a:r>
              <a:rPr lang="en-US" altLang="cs-CZ" sz="1000"/>
              <a:t> </a:t>
            </a:r>
            <a:r>
              <a:rPr lang="en-US" altLang="cs-CZ" sz="1000" b="1"/>
              <a:t> 2003, </a:t>
            </a:r>
            <a:r>
              <a:rPr lang="en-US" altLang="cs-CZ" sz="1000"/>
              <a:t>56, 53-59.</a:t>
            </a:r>
          </a:p>
          <a:p>
            <a:r>
              <a:rPr lang="en-US" altLang="cs-CZ" sz="1000"/>
              <a:t>DOI: 10.1063/1.1650229</a:t>
            </a:r>
          </a:p>
          <a:p>
            <a:r>
              <a:rPr lang="en-US" altLang="cs-CZ" sz="1000"/>
              <a:t>Copyright © 2003 American Institute of Physics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1338" y="762000"/>
            <a:ext cx="3030537"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17807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ern gerlach exper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466" y="351649"/>
            <a:ext cx="4710135" cy="2069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ern gerlach experi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332656"/>
            <a:ext cx="3240361" cy="27054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in filt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62" y="3250318"/>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in filter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141" y="3250318"/>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09600" y="4648200"/>
            <a:ext cx="8077200" cy="47466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100" b="1" i="1" baseline="-25000"/>
              <a:t>Figure 4. Gerlach’s postcard</a:t>
            </a:r>
            <a:r>
              <a:rPr lang="en-US" altLang="cs-CZ" sz="1100" i="1" baseline="-25000"/>
              <a:t>, dated 8 February 1922, to Niels Bohr. It shows a photograph of the beam splitting, with the message, in translation: “Attached [is] the experimental proof of directional quantization. We congratulate [you] on the confirmation of your theory.”</a:t>
            </a:r>
          </a:p>
        </p:txBody>
      </p:sp>
      <p:sp>
        <p:nvSpPr>
          <p:cNvPr id="3074" name="Text Box 2"/>
          <p:cNvSpPr txBox="1">
            <a:spLocks noChangeArrowheads="1"/>
          </p:cNvSpPr>
          <p:nvPr/>
        </p:nvSpPr>
        <p:spPr bwMode="auto">
          <a:xfrm>
            <a:off x="609600" y="5580063"/>
            <a:ext cx="86407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000"/>
              <a:t>Published in: Bretislav Friedrich; Dudley Herschbach; </a:t>
            </a:r>
            <a:r>
              <a:rPr lang="en-US" altLang="cs-CZ" sz="1000" i="1"/>
              <a:t>Physics Today</a:t>
            </a:r>
            <a:r>
              <a:rPr lang="en-US" altLang="cs-CZ" sz="1000"/>
              <a:t> </a:t>
            </a:r>
            <a:r>
              <a:rPr lang="en-US" altLang="cs-CZ" sz="1000" b="1"/>
              <a:t> 2003, </a:t>
            </a:r>
            <a:r>
              <a:rPr lang="en-US" altLang="cs-CZ" sz="1000"/>
              <a:t>56, 53-59.</a:t>
            </a:r>
          </a:p>
          <a:p>
            <a:r>
              <a:rPr lang="en-US" altLang="cs-CZ" sz="1000"/>
              <a:t>DOI: 10.1063/1.1650229</a:t>
            </a:r>
          </a:p>
          <a:p>
            <a:r>
              <a:rPr lang="en-US" altLang="cs-CZ" sz="1000"/>
              <a:t>Copyright © 2003 American Institute of Physics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700" y="762000"/>
            <a:ext cx="58674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139976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oto of the apparatus used by Stern and Gerlach showing the key components. Source: W.Germach 1925. Über die Richtungsquantelung im Magnetfeld II. Ann. Phys. 76: 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27612" cy="5465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763688" y="5914460"/>
            <a:ext cx="7128791" cy="830997"/>
          </a:xfrm>
          <a:prstGeom prst="rect">
            <a:avLst/>
          </a:prstGeom>
          <a:noFill/>
        </p:spPr>
        <p:txBody>
          <a:bodyPr wrap="square" rtlCol="0">
            <a:spAutoFit/>
          </a:bodyPr>
          <a:lstStyle/>
          <a:p>
            <a:r>
              <a:rPr lang="en-US" dirty="0" smtClean="0"/>
              <a:t>Photo of the apparatus used by Stern and </a:t>
            </a:r>
            <a:r>
              <a:rPr lang="en-US" dirty="0" err="1" smtClean="0"/>
              <a:t>Gerlach</a:t>
            </a:r>
            <a:r>
              <a:rPr lang="en-US" dirty="0" smtClean="0"/>
              <a:t> showing the key components. </a:t>
            </a:r>
            <a:r>
              <a:rPr lang="en-US" sz="1200" dirty="0" smtClean="0"/>
              <a:t>Source: </a:t>
            </a:r>
            <a:r>
              <a:rPr lang="en-US" sz="1200" dirty="0" err="1" smtClean="0"/>
              <a:t>W.Germach</a:t>
            </a:r>
            <a:r>
              <a:rPr lang="en-US" sz="1200" dirty="0" smtClean="0"/>
              <a:t> 1925. </a:t>
            </a:r>
            <a:r>
              <a:rPr lang="en-US" sz="1200" dirty="0" err="1" smtClean="0"/>
              <a:t>Über</a:t>
            </a:r>
            <a:r>
              <a:rPr lang="en-US" sz="1200" dirty="0" smtClean="0"/>
              <a:t> die </a:t>
            </a:r>
            <a:r>
              <a:rPr lang="en-US" sz="1200" dirty="0" err="1" smtClean="0"/>
              <a:t>Richtungsquantelung</a:t>
            </a:r>
            <a:r>
              <a:rPr lang="en-US" sz="1200" dirty="0" smtClean="0"/>
              <a:t> </a:t>
            </a:r>
            <a:r>
              <a:rPr lang="en-US" sz="1200" dirty="0" err="1" smtClean="0"/>
              <a:t>im</a:t>
            </a:r>
            <a:r>
              <a:rPr lang="en-US" sz="1200" dirty="0" smtClean="0"/>
              <a:t> </a:t>
            </a:r>
            <a:r>
              <a:rPr lang="en-US" sz="1200" dirty="0" err="1" smtClean="0"/>
              <a:t>Magnetfeld</a:t>
            </a:r>
            <a:r>
              <a:rPr lang="en-US" sz="1200" dirty="0" smtClean="0"/>
              <a:t> II. Ann. Phys. 76: 163.</a:t>
            </a:r>
            <a:endParaRPr lang="cs-CZ" sz="1200" dirty="0"/>
          </a:p>
        </p:txBody>
      </p:sp>
    </p:spTree>
    <p:extLst>
      <p:ext uri="{BB962C8B-B14F-4D97-AF65-F5344CB8AC3E}">
        <p14:creationId xmlns:p14="http://schemas.microsoft.com/office/powerpoint/2010/main" val="1713686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09600" y="4648200"/>
            <a:ext cx="8077200" cy="85566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100" b="1" i="1" baseline="-25000"/>
              <a:t>Figure 1. A memorial plaque</a:t>
            </a:r>
            <a:r>
              <a:rPr lang="en-US" altLang="cs-CZ" sz="1100" i="1" baseline="-25000"/>
              <a:t> honoring Otto Stern and Walther Gerlach, mounted in February 2002 near the entrance to the building in Frankfurt, Germany, where their experiment took place. The inscription, in translation, reads: “In February 1922 … was made the fundamental discovery of space quantization of the magnetic moments of atoms. The Stern–Gerlach experiment is the basis of important scientific and technological developments in the 20th century, such as nuclear magnetic resonance, atomic clocks, or lasers….” The new Stern–Gerlach Center for Experimental Physics at the University of Frankfurt is under construction about 8 km north of the original laboratory.</a:t>
            </a:r>
          </a:p>
        </p:txBody>
      </p:sp>
      <p:sp>
        <p:nvSpPr>
          <p:cNvPr id="3074" name="Text Box 2"/>
          <p:cNvSpPr txBox="1">
            <a:spLocks noChangeArrowheads="1"/>
          </p:cNvSpPr>
          <p:nvPr/>
        </p:nvSpPr>
        <p:spPr bwMode="auto">
          <a:xfrm>
            <a:off x="609600" y="5580063"/>
            <a:ext cx="86407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cs-CZ" sz="1000"/>
              <a:t>Published in: Bretislav Friedrich; Dudley Herschbach; </a:t>
            </a:r>
            <a:r>
              <a:rPr lang="en-US" altLang="cs-CZ" sz="1000" i="1"/>
              <a:t>Physics Today</a:t>
            </a:r>
            <a:r>
              <a:rPr lang="en-US" altLang="cs-CZ" sz="1000"/>
              <a:t> </a:t>
            </a:r>
            <a:r>
              <a:rPr lang="en-US" altLang="cs-CZ" sz="1000" b="1"/>
              <a:t> 2003, </a:t>
            </a:r>
            <a:r>
              <a:rPr lang="en-US" altLang="cs-CZ" sz="1000"/>
              <a:t>56, 53-59.</a:t>
            </a:r>
          </a:p>
          <a:p>
            <a:r>
              <a:rPr lang="en-US" altLang="cs-CZ" sz="1000"/>
              <a:t>DOI: 10.1063/1.1650229</a:t>
            </a:r>
          </a:p>
          <a:p>
            <a:r>
              <a:rPr lang="en-US" altLang="cs-CZ" sz="1000"/>
              <a:t>Copyright © 2003 American Institute of Physics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800" y="762000"/>
            <a:ext cx="37592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descr="https://upload.wikimedia.org/wikipedia/commons/b/b0/SternGerlach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072" y="59715"/>
            <a:ext cx="5904656" cy="458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8297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35" y="1268760"/>
            <a:ext cx="86582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a:t>Několik měření za sebou</a:t>
            </a:r>
          </a:p>
        </p:txBody>
      </p:sp>
    </p:spTree>
    <p:extLst>
      <p:ext uri="{BB962C8B-B14F-4D97-AF65-F5344CB8AC3E}">
        <p14:creationId xmlns:p14="http://schemas.microsoft.com/office/powerpoint/2010/main" val="3129372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3209</TotalTime>
  <Words>317</Words>
  <Application>Microsoft Office PowerPoint</Application>
  <PresentationFormat>Předvádění na obrazovce (4:3)</PresentationFormat>
  <Paragraphs>24</Paragraphs>
  <Slides>8</Slides>
  <Notes>4</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Motiv systému Office</vt:lpstr>
      <vt:lpstr>Sternův – Gerlachův experiment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Několik měření za sebou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Zdeňka Koupilová</dc:creator>
  <cp:lastModifiedBy>Zdeňka Koupilová</cp:lastModifiedBy>
  <cp:revision>8</cp:revision>
  <dcterms:created xsi:type="dcterms:W3CDTF">2017-02-26T09:47:10Z</dcterms:created>
  <dcterms:modified xsi:type="dcterms:W3CDTF">2018-03-09T20:41:31Z</dcterms:modified>
</cp:coreProperties>
</file>