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9" r:id="rId3"/>
    <p:sldId id="286" r:id="rId4"/>
    <p:sldId id="272" r:id="rId5"/>
    <p:sldId id="285" r:id="rId6"/>
    <p:sldId id="273" r:id="rId7"/>
    <p:sldId id="281" r:id="rId8"/>
    <p:sldId id="274" r:id="rId9"/>
    <p:sldId id="276" r:id="rId10"/>
    <p:sldId id="282" r:id="rId11"/>
    <p:sldId id="287" r:id="rId12"/>
    <p:sldId id="283" r:id="rId13"/>
    <p:sldId id="277" r:id="rId14"/>
    <p:sldId id="278" r:id="rId15"/>
    <p:sldId id="280" r:id="rId16"/>
    <p:sldId id="28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CBD4-5774-25BD-0772-6C11C6F22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04615-2835-25AA-F097-0871B9EEF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84209-533A-3042-650F-F6296534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47F74-6C7F-EBA8-B306-A816DA4B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43FDD-5644-64B7-0D81-92B6E32D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6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BC76-A496-C90A-CD58-47CC4A17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66BFF-2602-F475-7293-CB0D73137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884D5-D7D9-6B66-7CDD-8795576B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EAE14-BD74-09E5-69D0-04E00F61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92D90-5E19-F78A-19D5-74687D86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59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FA7391-2EF1-1E66-0B78-56BB325B3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63B93-4978-C0F0-DC1D-166D3A5CC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B1BE4-80B1-775A-BC47-92E85CBE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41E25-7C69-99A6-A751-F4EB1183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D4F90-B522-5B08-D91E-7E474075A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36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5C93-0D2A-E3D6-9CA5-97EB340A1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3B7F1-3543-8D7B-E6E8-BEA00441F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D468A-C4D3-D9E2-52F0-43916E54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780CC-C27A-97E7-72C1-7BC303D54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6A60C-764A-445D-C86C-FFD23540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09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33ECA-615D-0698-54DF-10ECB0C9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9F634-B8B8-2450-624E-93EDBD17F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D18ED-345E-1913-CE2A-9134773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59CC3-B4A3-D46C-BA8C-72855095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44-DC7F-D2D8-F7AA-45DC6D1C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38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7EBD-9E6F-5D87-2CAB-64E040F2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7658-3EFE-ED78-6432-D2165BB13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C559C-3DFF-1A0C-9045-951AB7436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08A49-63A6-3335-0084-AB1E03B9B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EDD40-ACA5-1A51-ABF4-925A8108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EE7F9-76EB-E98E-7DAE-94191029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2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7C95F-2EF6-099A-084C-9A53DB77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D9D35-379A-70DC-0379-D5BF45CD9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9A2BB-7581-91DE-5688-2467C877A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F2D94-98CC-F643-00AE-8EBA3BF3EC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26A67-5404-3EF3-E438-D7BCD8E90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E0C3BA-EBEF-315F-BBE0-A70849F2A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79EC84-40AB-64E8-E463-786F29F5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3B22B6-2621-CB77-307B-BCBDDE06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5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E5615-ECED-FDAB-CC5D-BAEBD31C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4AB071-12AD-9AA3-DC1C-5642D51D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BE9E4-F2AD-A503-BE8B-77AB7BC3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64337-7E34-9544-A883-4903A22B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13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4A4F27-B8A5-3F8C-C891-794A0D7B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7CC03-C9F1-4172-D22F-122A0C7B6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919E0-3715-3A77-2018-0B483A43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2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A0F6-DDEC-C6A5-3848-B7E731EA4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5FFAB-5D24-CC29-FAEC-89E4C1C6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86FCF-0D5F-01EC-ECFA-4BE8B7318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8796F-C33F-F543-37A8-7B583783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7CB6D-6BF8-71F5-987E-250BEF66D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EEAD0-DC7C-DE0E-486A-A80F8380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17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0A42-7978-A114-8EBD-207A2407E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28D0CE-364B-5888-7A9A-294DBD3A2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2BE11-5382-5FEE-F765-D8A2838B7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81A20-4F78-EDD6-8D04-20604A994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EA0BD-9EE6-FA09-8B23-42DDE72EF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3C47-B058-64CE-3C52-E5335023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59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860D4E-63E8-7E6A-DB28-206805B2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90097-88C2-27B9-1946-B4D1BE954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422E0-BA1A-8FEB-968A-DCC294700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C1EBBF-6448-4296-B536-9658304BC383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157E6-43D5-F7AA-E399-B981084CA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1D4EE-592F-3E76-3A80-141A10177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FB9F54-F063-416D-9845-B440CFF36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28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E9C51-87AB-E11A-D5A3-6C508032DC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Cost optimal allocation of rail passenger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C801-0A8A-A1C1-4C33-73B4FF4F61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1F1F1F"/>
                </a:solidFill>
                <a:latin typeface="Aptos" panose="020B0004020202020204" pitchFamily="34" charset="0"/>
              </a:rPr>
              <a:t>M.T. Claessens, N.M. van Dijk, P.J. Zwaneveld</a:t>
            </a:r>
          </a:p>
          <a:p>
            <a:r>
              <a:rPr lang="cs-CZ" dirty="0">
                <a:solidFill>
                  <a:srgbClr val="1F1F1F"/>
                </a:solidFill>
                <a:latin typeface="Aptos" panose="020B0004020202020204" pitchFamily="34" charset="0"/>
              </a:rPr>
              <a:t>1998</a:t>
            </a:r>
            <a:endParaRPr lang="cs-CZ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90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87F1-EFAF-8A78-AC16-C77F511A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FFD5-EE83-F821-93ED-9AA116D90D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 </a:t>
            </a:r>
            <a:r>
              <a:rPr lang="cs-CZ" b="0" i="0" dirty="0">
                <a:effectLst/>
                <a:latin typeface="fkGroteskNeue"/>
              </a:rPr>
              <a:t>Redundant </a:t>
            </a:r>
            <a:r>
              <a:rPr lang="en-US" dirty="0">
                <a:latin typeface="fkGroteskNeue"/>
              </a:rPr>
              <a:t>t</a:t>
            </a:r>
            <a:r>
              <a:rPr lang="cs-CZ" b="0" i="0" dirty="0">
                <a:effectLst/>
                <a:latin typeface="fkGroteskNeue"/>
              </a:rPr>
              <a:t>racks</a:t>
            </a:r>
          </a:p>
          <a:p>
            <a:pPr lvl="1"/>
            <a:r>
              <a:rPr lang="cs-CZ" b="0" i="0" dirty="0">
                <a:effectLst/>
                <a:latin typeface="fkGroteskNeue"/>
              </a:rPr>
              <a:t>Merge tracks between non-hub stations</a:t>
            </a:r>
          </a:p>
          <a:p>
            <a:pPr lvl="1"/>
            <a:r>
              <a:rPr lang="en-US" b="0" i="0" dirty="0">
                <a:effectLst/>
                <a:latin typeface="fkGroteskNeue"/>
              </a:rPr>
              <a:t>Halved number of </a:t>
            </a:r>
            <a:r>
              <a:rPr lang="en-US" b="0" i="0" dirty="0" err="1">
                <a:effectLst/>
                <a:latin typeface="fkGroteskNeue"/>
              </a:rPr>
              <a:t>nonzeros</a:t>
            </a:r>
            <a:endParaRPr lang="cs-CZ" b="0" i="0" dirty="0">
              <a:effectLst/>
              <a:latin typeface="fkGroteskNeue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 </a:t>
            </a:r>
            <a:r>
              <a:rPr lang="cs-CZ" b="0" i="0" dirty="0">
                <a:effectLst/>
                <a:latin typeface="fkGroteskNeue"/>
              </a:rPr>
              <a:t>Superfluous </a:t>
            </a:r>
            <a:r>
              <a:rPr lang="en-US" b="0" i="0" dirty="0">
                <a:effectLst/>
                <a:latin typeface="fkGroteskNeue"/>
              </a:rPr>
              <a:t>v</a:t>
            </a:r>
            <a:r>
              <a:rPr lang="cs-CZ" b="0" i="0" dirty="0">
                <a:effectLst/>
                <a:latin typeface="fkGroteskNeue"/>
              </a:rPr>
              <a:t>ariables</a:t>
            </a:r>
          </a:p>
          <a:p>
            <a:pPr lvl="1"/>
            <a:r>
              <a:rPr lang="cs-CZ" b="0" i="0" dirty="0">
                <a:effectLst/>
                <a:latin typeface="fkGroteskNeue"/>
              </a:rPr>
              <a:t>Remove variables offering excess capacity</a:t>
            </a:r>
          </a:p>
          <a:p>
            <a:pPr lvl="1"/>
            <a:r>
              <a:rPr lang="cs-CZ" b="0" i="0" dirty="0">
                <a:effectLst/>
                <a:latin typeface="fkGroteskNeue"/>
              </a:rPr>
              <a:t>Reduced </a:t>
            </a:r>
            <a:r>
              <a:rPr lang="en-US" b="0" i="0" dirty="0">
                <a:effectLst/>
                <a:latin typeface="fkGroteskNeue"/>
              </a:rPr>
              <a:t>to </a:t>
            </a:r>
            <a:r>
              <a:rPr lang="cs-CZ" b="0" i="0" dirty="0">
                <a:effectLst/>
                <a:latin typeface="fkGroteskNeue"/>
              </a:rPr>
              <a:t>1547 variables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 </a:t>
            </a:r>
            <a:r>
              <a:rPr lang="cs-CZ" b="0" i="0" dirty="0">
                <a:effectLst/>
                <a:latin typeface="fkGroteskNeue"/>
              </a:rPr>
              <a:t>Dominated </a:t>
            </a:r>
            <a:r>
              <a:rPr lang="en-US" b="0" i="0" dirty="0">
                <a:effectLst/>
                <a:latin typeface="fkGroteskNeue"/>
              </a:rPr>
              <a:t>v</a:t>
            </a:r>
            <a:r>
              <a:rPr lang="cs-CZ" b="0" i="0" dirty="0">
                <a:effectLst/>
                <a:latin typeface="fkGroteskNeue"/>
              </a:rPr>
              <a:t>ariables</a:t>
            </a:r>
          </a:p>
          <a:p>
            <a:pPr lvl="1"/>
            <a:r>
              <a:rPr lang="en-US" dirty="0">
                <a:latin typeface="fkGroteskNeue"/>
              </a:rPr>
              <a:t>Remove variables</a:t>
            </a:r>
            <a:endParaRPr lang="cs-CZ" b="0" i="0" dirty="0">
              <a:effectLst/>
              <a:latin typeface="fkGroteskNeue"/>
            </a:endParaRPr>
          </a:p>
          <a:p>
            <a:pPr lvl="1"/>
            <a:r>
              <a:rPr lang="cs-CZ" b="0" i="0" dirty="0">
                <a:effectLst/>
                <a:latin typeface="fkGroteskNeue"/>
              </a:rPr>
              <a:t>Faster Branch &amp; Boun</a:t>
            </a:r>
            <a:r>
              <a:rPr lang="en-US" b="0" i="0" dirty="0">
                <a:effectLst/>
                <a:latin typeface="fkGroteskNeue"/>
              </a:rPr>
              <a:t>d</a:t>
            </a:r>
            <a:endParaRPr lang="cs-CZ" b="0" i="0" dirty="0">
              <a:effectLst/>
              <a:latin typeface="fkGroteskNeue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 </a:t>
            </a:r>
            <a:r>
              <a:rPr lang="cs-CZ" b="0" i="0" dirty="0">
                <a:effectLst/>
                <a:latin typeface="fkGroteskNeue"/>
              </a:rPr>
              <a:t>CPLEX </a:t>
            </a:r>
            <a:r>
              <a:rPr lang="en-US" b="0" i="0" dirty="0">
                <a:effectLst/>
                <a:latin typeface="fkGroteskNeue"/>
              </a:rPr>
              <a:t>p</a:t>
            </a:r>
            <a:r>
              <a:rPr lang="cs-CZ" b="0" i="0" dirty="0">
                <a:effectLst/>
                <a:latin typeface="fkGroteskNeue"/>
              </a:rPr>
              <a:t>reprocessor</a:t>
            </a:r>
          </a:p>
          <a:p>
            <a:pPr marL="457200" lvl="1" indent="0">
              <a:buNone/>
            </a:pPr>
            <a:endParaRPr lang="en-US" b="0" i="0" dirty="0">
              <a:effectLst/>
              <a:latin typeface="fkGroteskNeue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B1C2CC-2770-29EF-BD68-8B89D867CC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dirty="0">
                <a:latin typeface="fkGroteskNeue"/>
              </a:rPr>
              <a:t>5. </a:t>
            </a:r>
            <a:r>
              <a:rPr lang="en-US" b="0" i="0" dirty="0">
                <a:effectLst/>
                <a:latin typeface="fkGroteskNeue"/>
              </a:rPr>
              <a:t>Right-hand side</a:t>
            </a:r>
            <a:endParaRPr lang="en-US" b="0" dirty="0">
              <a:effectLst/>
              <a:latin typeface="fkGroteskNeue"/>
            </a:endParaRPr>
          </a:p>
          <a:p>
            <a:pPr lvl="1"/>
            <a:r>
              <a:rPr lang="en-US" b="0" dirty="0">
                <a:effectLst/>
                <a:latin typeface="fkGroteskNeue"/>
              </a:rPr>
              <a:t>Higher lower bound (4 %)</a:t>
            </a:r>
            <a:endParaRPr lang="cs-CZ" b="0" dirty="0">
              <a:effectLst/>
              <a:latin typeface="fkGroteskNeue"/>
            </a:endParaRPr>
          </a:p>
          <a:p>
            <a:pPr marL="0" indent="0" algn="l">
              <a:buNone/>
            </a:pPr>
            <a:r>
              <a:rPr lang="en-US" b="0" i="0" dirty="0">
                <a:effectLst/>
                <a:latin typeface="fkGroteskNeue"/>
              </a:rPr>
              <a:t>6. Cover inequalities</a:t>
            </a:r>
          </a:p>
          <a:p>
            <a:pPr lvl="1"/>
            <a:r>
              <a:rPr lang="en-US" b="0" dirty="0">
                <a:effectLst/>
                <a:latin typeface="fkGroteskNeue"/>
              </a:rPr>
              <a:t>Improvement for valu</a:t>
            </a:r>
            <a:r>
              <a:rPr lang="en-US" dirty="0">
                <a:latin typeface="fkGroteskNeue"/>
              </a:rPr>
              <a:t>e of </a:t>
            </a:r>
            <a:r>
              <a:rPr lang="en-US" b="0" dirty="0">
                <a:effectLst/>
                <a:latin typeface="fkGroteskNeue"/>
              </a:rPr>
              <a:t>LP relaxation</a:t>
            </a:r>
            <a:endParaRPr lang="en-US" dirty="0">
              <a:latin typeface="fkGroteskNeue"/>
            </a:endParaRPr>
          </a:p>
        </p:txBody>
      </p:sp>
    </p:spTree>
    <p:extLst>
      <p:ext uri="{BB962C8B-B14F-4D97-AF65-F5344CB8AC3E}">
        <p14:creationId xmlns:p14="http://schemas.microsoft.com/office/powerpoint/2010/main" val="351177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EAC131-2670-9102-AD31-39F01A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subproblem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6D0D2-54C7-678F-75B3-1C633CDC3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>
                <a:effectLst/>
              </a:rPr>
              <a:t>Major aspect of Branch and Bound</a:t>
            </a:r>
          </a:p>
          <a:p>
            <a:r>
              <a:rPr lang="en-US" sz="2400" dirty="0"/>
              <a:t>F</a:t>
            </a:r>
            <a:r>
              <a:rPr lang="en-US" sz="2400" b="0" dirty="0">
                <a:effectLst/>
              </a:rPr>
              <a:t>orcing fractional variable to be one in one subproblem and zero in others</a:t>
            </a:r>
          </a:p>
          <a:p>
            <a:r>
              <a:rPr lang="en-US" sz="2400" dirty="0" err="1"/>
              <a:t>Autoselection</a:t>
            </a:r>
            <a:r>
              <a:rPr lang="en-US" sz="2400" dirty="0"/>
              <a:t> of variables</a:t>
            </a:r>
          </a:p>
          <a:p>
            <a:r>
              <a:rPr lang="en-US" sz="2400" dirty="0"/>
              <a:t>Selection of subproblem is based on the best “partial solution”</a:t>
            </a:r>
          </a:p>
          <a:p>
            <a:r>
              <a:rPr lang="en-US" sz="2400" dirty="0"/>
              <a:t>S</a:t>
            </a:r>
            <a:r>
              <a:rPr lang="en-US" sz="2400" b="0" dirty="0">
                <a:effectLst/>
              </a:rPr>
              <a:t>ubdivision of variables </a:t>
            </a:r>
            <a:r>
              <a:rPr lang="en-US" sz="2400" dirty="0"/>
              <a:t>into disjoint sets</a:t>
            </a:r>
            <a:endParaRPr lang="en-US" sz="2400" b="0" dirty="0">
              <a:effectLst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86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B074FA-B3A1-6726-A445-2AC998A9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algorithm</a:t>
            </a:r>
            <a:endParaRPr lang="cs-CZ" dirty="0"/>
          </a:p>
        </p:txBody>
      </p:sp>
      <p:pic>
        <p:nvPicPr>
          <p:cNvPr id="12" name="Content Placeholder 11" descr="A white rectangular object with black text&#10;&#10;AI-generated content may be incorrect.">
            <a:extLst>
              <a:ext uri="{FF2B5EF4-FFF2-40B4-BE49-F238E27FC236}">
                <a16:creationId xmlns:a16="http://schemas.microsoft.com/office/drawing/2014/main" id="{06094860-38DF-D531-4D6F-D84763DC10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114" y="3961202"/>
            <a:ext cx="5010150" cy="2196964"/>
          </a:xfrm>
        </p:spPr>
      </p:pic>
      <p:pic>
        <p:nvPicPr>
          <p:cNvPr id="10" name="Picture 9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1D4FEABA-A32F-CC17-CD99-6E1A5C593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497978" cy="227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19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diagram of a line&#10;&#10;AI-generated content may be incorrect.">
            <a:extLst>
              <a:ext uri="{FF2B5EF4-FFF2-40B4-BE49-F238E27FC236}">
                <a16:creationId xmlns:a16="http://schemas.microsoft.com/office/drawing/2014/main" id="{656556D7-7B35-4762-9E99-ECCB7B0A9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211" y="1302603"/>
            <a:ext cx="7633578" cy="47244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D14DD2-5077-9427-5C9A-3BBF9D932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737"/>
            <a:ext cx="11177016" cy="1516952"/>
          </a:xfrm>
        </p:spPr>
        <p:txBody>
          <a:bodyPr>
            <a:normAutofit/>
          </a:bodyPr>
          <a:lstStyle/>
          <a:p>
            <a:r>
              <a:rPr lang="cs-CZ" sz="4300" dirty="0"/>
              <a:t>Comparison of </a:t>
            </a:r>
            <a:r>
              <a:rPr lang="en-US" sz="4300" dirty="0"/>
              <a:t>direct </a:t>
            </a:r>
            <a:r>
              <a:rPr lang="en-US" sz="4300" dirty="0" err="1"/>
              <a:t>travellers</a:t>
            </a:r>
            <a:r>
              <a:rPr lang="cs-CZ" sz="4300" dirty="0"/>
              <a:t> and </a:t>
            </a:r>
            <a:r>
              <a:rPr lang="en-US" sz="4300" dirty="0"/>
              <a:t>cost approach</a:t>
            </a:r>
            <a:endParaRPr lang="cs-CZ" sz="4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B511E-0ED7-1A77-2C07-F392E276A7C3}"/>
              </a:ext>
            </a:extLst>
          </p:cNvPr>
          <p:cNvSpPr txBox="1"/>
          <p:nvPr/>
        </p:nvSpPr>
        <p:spPr>
          <a:xfrm>
            <a:off x="838200" y="6027003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Alkmaar (Amr), Amsterdam CS (Asd), Castricum (Cas), Den Helder (Hdr), Enkhuizen (Ekz), Hoorn (Hn), Schagen (Sgn), and Zaandam (Zd), Heerhugowaard (Hwd), Hoorn Kersenboogerd (Hnk), and Uitgeest (Utg)</a:t>
            </a:r>
          </a:p>
        </p:txBody>
      </p:sp>
    </p:spTree>
    <p:extLst>
      <p:ext uri="{BB962C8B-B14F-4D97-AF65-F5344CB8AC3E}">
        <p14:creationId xmlns:p14="http://schemas.microsoft.com/office/powerpoint/2010/main" val="3844803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C6D0F-482F-12FA-3C23-9D3B29B98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cs-CZ" dirty="0"/>
          </a:p>
        </p:txBody>
      </p:sp>
      <p:pic>
        <p:nvPicPr>
          <p:cNvPr id="5" name="Content Placeholder 4" descr="A table of numbers and a few black lines&#10;&#10;AI-generated content may be incorrect.">
            <a:extLst>
              <a:ext uri="{FF2B5EF4-FFF2-40B4-BE49-F238E27FC236}">
                <a16:creationId xmlns:a16="http://schemas.microsoft.com/office/drawing/2014/main" id="{C6B33BBD-87AC-1E50-A9AC-FCC96018C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525" y="1791125"/>
            <a:ext cx="8362950" cy="4701750"/>
          </a:xfrm>
        </p:spPr>
      </p:pic>
    </p:spTree>
    <p:extLst>
      <p:ext uri="{BB962C8B-B14F-4D97-AF65-F5344CB8AC3E}">
        <p14:creationId xmlns:p14="http://schemas.microsoft.com/office/powerpoint/2010/main" val="3708622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628A2-503A-10E8-E9DB-73729ABE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Sensitive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8889-2424-478C-3CB3-8B3E43C48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Dropping minimum frequency – </a:t>
            </a:r>
            <a:r>
              <a:rPr lang="en-US" dirty="0"/>
              <a:t>23% further cost reduction</a:t>
            </a:r>
            <a:endParaRPr lang="cs-CZ" dirty="0"/>
          </a:p>
          <a:p>
            <a:r>
              <a:rPr lang="cs-CZ" dirty="0"/>
              <a:t>Absolutly fixed System split – CPU time reduced by 95%, but slightly</a:t>
            </a:r>
            <a:r>
              <a:rPr lang="en-US" dirty="0"/>
              <a:t> higher cost (5 %)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042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A2C1-4582-2915-A65E-C8DB1B336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17E84-7EDA-2214-7A8D-1524AA885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Cost of railway system formula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Algorithm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</a:rPr>
              <a:t>18</a:t>
            </a:r>
            <a:r>
              <a:rPr lang="en-US" b="0" i="0" dirty="0">
                <a:effectLst/>
              </a:rPr>
              <a:t> mil. NLG (€8 mil.)</a:t>
            </a:r>
            <a:r>
              <a:rPr lang="cs-CZ" b="0" i="0" dirty="0">
                <a:effectLst/>
              </a:rPr>
              <a:t> annual savings in Dutch subnetwork</a:t>
            </a:r>
            <a:endParaRPr lang="en-US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/>
              <a:t>Future: </a:t>
            </a:r>
            <a:r>
              <a:rPr lang="en-US" dirty="0"/>
              <a:t>c</a:t>
            </a:r>
            <a:r>
              <a:rPr lang="en-US"/>
              <a:t>ombination </a:t>
            </a:r>
            <a:r>
              <a:rPr lang="en-US" dirty="0"/>
              <a:t>direct </a:t>
            </a:r>
            <a:r>
              <a:rPr lang="en-US" dirty="0" err="1"/>
              <a:t>travellers</a:t>
            </a:r>
            <a:r>
              <a:rPr lang="en-US" dirty="0"/>
              <a:t> and cost approach</a:t>
            </a:r>
            <a:endParaRPr lang="cs-CZ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238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9213B-1C7F-9897-C506-75FD2988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Dutch railway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7254-72CB-4023-F3FB-0DCE9824D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Types of lines/stations: IC, IR, AR</a:t>
            </a:r>
          </a:p>
          <a:p>
            <a:r>
              <a:rPr lang="cs-CZ" dirty="0"/>
              <a:t>Length: 2800 km (382 stations)</a:t>
            </a:r>
          </a:p>
          <a:p>
            <a:r>
              <a:rPr lang="cs-CZ" dirty="0"/>
              <a:t>1 million travellers and 60kt of cargo (daily)</a:t>
            </a:r>
          </a:p>
          <a:p>
            <a:r>
              <a:rPr lang="cs-CZ" dirty="0"/>
              <a:t>Cyclical timetables</a:t>
            </a:r>
          </a:p>
          <a:p>
            <a:r>
              <a:rPr lang="cs-CZ" dirty="0"/>
              <a:t>Dutch Railways </a:t>
            </a:r>
            <a:r>
              <a:rPr lang="en-US" dirty="0"/>
              <a:t>uses a line system obtained by direct </a:t>
            </a:r>
            <a:r>
              <a:rPr lang="en-US" dirty="0" err="1"/>
              <a:t>travellers</a:t>
            </a:r>
            <a:r>
              <a:rPr lang="en-US" dirty="0"/>
              <a:t> approach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20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C0DE-11B0-C7B8-CC56-CCA96352C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 descr="A map of a train&#10;&#10;AI-generated content may be incorrect.">
            <a:extLst>
              <a:ext uri="{FF2B5EF4-FFF2-40B4-BE49-F238E27FC236}">
                <a16:creationId xmlns:a16="http://schemas.microsoft.com/office/drawing/2014/main" id="{A351B95D-AD3E-40C4-74FB-5EF6C9C07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181" y="222057"/>
            <a:ext cx="6003638" cy="6413886"/>
          </a:xfrm>
        </p:spPr>
      </p:pic>
    </p:spTree>
    <p:extLst>
      <p:ext uri="{BB962C8B-B14F-4D97-AF65-F5344CB8AC3E}">
        <p14:creationId xmlns:p14="http://schemas.microsoft.com/office/powerpoint/2010/main" val="121723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540B-624A-981A-BDAB-C187A6C4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description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AF71-1694-505F-E560-CAF3D094B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cs-CZ" dirty="0"/>
              <a:t>„</a:t>
            </a:r>
            <a:r>
              <a:rPr lang="en-US" dirty="0"/>
              <a:t>Given the railway infrastructure between stations, the traveler flows on each track, the operating costs associated with the exploitation of trains, and service and capacity constraints, determine a cost optimal allocation of lines to passenger flows. 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65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5600-5E34-2E74-38A2-334817A8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approach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82337-B7BC-F5AC-FB5E-634C8D60A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Minimalization of operating 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length of the train is not fixed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number of trains per hour is not fixed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System split is not absolutely fixed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Circulation of rolling stocks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73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line&#10;&#10;AI-generated content may be incorrect.">
            <a:extLst>
              <a:ext uri="{FF2B5EF4-FFF2-40B4-BE49-F238E27FC236}">
                <a16:creationId xmlns:a16="http://schemas.microsoft.com/office/drawing/2014/main" id="{B02D6D43-99CE-278D-FF75-A584B6803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549" y="4994114"/>
            <a:ext cx="4990901" cy="18638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2C8109-CEA6-67F1-DC50-B503EB9F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simplified cost optimal line problem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57085-328B-8ED1-C1CA-D5B923341A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r">
                  <a:buNone/>
                </a:pPr>
                <a:r>
                  <a:rPr lang="en-US" sz="2400" dirty="0"/>
                  <a:t>“Consider a railway network consisting of stations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and tracks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 dirty="0"/>
                  <a:t> between some pair of stations. The number of passengers on track k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. A line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characterized by its origin and destination station and by the sequence of tracks it passes. The maximum frequency of line l is denoted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p>
                    </m:sSubSup>
                  </m:oMath>
                </a14:m>
                <a:r>
                  <a:rPr lang="en-US" sz="2400" dirty="0"/>
                  <a:t> and the capacity of line l per frequency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𝑐𝑐𝑎𝑝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400" dirty="0"/>
                  <a:t>. The cost of line l per frequency is denoted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400" dirty="0"/>
                  <a:t>. A feasible line system is a set of lines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such that all passengers can be transported. The problem of finding a cost optimal line system is to find a feasible line system with minimal cost.”</a:t>
                </a:r>
              </a:p>
              <a:p>
                <a:r>
                  <a:rPr lang="cs-CZ" sz="2400" dirty="0"/>
                  <a:t>Complexity: NP-hard (fixed amount of train)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57085-328B-8ED1-C1CA-D5B923341A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1821" r="-14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24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B52E6-6F55-F433-A086-B1F301E6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Parametres</a:t>
            </a:r>
            <a:r>
              <a:rPr lang="en-US" dirty="0"/>
              <a:t> and indices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C3FF8BC-6DC8-A11F-66F0-FFDE28B54F7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𝑖𝑗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rt</m:t>
                        </m:r>
                      </m:sup>
                    </m:sSubSup>
                    <m:r>
                      <m:rPr>
                        <m:nor/>
                      </m:rPr>
                      <a:rPr lang="en-US" dirty="0"/>
                      <m:t>… </m:t>
                    </m:r>
                    <m:r>
                      <m:rPr>
                        <m:nor/>
                      </m:rPr>
                      <a:rPr lang="en-US" dirty="0"/>
                      <m:t>indicator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of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line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𝑚𝑎𝑥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… </m:t>
                    </m:r>
                    <m:r>
                      <m:rPr>
                        <m:nor/>
                      </m:rPr>
                      <a:rPr lang="en-US" dirty="0"/>
                      <m:t>MAX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number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of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routes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… </m:t>
                    </m:r>
                    <m:r>
                      <m:rPr>
                        <m:nor/>
                      </m:rPr>
                      <a:rPr lang="en-US" dirty="0"/>
                      <m:t>number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of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 err="1"/>
                      <m:t>traveller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on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track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k</m:t>
                    </m:r>
                  </m:oMath>
                </a14:m>
                <a:endParaRPr lang="en-US" dirty="0"/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</a:t>
                </a:r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 MAX/min number of cars per train of type t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 MAX/min frequency on track k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𝑐𝑐𝑎𝑝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 car capacity for line t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𝑐𝑝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rt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 number of composition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rt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 distance of stations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𝑐𝑓𝑖𝑥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… </m:t>
                    </m:r>
                    <m:r>
                      <m:rPr>
                        <m:nor/>
                      </m:rPr>
                      <a:rPr lang="en-US" dirty="0"/>
                      <m:t>fixed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cost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for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line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</m:t>
                    </m:r>
                  </m:oMath>
                </a14:m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𝑐𝑘𝑚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… </m:t>
                    </m:r>
                    <m:r>
                      <m:rPr>
                        <m:nor/>
                      </m:rPr>
                      <a:rPr lang="en-US" dirty="0"/>
                      <m:t>cost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of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car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km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for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line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</m:t>
                    </m:r>
                  </m:oMath>
                </a14:m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𝑡𝑟𝑘𝑚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 cost of </a:t>
                </a:r>
                <a:r>
                  <a:rPr lang="en-US" dirty="0"/>
                  <a:t>one train</a:t>
                </a:r>
                <a:r>
                  <a:rPr lang="en-US" dirty="0">
                    <a:solidFill>
                      <a:schemeClr val="tx1"/>
                    </a:solidFill>
                  </a:rPr>
                  <a:t> km for line t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C3FF8BC-6DC8-A11F-66F0-FFDE28B54F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176" t="-700" b="-5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F3120A73-45B7-7037-FB55-0B9B7D92F1A0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c ... number of cars</a:t>
                </a:r>
              </a:p>
              <a:p>
                <a:r>
                  <a:rPr lang="en-US" dirty="0"/>
                  <a:t>f … frequency of a line</a:t>
                </a:r>
              </a:p>
              <a:p>
                <a:r>
                  <a:rPr lang="en-US" dirty="0" err="1"/>
                  <a:t>i</a:t>
                </a:r>
                <a:r>
                  <a:rPr lang="en-US" dirty="0"/>
                  <a:t>, j … station</a:t>
                </a:r>
              </a:p>
              <a:p>
                <a:r>
                  <a:rPr lang="en-US" dirty="0"/>
                  <a:t>k … track</a:t>
                </a:r>
              </a:p>
              <a:p>
                <a:r>
                  <a:rPr lang="en-US" dirty="0"/>
                  <a:t>r … connecting route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… line type</a:t>
                </a:r>
                <a:endParaRPr lang="cs-CZ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F3120A73-45B7-7037-FB55-0B9B7D92F1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059" t="-2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7883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30A9-7A95-2CFC-0DF2-373780A0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– integer linear formulation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73B0B0-BE4B-D835-9734-36C8927E22C3}"/>
                  </a:ext>
                </a:extLst>
              </p:cNvPr>
              <p:cNvSpPr txBox="1"/>
              <p:nvPr/>
            </p:nvSpPr>
            <p:spPr>
              <a:xfrm>
                <a:off x="838199" y="5334000"/>
                <a:ext cx="10515600" cy="1104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Binary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𝑟𝑡𝑓𝑐</m:t>
                        </m:r>
                      </m:sup>
                    </m:sSubSup>
                  </m:oMath>
                </a14:m>
                <a:r>
                  <a:rPr lang="cs-CZ" sz="2800" dirty="0"/>
                  <a:t> indicates the line from station i to j via route r of type t with frequency f and c cars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73B0B0-BE4B-D835-9734-36C8927E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5334000"/>
                <a:ext cx="10515600" cy="1104020"/>
              </a:xfrm>
              <a:prstGeom prst="rect">
                <a:avLst/>
              </a:prstGeom>
              <a:blipFill>
                <a:blip r:embed="rId2"/>
                <a:stretch>
                  <a:fillRect l="-1159" b="-143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2A1EE2EF-AA1B-D48E-D688-BC1A786A0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597" y="1348943"/>
            <a:ext cx="9516803" cy="3810532"/>
          </a:xfrm>
        </p:spPr>
      </p:pic>
    </p:spTree>
    <p:extLst>
      <p:ext uri="{BB962C8B-B14F-4D97-AF65-F5344CB8AC3E}">
        <p14:creationId xmlns:p14="http://schemas.microsoft.com/office/powerpoint/2010/main" val="1250565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65CEC-CC81-1DC4-74DC-943BD92F6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665CE-F479-8817-B99F-B0E6B0AD3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CPLEX 3.0 MIP solver failed</a:t>
            </a:r>
            <a:r>
              <a:rPr lang="en-US" dirty="0"/>
              <a:t> =&gt; reduction was needed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Reduction of problem size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Lower bounding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Selecting a subproblem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85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688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Arial</vt:lpstr>
      <vt:lpstr>Cambria Math</vt:lpstr>
      <vt:lpstr>Courier New</vt:lpstr>
      <vt:lpstr>fkGroteskNeue</vt:lpstr>
      <vt:lpstr>Wingdings</vt:lpstr>
      <vt:lpstr>Office Theme</vt:lpstr>
      <vt:lpstr>Cost optimal allocation of rail passenger lines</vt:lpstr>
      <vt:lpstr>Dutch railway system</vt:lpstr>
      <vt:lpstr>PowerPoint Presentation</vt:lpstr>
      <vt:lpstr>Model description</vt:lpstr>
      <vt:lpstr>The cost approach</vt:lpstr>
      <vt:lpstr>The simplified cost optimal line problem</vt:lpstr>
      <vt:lpstr>Parametres and indices</vt:lpstr>
      <vt:lpstr>Model – integer linear formulation</vt:lpstr>
      <vt:lpstr>Algorithm</vt:lpstr>
      <vt:lpstr>Techniques</vt:lpstr>
      <vt:lpstr>Selecting subproblem</vt:lpstr>
      <vt:lpstr>Performance of algorithm</vt:lpstr>
      <vt:lpstr>Comparison of direct travellers and cost approach</vt:lpstr>
      <vt:lpstr>Results</vt:lpstr>
      <vt:lpstr>Sensitive analysis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Filip Oliva</dc:creator>
  <cp:lastModifiedBy>Filip Oliva</cp:lastModifiedBy>
  <cp:revision>17</cp:revision>
  <dcterms:created xsi:type="dcterms:W3CDTF">2025-03-23T15:58:10Z</dcterms:created>
  <dcterms:modified xsi:type="dcterms:W3CDTF">2025-05-14T09:31:28Z</dcterms:modified>
</cp:coreProperties>
</file>