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75" r:id="rId5"/>
    <p:sldId id="274" r:id="rId6"/>
    <p:sldId id="282" r:id="rId7"/>
    <p:sldId id="281" r:id="rId8"/>
    <p:sldId id="280" r:id="rId9"/>
    <p:sldId id="283" r:id="rId10"/>
    <p:sldId id="284" r:id="rId11"/>
    <p:sldId id="279" r:id="rId12"/>
    <p:sldId id="277" r:id="rId13"/>
    <p:sldId id="278" r:id="rId14"/>
    <p:sldId id="285" r:id="rId15"/>
    <p:sldId id="286" r:id="rId16"/>
    <p:sldId id="287" r:id="rId17"/>
    <p:sldId id="288" r:id="rId18"/>
    <p:sldId id="276" r:id="rId19"/>
    <p:sldId id="263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9"/>
    <p:restoredTop sz="95064"/>
  </p:normalViewPr>
  <p:slideViewPr>
    <p:cSldViewPr snapToGrid="0" snapToObjects="1">
      <p:cViewPr varScale="1">
        <p:scale>
          <a:sx n="96" d="100"/>
          <a:sy n="96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pport.microsoft.com/cs-cz/office/pr&#225;ce-s-dokumenty-ve-wordu-pro-windows-7eb6d9c8-d7a1-441d-acb0-9e55c32e83f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pport.microsoft.com/cs-cz/office/vytvo&#345;en%C3%AD-se&#353;itu-v-excelu-94b00f50-5896-479c-b0c5-ff74603b35a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tvs.cuni.cz/FTVS-161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tvs.cuni.cz/FTVS-16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AE15-79CF-484D-908D-6FFF396F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752" y="2814722"/>
            <a:ext cx="9916496" cy="1228555"/>
          </a:xfrm>
        </p:spPr>
        <p:txBody>
          <a:bodyPr/>
          <a:lstStyle/>
          <a:p>
            <a:r>
              <a:rPr lang="cs-CZ" sz="4400" b="1" dirty="0"/>
              <a:t>PROGRAMY MS WORD A EXCEL </a:t>
            </a:r>
            <a:br>
              <a:rPr lang="cs-CZ" sz="4400" b="1" dirty="0"/>
            </a:br>
            <a:r>
              <a:rPr lang="cs-CZ" sz="4400" b="1" dirty="0"/>
              <a:t>(pro úpravu studentských prací)</a:t>
            </a:r>
          </a:p>
        </p:txBody>
      </p:sp>
    </p:spTree>
    <p:extLst>
      <p:ext uri="{BB962C8B-B14F-4D97-AF65-F5344CB8AC3E}">
        <p14:creationId xmlns:p14="http://schemas.microsoft.com/office/powerpoint/2010/main" val="397372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Najděte, co potřebujete: Zadejte klíčové slovo nebo frázi do pole </a:t>
            </a:r>
            <a:r>
              <a:rPr lang="cs-CZ" b="1" dirty="0"/>
              <a:t>Hledat</a:t>
            </a:r>
            <a:r>
              <a:rPr lang="cs-CZ" dirty="0"/>
              <a:t> a rychle najděte hledané funkce aplikace Word a příkazy pásu karet, objevte obsah </a:t>
            </a:r>
            <a:r>
              <a:rPr lang="cs-CZ" b="1" dirty="0"/>
              <a:t>nápovědy</a:t>
            </a:r>
            <a:r>
              <a:rPr lang="cs-CZ" dirty="0"/>
              <a:t> nebo získejte další informace online.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1E66D7-455E-4D49-8E28-499C1569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31" y="2623532"/>
            <a:ext cx="5288803" cy="41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8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altLang="cs-CZ" dirty="0"/>
              <a:t>Podrobný návod používání MS Word lze nalézt </a:t>
            </a:r>
            <a:r>
              <a:rPr lang="cs-CZ" altLang="cs-CZ" dirty="0">
                <a:hlinkClick r:id="rId2"/>
              </a:rPr>
              <a:t>zde</a:t>
            </a:r>
            <a:r>
              <a:rPr lang="cs-CZ" altLang="cs-CZ" dirty="0"/>
              <a:t> na oficiálních stránkách výrobce.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A25AB5-A99D-B847-A716-5BFFD5A1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171700"/>
            <a:ext cx="5377070" cy="41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04DA3-17AA-7344-B85C-FE626CD5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MS EXCEL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7EADC-FEBD-8E4C-AF54-D86254EF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>
                <a:latin typeface="Franklin Gothic Book" panose="020B0503020102020204" pitchFamily="34" charset="0"/>
              </a:rPr>
              <a:t>Tabulkový editor (nebo také </a:t>
            </a:r>
            <a:r>
              <a:rPr lang="cs-CZ" noProof="1">
                <a:latin typeface="Franklin Gothic Book" panose="020B0503020102020204" pitchFamily="34" charset="0"/>
              </a:rPr>
              <a:t>tabulkový</a:t>
            </a:r>
            <a:r>
              <a:rPr lang="cs-CZ" dirty="0">
                <a:latin typeface="Franklin Gothic Book" panose="020B0503020102020204" pitchFamily="34" charset="0"/>
              </a:rPr>
              <a:t> kalkulátor) patří spolu s textovým editorem MS Word k vůbec nejpoužívanějším programům v kanceláři, na vědeckých pracovištích a ve školách.</a:t>
            </a:r>
          </a:p>
          <a:p>
            <a:r>
              <a:rPr lang="cs-CZ" dirty="0">
                <a:latin typeface="Franklin Gothic Book" panose="020B0503020102020204" pitchFamily="34" charset="0"/>
              </a:rPr>
              <a:t>Tabulkový editor slouží pro tvorbu tabulek, matematických výpočtů, statistické a grafické zpracování dat, práci s databázemi, sestavování a vyhodnocování rozsáhlých projektů nebo vytváření jednoduchých prezentací.</a:t>
            </a:r>
          </a:p>
          <a:p>
            <a:r>
              <a:rPr lang="cs-CZ" dirty="0">
                <a:latin typeface="Franklin Gothic Book" panose="020B0503020102020204" pitchFamily="34" charset="0"/>
              </a:rPr>
              <a:t>Sešit aplikace Microsoft Excel po verzi Excel 2007 vytváří dokumenty ve formátu </a:t>
            </a:r>
            <a:r>
              <a:rPr lang="cs-CZ" dirty="0" err="1">
                <a:latin typeface="Franklin Gothic Book" panose="020B0503020102020204" pitchFamily="34" charset="0"/>
              </a:rPr>
              <a:t>xlsx</a:t>
            </a:r>
            <a:r>
              <a:rPr lang="cs-CZ" dirty="0"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32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1F4E1-3070-824F-8B5A-8E2E5E1F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</a:t>
            </a:r>
            <a:br>
              <a:rPr lang="cs-CZ" dirty="0"/>
            </a:br>
            <a:r>
              <a:rPr lang="cs-CZ" dirty="0"/>
              <a:t>MS Excel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679BE6-6175-6A49-98DE-AFA5F636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814" y="824342"/>
            <a:ext cx="7153413" cy="5657140"/>
          </a:xfrm>
        </p:spPr>
      </p:pic>
    </p:spTree>
    <p:extLst>
      <p:ext uri="{BB962C8B-B14F-4D97-AF65-F5344CB8AC3E}">
        <p14:creationId xmlns:p14="http://schemas.microsoft.com/office/powerpoint/2010/main" val="173890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Vytvoření dokumentu: Začněte prázdným dokumentem a pusťte se rovnou do práce. Nebo začněte se šablonou, abyste si ušetřili čas a kroky.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00D8AD-99C5-FE44-B210-CFD5FD86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84" y="2517912"/>
            <a:ext cx="6845436" cy="41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r>
              <a:rPr lang="cs-CZ" dirty="0"/>
              <a:t>Ruční zadávání dat: Vyberte prázdnou buňku, například A1, a napište text nebo číslo. Stisknutím klávesy Enter nebo Tabulátoru se přesuňte do další buňky.</a:t>
            </a:r>
          </a:p>
          <a:p>
            <a:r>
              <a:rPr lang="cs-CZ" dirty="0"/>
              <a:t>Vyplňování dat v řadě: Do dvou buněk zadejte začátek řady, například leden, únor nebo 2014, 2015. Vyberte dvě buňky obsahující řadu a pak přetáhněte úchyt přes buňky napříč nebo dolů.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B4C439-675B-BC4C-A405-81252C198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78" y="3256722"/>
            <a:ext cx="4446104" cy="34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6155635" cy="3581400"/>
          </a:xfrm>
        </p:spPr>
        <p:txBody>
          <a:bodyPr>
            <a:normAutofit/>
          </a:bodyPr>
          <a:lstStyle/>
          <a:p>
            <a:r>
              <a:rPr lang="cs-CZ" dirty="0"/>
              <a:t>Na kartě Vzorce vyberte možnost Vložit funkci, zde je nespočet funkcí, které můžete ve své tabulce použít. V pravém dolním rohu je podrobná nápověda jak vybraná funkce funguje.</a:t>
            </a:r>
          </a:p>
          <a:p>
            <a:r>
              <a:rPr lang="cs-CZ" altLang="cs-CZ" dirty="0"/>
              <a:t>Podrobný návod používání MS Excel lze nalézt </a:t>
            </a:r>
            <a:r>
              <a:rPr lang="cs-CZ" altLang="cs-CZ" dirty="0">
                <a:hlinkClick r:id="rId2"/>
              </a:rPr>
              <a:t>zde</a:t>
            </a:r>
            <a:r>
              <a:rPr lang="cs-CZ" altLang="cs-CZ" dirty="0"/>
              <a:t> na oficiálních stránkách výrobce.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B5F532-6981-4841-92E0-D2EFECE53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014" y="1638300"/>
            <a:ext cx="2829100" cy="49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004852" cy="3581400"/>
          </a:xfrm>
        </p:spPr>
        <p:txBody>
          <a:bodyPr>
            <a:normAutofit/>
          </a:bodyPr>
          <a:lstStyle/>
          <a:p>
            <a:r>
              <a:rPr lang="cs-CZ" dirty="0"/>
              <a:t>Grafy vám umožňují vizualizovat data způsobem, které na posluchače udělají maximální dojem. Vyberte data, ze kterých chcete vytvořit graf. Klikněte na Vložení &gt; Doporučené grafy. Po výběru typu grafu na kartě Doporučené grafy se vám zobrazí náhled grafu.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8D4E79-23FE-1744-B4B3-177310443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4" y="3016325"/>
            <a:ext cx="8107570" cy="35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2DFAD-E965-CE4F-926C-D1641D69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991165" cy="1485900"/>
          </a:xfrm>
        </p:spPr>
        <p:txBody>
          <a:bodyPr>
            <a:noAutofit/>
          </a:bodyPr>
          <a:lstStyle/>
          <a:p>
            <a:r>
              <a:rPr lang="cs-CZ" sz="3600" dirty="0"/>
              <a:t>Praktická ukázka použití programů na příkladu</a:t>
            </a:r>
            <a:br>
              <a:rPr lang="cs-CZ" sz="3600" dirty="0"/>
            </a:br>
            <a:r>
              <a:rPr lang="cs-CZ" sz="1800" dirty="0"/>
              <a:t>Na základě doporučení pro metodologii bakalářské a diplomové práce: </a:t>
            </a:r>
            <a:r>
              <a:rPr lang="cs-CZ" sz="1800" dirty="0">
                <a:hlinkClick r:id="rId2"/>
              </a:rPr>
              <a:t>https://ftvs.cuni.cz/FTVS-161.html</a:t>
            </a:r>
            <a:br>
              <a:rPr lang="cs-CZ" sz="1800" dirty="0"/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A4606-E199-E740-984E-475854450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8" y="1990164"/>
            <a:ext cx="4881283" cy="458544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cs-CZ" sz="3500" b="1" dirty="0"/>
              <a:t>Společné vypracování cvičné seminární práce</a:t>
            </a:r>
            <a:r>
              <a:rPr lang="cs-CZ" sz="3500" b="1" dirty="0">
                <a:sym typeface="Wingdings" pitchFamily="2" charset="2"/>
              </a:rPr>
              <a:t> (zaměřené na základní funkce):</a:t>
            </a:r>
            <a:endParaRPr lang="cs-CZ" sz="35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3500" dirty="0"/>
              <a:t>Vložení a formátování textu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3500" dirty="0"/>
              <a:t>Formát odstavce, ohraničení stránky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3500" dirty="0"/>
              <a:t>Funkce tabulátorů, práce se styly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3500" dirty="0"/>
              <a:t>Tvorba automaticky generovaného obsahu (tabulky, obrázky, grafy)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3500" dirty="0"/>
              <a:t>Práce s objekty (obrázky, tabulky, grafy a textové pole)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3500" dirty="0"/>
              <a:t>Hypertextové odkazy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3500" dirty="0"/>
              <a:t>Práce s komentáři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3500" dirty="0"/>
              <a:t>Uložení a export dokumentu</a:t>
            </a:r>
          </a:p>
          <a:p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1D4E8DD-3088-034F-9A73-A9CA65E3D2BB}"/>
              </a:ext>
            </a:extLst>
          </p:cNvPr>
          <p:cNvSpPr txBox="1">
            <a:spLocks/>
          </p:cNvSpPr>
          <p:nvPr/>
        </p:nvSpPr>
        <p:spPr>
          <a:xfrm>
            <a:off x="6096000" y="2257643"/>
            <a:ext cx="4881283" cy="4585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cs-CZ" sz="17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Typy souborů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Vytvoření tabulky, práce s daty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Tvorba vzorců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Buňky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Řádky a sloupce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Formátování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Práce s objekty (tvorba grafů)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Řazení a formátovaní dat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700" dirty="0"/>
              <a:t>Export tabulky a grafu do MS Word</a:t>
            </a:r>
          </a:p>
        </p:txBody>
      </p:sp>
    </p:spTree>
    <p:extLst>
      <p:ext uri="{BB962C8B-B14F-4D97-AF65-F5344CB8AC3E}">
        <p14:creationId xmlns:p14="http://schemas.microsoft.com/office/powerpoint/2010/main" val="1362880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3FB29-1BFD-6841-A0C1-745EDEE6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3CDA0-C99D-664D-B09F-B200869F1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Jakou koncovku mají dokumenty MS Word?</a:t>
            </a:r>
          </a:p>
          <a:p>
            <a:pPr marL="0" indent="0">
              <a:buNone/>
            </a:pPr>
            <a:r>
              <a:rPr lang="cs-CZ" dirty="0"/>
              <a:t>Jakou koncovku mají dokumenty MS Excel?</a:t>
            </a:r>
          </a:p>
          <a:p>
            <a:pPr marL="0" indent="0">
              <a:buNone/>
            </a:pPr>
            <a:r>
              <a:rPr lang="cs-CZ" dirty="0"/>
              <a:t>Pevná mezera se do textu vloží pomocí kombinace jakých kláves?</a:t>
            </a:r>
          </a:p>
          <a:p>
            <a:pPr marL="0" indent="0">
              <a:buNone/>
            </a:pPr>
            <a:r>
              <a:rPr lang="cs-CZ" dirty="0"/>
              <a:t>Obsah dokumentu vytvoříme nejlépe s využitím jaké funkce?</a:t>
            </a:r>
          </a:p>
          <a:p>
            <a:pPr marL="0" indent="0">
              <a:buNone/>
            </a:pPr>
            <a:r>
              <a:rPr lang="cs-CZ" dirty="0"/>
              <a:t>Jaká funkce nám sečte obsah buněk?</a:t>
            </a:r>
          </a:p>
        </p:txBody>
      </p:sp>
    </p:spTree>
    <p:extLst>
      <p:ext uri="{BB962C8B-B14F-4D97-AF65-F5344CB8AC3E}">
        <p14:creationId xmlns:p14="http://schemas.microsoft.com/office/powerpoint/2010/main" val="119752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1A21B-9DB5-8249-9189-B938189C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 a průběh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73D79-0D0F-F144-B8C0-808219294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Vysvětlit a zopakovat studentům základy používání programů Microsoft Word a Excel pro úpravu studentských prací</a:t>
            </a:r>
          </a:p>
          <a:p>
            <a:r>
              <a:rPr lang="cs-CZ" dirty="0"/>
              <a:t>Průběh: Teoretické a praktické seznámení studentů s používáním základních funkcí programů Microsoft Word a Excel pro úpravu studentských prací pro potřeby studia</a:t>
            </a:r>
          </a:p>
        </p:txBody>
      </p:sp>
    </p:spTree>
    <p:extLst>
      <p:ext uri="{BB962C8B-B14F-4D97-AF65-F5344CB8AC3E}">
        <p14:creationId xmlns:p14="http://schemas.microsoft.com/office/powerpoint/2010/main" val="281402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9BE12-1147-E447-9892-AD5596A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D0987-2949-8645-8FD7-2C4AF344D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PECINOVSKÝ, Josef a Rudolf PECINOVSKÝ. </a:t>
            </a:r>
            <a:r>
              <a:rPr lang="cs-CZ" i="1" dirty="0"/>
              <a:t>Word 2010: podrobný průvodce</a:t>
            </a:r>
            <a:r>
              <a:rPr lang="cs-CZ" dirty="0"/>
              <a:t>. Praha: Grada, 2010. Průvodce (Grada). ISBN 978-80-247-3498-9.</a:t>
            </a:r>
          </a:p>
          <a:p>
            <a:r>
              <a:rPr lang="cs-CZ" dirty="0"/>
              <a:t>LAURENČÍK, Marek. </a:t>
            </a:r>
            <a:r>
              <a:rPr lang="cs-CZ" i="1" dirty="0"/>
              <a:t>Excel 2010: práce s databázemi a kontingenčními tabulkami</a:t>
            </a:r>
            <a:r>
              <a:rPr lang="cs-CZ" dirty="0"/>
              <a:t>. Praha: Grada, 2011. Snadno a rychle (Grada). ISBN 978-80-247-3986-1.</a:t>
            </a:r>
          </a:p>
        </p:txBody>
      </p:sp>
    </p:spTree>
    <p:extLst>
      <p:ext uri="{BB962C8B-B14F-4D97-AF65-F5344CB8AC3E}">
        <p14:creationId xmlns:p14="http://schemas.microsoft.com/office/powerpoint/2010/main" val="188333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370C0-FA5F-9247-ADEE-8A65807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/>
              <a:t>MS WORD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9BB2E-5651-1940-BF2A-0D3D3DF5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altLang="cs-CZ" dirty="0"/>
              <a:t>Nejrozšířenějším nástrojem pro tvorbu textů na profesionální úrovni je textový editor MS Word. </a:t>
            </a:r>
          </a:p>
          <a:p>
            <a:r>
              <a:rPr lang="cs-CZ" altLang="cs-CZ" dirty="0"/>
              <a:t>Ve Wordu můžeme využít i objekty vytvořené v jiných aplikacích, například grafy a tabulky z Excelu, obrázky z malování atd.</a:t>
            </a:r>
          </a:p>
          <a:p>
            <a:r>
              <a:rPr lang="cs-CZ" altLang="cs-CZ" dirty="0"/>
              <a:t>Je součást balíku programů Microsoft Office. Na počítačích se můžeme setkat s mnoha verzemi, které však mají podobné ovládání a v nich vytvořené dokumenty jsou vzájemně přenositelné. </a:t>
            </a:r>
          </a:p>
          <a:p>
            <a:r>
              <a:rPr lang="cs-CZ" altLang="cs-CZ" dirty="0"/>
              <a:t>Vytváří dokumenty ve formátu </a:t>
            </a:r>
            <a:r>
              <a:rPr lang="cs-CZ" altLang="cs-CZ" dirty="0" err="1"/>
              <a:t>docx</a:t>
            </a:r>
            <a:r>
              <a:rPr lang="cs-CZ" altLang="cs-CZ" dirty="0"/>
              <a:t>.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0686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59447-8FA3-3444-8234-997B80C8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</a:t>
            </a:r>
            <a:br>
              <a:rPr lang="cs-CZ" dirty="0"/>
            </a:br>
            <a:r>
              <a:rPr lang="cs-CZ" dirty="0"/>
              <a:t>MS Word</a:t>
            </a: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4F3A651A-87F6-DB46-BE39-79777618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055" y="685800"/>
            <a:ext cx="5887945" cy="59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1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Vytvoření dokumentu: Začněte prázdným dokumentem a pusťte se rovnou do práce. Nebo začněte se šablonou, abyste si ušetřili čas a kroky.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2325FF-7942-8043-8D10-ECBA7FB74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155" y="2590799"/>
            <a:ext cx="6308916" cy="3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Přizpůsobení dokumentu: V záložce rozložení je nutné nastavit potřebné rozložení dokumentu dle: </a:t>
            </a:r>
            <a:r>
              <a:rPr lang="cs-CZ" dirty="0">
                <a:hlinkClick r:id="rId2"/>
              </a:rPr>
              <a:t>https://ftvs.cuni.cz/FTVS-161.html</a:t>
            </a:r>
            <a:r>
              <a:rPr lang="cs-CZ" dirty="0"/>
              <a:t> (formát dokumentu, řádkování, zarovnání textu, mezery mezi odstavci atd.)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829BC9-6303-A847-B008-023AD14C0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46" y="2770020"/>
            <a:ext cx="8139954" cy="38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Tvorba stylů: Styly umožňují vytvářet, používat a kontrolovat styly formátování v aktuálním dokumentu. Jsou rovněž nutností pro tvorbu automaticky generovaného obsahu. Chcete-li ji otevřít, vyberte kartu Domů a poté malou šipku v pravém dolním rohu galerie Styly.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A5E06F-DF24-594C-9739-CF5537D6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59" y="2811925"/>
            <a:ext cx="5042648" cy="37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Vlastnosti objektů: Při výběru objektů v dokumentu se zobrazí možnosti související s výběrem. Například při výběru tabulky se zobrazí karty Návrh tabulky a Rozložení, které nabízejí další možnosti.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5D1EFF-3485-5C43-B61E-7DCFBF02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7" y="2820777"/>
            <a:ext cx="9865659" cy="12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1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ZÁKLADY PRÁCE S DOKUMENTEM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dirty="0"/>
              <a:t>Kontrola a sledování změn: Ať už chcete jen zkontrolovat pravopis, udržet si přehled o počtu slov, nebo plně spolupracovat s dalšími lidmi, karta </a:t>
            </a:r>
            <a:r>
              <a:rPr lang="cs-CZ" b="1" dirty="0"/>
              <a:t>Revize</a:t>
            </a:r>
            <a:r>
              <a:rPr lang="cs-CZ" dirty="0"/>
              <a:t> obsahuje základní příkazy pro sledování, diskusi a správu všech změn provedených v dokumentech. Zde je pro studenty důležitá funkce “nový komentář“, která může užitečně sloužit při zasílání si závěrečně práce s vedoucímu práce pro její kontrolu.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D6BC5A-5659-6545-919F-5943BEA6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61" y="3335316"/>
            <a:ext cx="8854515" cy="32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16557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636</TotalTime>
  <Words>909</Words>
  <Application>Microsoft Macintosh PowerPoint</Application>
  <PresentationFormat>Širokoúhlá obrazovka</PresentationFormat>
  <Paragraphs>69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Franklin Gothic Book</vt:lpstr>
      <vt:lpstr>Oříznutí</vt:lpstr>
      <vt:lpstr>PROGRAMY MS WORD A EXCEL  (pro úpravu studentských prací)</vt:lpstr>
      <vt:lpstr>Cíl a průběh</vt:lpstr>
      <vt:lpstr>MS WORD</vt:lpstr>
      <vt:lpstr>Prostředí MS Word</vt:lpstr>
      <vt:lpstr>ZÁKLADY PRÁCE S DOKUMENTEM</vt:lpstr>
      <vt:lpstr>ZÁKLADY PRÁCE S DOKUMENTEM</vt:lpstr>
      <vt:lpstr>ZÁKLADY PRÁCE S DOKUMENTEM</vt:lpstr>
      <vt:lpstr>ZÁKLADY PRÁCE S DOKUMENTEM</vt:lpstr>
      <vt:lpstr>ZÁKLADY PRÁCE S DOKUMENTEM</vt:lpstr>
      <vt:lpstr>ZÁKLADY PRÁCE S DOKUMENTEM</vt:lpstr>
      <vt:lpstr>ZÁKLADY PRÁCE S DOKUMENTEM</vt:lpstr>
      <vt:lpstr>MS EXCEL</vt:lpstr>
      <vt:lpstr>Prostředí MS Excel</vt:lpstr>
      <vt:lpstr>ZÁKLADY PRÁCE S DOKUMENTEM</vt:lpstr>
      <vt:lpstr>ZÁKLADY PRÁCE S DOKUMENTEM</vt:lpstr>
      <vt:lpstr>ZÁKLADY PRÁCE S DOKUMENTEM</vt:lpstr>
      <vt:lpstr>ZÁKLADY PRÁCE S DOKUMENTEM</vt:lpstr>
      <vt:lpstr>Praktická ukázka použití programů na příkladu Na základě doporučení pro metodologii bakalářské a diplomové práce: https://ftvs.cuni.cz/FTVS-161.html </vt:lpstr>
      <vt:lpstr>Otázky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zdrojů odborné literatury  (vyhledávání studií)</dc:title>
  <dc:creator>Jan Maleček</dc:creator>
  <cp:lastModifiedBy>Jan Maleček</cp:lastModifiedBy>
  <cp:revision>7</cp:revision>
  <dcterms:created xsi:type="dcterms:W3CDTF">2021-12-28T14:12:37Z</dcterms:created>
  <dcterms:modified xsi:type="dcterms:W3CDTF">2022-01-02T17:53:32Z</dcterms:modified>
</cp:coreProperties>
</file>