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9144000" cy="6858000"/>
  <p:embeddedFontLst>
    <p:embeddedFont>
      <p:font typeface="AIGLTR+Times New Roman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LMVPJ+Verdana Bold" panose="020B0604020202020204" charset="0"/>
      <p:regular r:id="rId22"/>
    </p:embeddedFont>
    <p:embeddedFont>
      <p:font typeface="EGBFLJ+Calibri" panose="020B0604020202020204" charset="0"/>
      <p:regular r:id="rId23"/>
    </p:embeddedFont>
    <p:embeddedFont>
      <p:font typeface="EJQPEG+Verdana Bold" panose="020B0604020202020204" charset="0"/>
      <p:regular r:id="rId24"/>
    </p:embeddedFont>
    <p:embeddedFont>
      <p:font typeface="ETOACD+Verdana" panose="020B0604020202020204" charset="0"/>
      <p:regular r:id="rId25"/>
    </p:embeddedFont>
    <p:embeddedFont>
      <p:font typeface="IECKBU+Verdana" panose="020B0604020202020204" charset="0"/>
      <p:regular r:id="rId26"/>
    </p:embeddedFont>
    <p:embeddedFont>
      <p:font typeface="IUQIBR+Times New Roman Italic" panose="020B0604020202020204" charset="0"/>
      <p:regular r:id="rId27"/>
    </p:embeddedFont>
    <p:embeddedFont>
      <p:font typeface="JLFDOV+Times New Roman Bold" panose="020B0604020202020204" charset="0"/>
      <p:regular r:id="rId28"/>
    </p:embeddedFont>
    <p:embeddedFont>
      <p:font typeface="LHGAUR+Arial Bold" panose="020B0604020202020204" charset="0"/>
      <p:regular r:id="rId29"/>
    </p:embeddedFont>
    <p:embeddedFont>
      <p:font typeface="LVLOPC+Times New Roman Italic" panose="020B0604020202020204" charset="0"/>
      <p:regular r:id="rId30"/>
    </p:embeddedFont>
    <p:embeddedFont>
      <p:font typeface="NTHRDN+Arial Bold" panose="020B0604020202020204" charset="0"/>
      <p:regular r:id="rId31"/>
    </p:embeddedFont>
    <p:embeddedFont>
      <p:font typeface="RHMIUV+Times New Roman Bold" panose="020B0604020202020204" charset="0"/>
      <p:regular r:id="rId32"/>
    </p:embeddedFont>
    <p:embeddedFont>
      <p:font typeface="Times New Roman" panose="02020603050405020304" pitchFamily="18" charset="0"/>
      <p:regular r:id="rId33"/>
    </p:embeddedFont>
    <p:embeddedFont>
      <p:font typeface="USLVJO+Times New Roman" panose="020B0604020202020204" charset="0"/>
      <p:regular r:id="rId34"/>
    </p:embeddedFont>
    <p:embeddedFont>
      <p:font typeface="VGSFNU+Wingdings" panose="020B0604020202020204" charset="2"/>
      <p:regular r:id="rId3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n6rCmte6v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CAcQjRw&amp;url=http://www.skolio.cz/main/clanek.php?id%3D102&amp;ei=z0puVPSGE8WlyASQ1IGADg&amp;bvm=bv.80185997,d.d2s&amp;psig=AFQjCNG9_C6fZPxrtKOanpCibwA1dK6KNw&amp;ust=141660060400444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3951" y="222629"/>
            <a:ext cx="8254829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Pohybové neboli ortopedické vady dělíme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660" y="1948856"/>
            <a:ext cx="3710637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85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V</a:t>
            </a:r>
            <a:r>
              <a:rPr sz="2400" b="1" spc="-1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rozené</a:t>
            </a:r>
            <a:r>
              <a:rPr sz="2400" b="1" spc="38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4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(včetně</a:t>
            </a:r>
            <a:r>
              <a:rPr sz="2400" b="1" spc="-25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4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dědičných)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33490" y="1948856"/>
            <a:ext cx="1185713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9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Z</a:t>
            </a:r>
            <a:r>
              <a:rPr sz="24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ískané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6460" y="2647567"/>
            <a:ext cx="4990973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Podle </a:t>
            </a:r>
            <a:r>
              <a:rPr sz="36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postižené části těla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097" y="3998096"/>
            <a:ext cx="3531278" cy="1539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Centrální</a:t>
            </a:r>
            <a:r>
              <a:rPr sz="2000" b="1" u="sng" spc="504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u="sng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a</a:t>
            </a:r>
            <a:r>
              <a:rPr sz="2000" b="1" u="sng" spc="518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u="sng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periferní</a:t>
            </a:r>
            <a:r>
              <a:rPr sz="2000" b="1" u="sng" spc="504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u="sng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obrny</a:t>
            </a:r>
            <a:r>
              <a:rPr sz="2000" b="1" u="sng" spc="510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spc="-49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-</a:t>
            </a:r>
          </a:p>
          <a:p>
            <a:pPr marL="0" marR="0">
              <a:lnSpc>
                <a:spcPts val="2219"/>
              </a:lnSpc>
              <a:spcBef>
                <a:spcPts val="174"/>
              </a:spcBef>
              <a:spcAft>
                <a:spcPts val="0"/>
              </a:spcAft>
            </a:pP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centrální</a:t>
            </a:r>
            <a:r>
              <a:rPr sz="2000" b="1" spc="1669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(mozek</a:t>
            </a:r>
            <a:r>
              <a:rPr sz="2000" spc="1685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</a:t>
            </a:r>
            <a:r>
              <a:rPr sz="2000" spc="1671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mícha)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periferní</a:t>
            </a:r>
            <a:r>
              <a:rPr sz="2000" b="1" spc="972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(obvodové</a:t>
            </a:r>
            <a:r>
              <a:rPr sz="2000" spc="97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nervstvo)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parézy</a:t>
            </a:r>
            <a:r>
              <a:rPr sz="2000" b="1" spc="2547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(částečné</a:t>
            </a:r>
            <a:r>
              <a:rPr sz="2000" spc="254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ochrnutí)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plegie</a:t>
            </a:r>
            <a:r>
              <a:rPr sz="2000" b="1" spc="-26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(úplné</a:t>
            </a:r>
            <a:r>
              <a:rPr sz="2000" spc="-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ochrnutí)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22593" y="3998096"/>
            <a:ext cx="1087013" cy="32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mputace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15894" y="5537615"/>
            <a:ext cx="2873735" cy="321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Deformace</a:t>
            </a:r>
            <a:r>
              <a:rPr sz="2000" b="1" spc="1894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-</a:t>
            </a:r>
            <a:r>
              <a:rPr sz="2000" b="1" spc="1906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vrozené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15894" y="5842687"/>
            <a:ext cx="2873948" cy="929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nebo</a:t>
            </a:r>
            <a:r>
              <a:rPr sz="2000" spc="2975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získané</a:t>
            </a:r>
            <a:r>
              <a:rPr sz="2000" b="1" spc="297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spc="-2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vady,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(nesprávný</a:t>
            </a:r>
            <a:r>
              <a:rPr sz="2000" spc="129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tvar</a:t>
            </a:r>
            <a:r>
              <a:rPr sz="2000" spc="129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některé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části</a:t>
            </a:r>
            <a:r>
              <a:rPr sz="2000" spc="-1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těla)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3861" y="93976"/>
            <a:ext cx="7476431" cy="600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Léčba dysplazie kyčelního kloubu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4" y="778717"/>
            <a:ext cx="8783642" cy="62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VGSFNU+Wingdings"/>
                <a:cs typeface="VGSFNU+Wingdings"/>
              </a:rPr>
              <a:t></a:t>
            </a:r>
            <a:r>
              <a:rPr sz="1900" spc="53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Široké balení </a:t>
            </a:r>
            <a:r>
              <a:rPr sz="1900" b="1" spc="-473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→ balení dítěte do cca</a:t>
            </a:r>
            <a:r>
              <a:rPr sz="1900" spc="-1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tří látkových plen, aby se dosáhlo</a:t>
            </a:r>
            <a:r>
              <a:rPr sz="1900" spc="1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správného</a:t>
            </a:r>
          </a:p>
          <a:p>
            <a:pPr marL="342900" marR="0">
              <a:lnSpc>
                <a:spcPts val="2099"/>
              </a:lnSpc>
              <a:spcBef>
                <a:spcPts val="408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abdukčního postavení (ve zdravotních</a:t>
            </a:r>
            <a:r>
              <a:rPr sz="1900" spc="-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prodejnách ortopedické kalhotky</a:t>
            </a:r>
            <a:r>
              <a:rPr sz="1900" spc="1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 </a:t>
            </a:r>
            <a:r>
              <a:rPr sz="19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fixace plen)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344" y="1549841"/>
            <a:ext cx="4516799" cy="306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VGSFNU+Wingdings"/>
                <a:cs typeface="VGSFNU+Wingdings"/>
              </a:rPr>
              <a:t></a:t>
            </a:r>
            <a:r>
              <a:rPr sz="1900" spc="53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Frejkova </a:t>
            </a:r>
            <a:r>
              <a:rPr sz="19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peřinka</a:t>
            </a:r>
            <a:r>
              <a:rPr sz="19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– abdukční</a:t>
            </a:r>
            <a:r>
              <a:rPr sz="1900" b="1" spc="12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pomůcka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344" y="2002743"/>
            <a:ext cx="5309269" cy="306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VGSFNU+Wingdings"/>
                <a:cs typeface="VGSFNU+Wingdings"/>
              </a:rPr>
              <a:t></a:t>
            </a:r>
            <a:r>
              <a:rPr sz="1900" spc="53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Wágnerovy</a:t>
            </a:r>
            <a:r>
              <a:rPr sz="1900" b="1" u="sng" spc="19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látkové</a:t>
            </a:r>
            <a:r>
              <a:rPr sz="1900" b="1" u="sng" spc="-1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punčošky</a:t>
            </a:r>
            <a:r>
              <a:rPr sz="1900" b="1" spc="40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1900" spc="-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méně</a:t>
            </a:r>
            <a:r>
              <a:rPr sz="1900" spc="3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používané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344" y="2455371"/>
            <a:ext cx="8513962" cy="306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VGSFNU+Wingdings"/>
                <a:cs typeface="VGSFNU+Wingdings"/>
              </a:rPr>
              <a:t></a:t>
            </a:r>
            <a:r>
              <a:rPr sz="1900" spc="53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Pavlíkovy třmeny</a:t>
            </a:r>
            <a:r>
              <a:rPr sz="1900" b="1" spc="23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na doporučení lékaře </a:t>
            </a:r>
            <a:r>
              <a:rPr sz="19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dítě nosí asi od 6. týdne po dobu 3 až</a:t>
            </a:r>
            <a:r>
              <a:rPr sz="1900" spc="-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8244" y="2775769"/>
            <a:ext cx="834448" cy="30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měsíců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44" y="3226896"/>
            <a:ext cx="9070510" cy="943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VGSFNU+Wingdings"/>
                <a:cs typeface="VGSFNU+Wingdings"/>
              </a:rPr>
              <a:t></a:t>
            </a:r>
            <a:r>
              <a:rPr sz="1900" spc="53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Úplné</a:t>
            </a:r>
            <a:r>
              <a:rPr sz="1900" b="1" u="sng" spc="17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či částečné vykloubení</a:t>
            </a:r>
            <a:r>
              <a:rPr sz="1900" b="1" spc="35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(ambulantně</a:t>
            </a:r>
            <a:r>
              <a:rPr sz="1900" spc="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se nezdařilo </a:t>
            </a:r>
            <a:r>
              <a:rPr sz="19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stabilizovat</a:t>
            </a:r>
            <a:r>
              <a:rPr sz="1900" spc="-1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hlavici v jamce)</a:t>
            </a:r>
            <a:r>
              <a:rPr sz="1900" spc="1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→</a:t>
            </a:r>
          </a:p>
          <a:p>
            <a:pPr marL="342900" marR="0">
              <a:lnSpc>
                <a:spcPts val="2099"/>
              </a:lnSpc>
              <a:spcBef>
                <a:spcPts val="408"/>
              </a:spcBef>
              <a:spcAft>
                <a:spcPts val="0"/>
              </a:spcAft>
            </a:pPr>
            <a:r>
              <a:rPr sz="19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hospitalizace</a:t>
            </a:r>
            <a:r>
              <a:rPr sz="1900" b="1" spc="1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dítěte s matkou</a:t>
            </a:r>
            <a:r>
              <a:rPr sz="1900" b="1" spc="28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19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trakční léčba pomocí</a:t>
            </a:r>
            <a:r>
              <a:rPr sz="1900" spc="3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tahové</a:t>
            </a:r>
            <a:r>
              <a:rPr sz="1900" spc="-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síly (několik týdnů), pokud</a:t>
            </a:r>
          </a:p>
          <a:p>
            <a:pPr marL="342900" marR="0">
              <a:lnSpc>
                <a:spcPts val="2099"/>
              </a:lnSpc>
              <a:spcBef>
                <a:spcPts val="408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nic nepomáhá</a:t>
            </a:r>
            <a:r>
              <a:rPr sz="1900" spc="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→ </a:t>
            </a:r>
            <a:r>
              <a:rPr sz="19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operace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344" y="4318438"/>
            <a:ext cx="9044963" cy="623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VDK</a:t>
            </a:r>
            <a:r>
              <a:rPr sz="1900" spc="1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1900" spc="1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je</a:t>
            </a:r>
            <a:r>
              <a:rPr sz="1900" spc="-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považována za preartrózu</a:t>
            </a:r>
            <a:r>
              <a:rPr sz="1900" spc="1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kyčelního</a:t>
            </a:r>
            <a:r>
              <a:rPr sz="1900" spc="-2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kloubu</a:t>
            </a:r>
            <a:r>
              <a:rPr sz="1900" spc="2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→ dříve pokud</a:t>
            </a:r>
            <a:r>
              <a:rPr sz="1900" spc="1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byla</a:t>
            </a:r>
            <a:r>
              <a:rPr sz="1900" spc="-1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 anamnéze</a:t>
            </a:r>
          </a:p>
          <a:p>
            <a:pPr marL="0" marR="0">
              <a:lnSpc>
                <a:spcPts val="2102"/>
              </a:lnSpc>
              <a:spcBef>
                <a:spcPts val="408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vývojová</a:t>
            </a:r>
            <a:r>
              <a:rPr sz="1900" spc="-1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dysplazie kyčle,</a:t>
            </a:r>
            <a:r>
              <a:rPr sz="1900" spc="-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tak byl</a:t>
            </a:r>
            <a:r>
              <a:rPr sz="1900" spc="-2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jedinec</a:t>
            </a:r>
            <a:r>
              <a:rPr sz="1900" spc="-2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odkázán v budoucnu na</a:t>
            </a:r>
            <a:r>
              <a:rPr sz="1900" spc="-3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spc="-2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Totální</a:t>
            </a:r>
            <a:r>
              <a:rPr sz="1900" spc="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endoprotézu</a:t>
            </a:r>
            <a:r>
              <a:rPr sz="1900" spc="-1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kyčle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344" y="5089836"/>
            <a:ext cx="6570661" cy="30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FF00"/>
                </a:solidFill>
                <a:latin typeface="USLVJO+Times New Roman"/>
                <a:cs typeface="USLVJO+Times New Roman"/>
              </a:rPr>
              <a:t>Díky trojímu sítu ortopedických kontrol →</a:t>
            </a:r>
            <a:r>
              <a:rPr sz="1900" spc="15" dirty="0">
                <a:solidFill>
                  <a:srgbClr val="00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00FF00"/>
                </a:solidFill>
                <a:latin typeface="USLVJO+Times New Roman"/>
                <a:cs typeface="USLVJO+Times New Roman"/>
              </a:rPr>
              <a:t>časné Dg</a:t>
            </a:r>
            <a:r>
              <a:rPr sz="1900" spc="15" dirty="0">
                <a:solidFill>
                  <a:srgbClr val="00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00FF00"/>
                </a:solidFill>
                <a:latin typeface="USLVJO+Times New Roman"/>
                <a:cs typeface="USLVJO+Times New Roman"/>
              </a:rPr>
              <a:t>a</a:t>
            </a:r>
            <a:r>
              <a:rPr sz="1900" spc="-10" dirty="0">
                <a:solidFill>
                  <a:srgbClr val="00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00FF00"/>
                </a:solidFill>
                <a:latin typeface="USLVJO+Times New Roman"/>
                <a:cs typeface="USLVJO+Times New Roman"/>
              </a:rPr>
              <a:t>léčbě</a:t>
            </a:r>
            <a:r>
              <a:rPr sz="1900" spc="-48" dirty="0">
                <a:solidFill>
                  <a:srgbClr val="00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00FF00"/>
                </a:solidFill>
                <a:latin typeface="USLVJO+Times New Roman"/>
                <a:cs typeface="USLVJO+Times New Roman"/>
              </a:rPr>
              <a:t>VDK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344" y="5995422"/>
            <a:ext cx="8593286" cy="623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prevence</a:t>
            </a:r>
            <a:r>
              <a:rPr sz="1900" spc="-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degenerativních </a:t>
            </a:r>
            <a:r>
              <a:rPr sz="1900" spc="-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změn</a:t>
            </a:r>
            <a:r>
              <a:rPr sz="1900" spc="3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kyčle</a:t>
            </a:r>
            <a:r>
              <a:rPr sz="1900" spc="-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→ prognóza velmi</a:t>
            </a:r>
            <a:r>
              <a:rPr sz="1900" spc="2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dobrá</a:t>
            </a:r>
            <a:r>
              <a:rPr sz="1900" spc="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</a:t>
            </a:r>
            <a:r>
              <a:rPr sz="1900" spc="-1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 budoucnu </a:t>
            </a:r>
            <a:r>
              <a:rPr sz="1900" spc="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je</a:t>
            </a:r>
            <a:r>
              <a:rPr sz="1900" spc="-2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vysoké</a:t>
            </a:r>
          </a:p>
          <a:p>
            <a:pPr marL="0" marR="0">
              <a:lnSpc>
                <a:spcPts val="2099"/>
              </a:lnSpc>
              <a:spcBef>
                <a:spcPts val="408"/>
              </a:spcBef>
              <a:spcAft>
                <a:spcPts val="0"/>
              </a:spcAft>
            </a:pPr>
            <a:r>
              <a:rPr sz="1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šance na úplné uzdravení bez trvalých následků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108" y="8015"/>
            <a:ext cx="9080246" cy="4597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1941" marR="0">
              <a:lnSpc>
                <a:spcPts val="44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Perthesova</a:t>
            </a:r>
            <a:r>
              <a:rPr sz="4000" b="1" spc="10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4000" b="1" spc="-13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choroba</a:t>
            </a:r>
          </a:p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Dětské</a:t>
            </a:r>
            <a:r>
              <a:rPr sz="2400" b="1" spc="88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4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osteochondropatie</a:t>
            </a:r>
            <a:r>
              <a:rPr sz="2400" b="1" spc="94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</a:t>
            </a:r>
            <a:r>
              <a:rPr sz="2400" spc="8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onemocnění</a:t>
            </a:r>
            <a:r>
              <a:rPr sz="2400" spc="9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dětského</a:t>
            </a:r>
            <a:r>
              <a:rPr sz="2400" spc="8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věku,</a:t>
            </a:r>
            <a:r>
              <a:rPr sz="2400" spc="8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postižena</a:t>
            </a:r>
            <a:r>
              <a:rPr sz="2400" spc="8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je</a:t>
            </a:r>
          </a:p>
          <a:p>
            <a:pPr marL="342900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hlavice</a:t>
            </a:r>
            <a:r>
              <a:rPr sz="2400" spc="51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stehenní</a:t>
            </a:r>
            <a:r>
              <a:rPr sz="2400" spc="5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kosti</a:t>
            </a:r>
            <a:r>
              <a:rPr sz="2400" spc="51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</a:t>
            </a:r>
            <a:r>
              <a:rPr sz="2400" spc="50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porucha</a:t>
            </a:r>
            <a:r>
              <a:rPr sz="2400" spc="52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prokrvení</a:t>
            </a:r>
            <a:r>
              <a:rPr sz="2400" spc="52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</a:t>
            </a:r>
            <a:r>
              <a:rPr sz="2400" spc="51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výživy</a:t>
            </a:r>
            <a:r>
              <a:rPr sz="2400" spc="52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hlavice</a:t>
            </a:r>
            <a:r>
              <a:rPr sz="2400" spc="52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</a:t>
            </a:r>
            <a:r>
              <a:rPr sz="2400" spc="50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její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následné</a:t>
            </a:r>
            <a:r>
              <a:rPr sz="2400" spc="-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odumření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Častěji</a:t>
            </a:r>
            <a:r>
              <a:rPr sz="2400" spc="-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u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chlapců,</a:t>
            </a:r>
            <a:r>
              <a:rPr sz="24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4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7 let,</a:t>
            </a:r>
            <a:r>
              <a:rPr sz="2400" spc="-1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prokazatelné</a:t>
            </a:r>
            <a:r>
              <a:rPr sz="2400" spc="-3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na </a:t>
            </a:r>
            <a:r>
              <a:rPr sz="2400" spc="-4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RTG</a:t>
            </a:r>
            <a:r>
              <a:rPr sz="2400" spc="5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snímku</a:t>
            </a:r>
          </a:p>
          <a:p>
            <a:pPr marL="0" marR="0">
              <a:lnSpc>
                <a:spcPts val="2666"/>
              </a:lnSpc>
              <a:spcBef>
                <a:spcPts val="203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Bolesti</a:t>
            </a:r>
            <a:r>
              <a:rPr sz="2400" spc="-1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ve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stehně, dlouhodobé</a:t>
            </a:r>
            <a:r>
              <a:rPr sz="2400" spc="-2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onemocnění</a:t>
            </a:r>
          </a:p>
          <a:p>
            <a:pPr marL="0" marR="0">
              <a:lnSpc>
                <a:spcPts val="2663"/>
              </a:lnSpc>
              <a:spcBef>
                <a:spcPts val="20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Odbourání odumřelé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struktury</a:t>
            </a:r>
            <a:r>
              <a:rPr sz="2400" spc="-21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vytvoření</a:t>
            </a:r>
            <a:r>
              <a:rPr sz="2400" spc="-2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nové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Přestavba</a:t>
            </a:r>
            <a:r>
              <a:rPr sz="2400" spc="110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u</a:t>
            </a:r>
            <a:r>
              <a:rPr sz="2400" spc="108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neléčených</a:t>
            </a:r>
            <a:r>
              <a:rPr sz="2400" spc="11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dětí</a:t>
            </a:r>
            <a:r>
              <a:rPr sz="2400" spc="109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trvá</a:t>
            </a:r>
            <a:r>
              <a:rPr sz="2400" spc="108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až</a:t>
            </a:r>
            <a:r>
              <a:rPr sz="2400" spc="109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7</a:t>
            </a:r>
            <a:r>
              <a:rPr sz="2400" spc="109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let,</a:t>
            </a:r>
            <a:r>
              <a:rPr sz="2400" spc="1083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dochází</a:t>
            </a:r>
            <a:r>
              <a:rPr sz="2400" spc="109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</a:t>
            </a:r>
            <a:r>
              <a:rPr sz="2400" spc="108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těžkým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deformacím</a:t>
            </a:r>
            <a:r>
              <a:rPr sz="2400" spc="9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kyčelního</a:t>
            </a:r>
            <a:r>
              <a:rPr sz="2400" spc="90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kloubu,</a:t>
            </a:r>
            <a:r>
              <a:rPr sz="2400" spc="91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omezení</a:t>
            </a:r>
            <a:r>
              <a:rPr sz="2400" spc="92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hybnosti,</a:t>
            </a:r>
            <a:r>
              <a:rPr sz="2400" spc="91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poruchy</a:t>
            </a:r>
            <a:r>
              <a:rPr sz="2400" spc="91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růstu,</a:t>
            </a:r>
          </a:p>
          <a:p>
            <a:pPr marL="342900" marR="0">
              <a:lnSpc>
                <a:spcPts val="2660"/>
              </a:lnSpc>
              <a:spcBef>
                <a:spcPts val="223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zkrácení</a:t>
            </a:r>
            <a:r>
              <a:rPr sz="2400" spc="-2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spc="-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končetiny,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kulhání,</a:t>
            </a:r>
            <a:r>
              <a:rPr sz="2400" spc="-2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vychýlení</a:t>
            </a:r>
            <a:r>
              <a:rPr sz="2400" spc="-2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páteře</a:t>
            </a:r>
          </a:p>
          <a:p>
            <a:pPr marL="0" marR="0">
              <a:lnSpc>
                <a:spcPts val="2663"/>
              </a:lnSpc>
              <a:spcBef>
                <a:spcPts val="20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Příčina</a:t>
            </a:r>
            <a:r>
              <a:rPr sz="24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:</a:t>
            </a:r>
            <a:r>
              <a:rPr sz="2400" b="1" spc="4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úraz,</a:t>
            </a:r>
            <a:r>
              <a:rPr sz="2400" spc="3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opakovaná</a:t>
            </a:r>
            <a:r>
              <a:rPr sz="2400" spc="3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traumata,</a:t>
            </a:r>
            <a:r>
              <a:rPr sz="2400" spc="3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metabolické</a:t>
            </a:r>
            <a:r>
              <a:rPr sz="2400" spc="3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</a:t>
            </a:r>
            <a:r>
              <a:rPr sz="2400" spc="4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konstituční</a:t>
            </a:r>
            <a:r>
              <a:rPr sz="2400" spc="3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spc="-2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faktory,</a:t>
            </a:r>
          </a:p>
          <a:p>
            <a:pPr marL="34290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etiologie</a:t>
            </a:r>
            <a:r>
              <a:rPr sz="2400" spc="-2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není známa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108" y="4592774"/>
            <a:ext cx="9079992" cy="1475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1.</a:t>
            </a:r>
            <a:r>
              <a:rPr sz="2400" b="1" spc="72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4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stadium</a:t>
            </a:r>
            <a:r>
              <a:rPr sz="2400" b="1" spc="78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</a:t>
            </a:r>
            <a:r>
              <a:rPr sz="2400" spc="7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lehké</a:t>
            </a:r>
            <a:r>
              <a:rPr sz="2400" spc="8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omezení</a:t>
            </a:r>
            <a:r>
              <a:rPr sz="2400" spc="8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pohyblivosti,</a:t>
            </a:r>
            <a:r>
              <a:rPr sz="2400" spc="8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bolestivost</a:t>
            </a:r>
            <a:r>
              <a:rPr sz="2400" spc="7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lokalizovaná</a:t>
            </a:r>
            <a:r>
              <a:rPr sz="2400" spc="8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do</a:t>
            </a:r>
          </a:p>
          <a:p>
            <a:pPr marL="342900" marR="0">
              <a:lnSpc>
                <a:spcPts val="2660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kolena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Stadium</a:t>
            </a:r>
            <a:r>
              <a:rPr sz="2400" b="1" spc="32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4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hojení</a:t>
            </a:r>
            <a:r>
              <a:rPr sz="2400" b="1" spc="320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</a:t>
            </a:r>
            <a:r>
              <a:rPr sz="2400" spc="31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až</a:t>
            </a:r>
            <a:r>
              <a:rPr sz="2400" spc="32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2</a:t>
            </a:r>
            <a:r>
              <a:rPr sz="2400" spc="3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roky,</a:t>
            </a:r>
            <a:r>
              <a:rPr sz="2400" spc="34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osifikace,</a:t>
            </a:r>
            <a:r>
              <a:rPr sz="2400" spc="32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pokud</a:t>
            </a:r>
            <a:r>
              <a:rPr sz="2400" spc="31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došlo</a:t>
            </a:r>
            <a:r>
              <a:rPr sz="2400" spc="32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</a:t>
            </a:r>
            <a:r>
              <a:rPr sz="2400" spc="31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deformaci</a:t>
            </a:r>
            <a:r>
              <a:rPr sz="2400" spc="32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je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hlavice</a:t>
            </a:r>
            <a:r>
              <a:rPr sz="2400" spc="-2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trvale</a:t>
            </a:r>
            <a:r>
              <a:rPr sz="2400" spc="-31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poškozena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108" y="6056094"/>
            <a:ext cx="7843723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Léčba</a:t>
            </a:r>
            <a:r>
              <a:rPr sz="24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: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cca</a:t>
            </a:r>
            <a:r>
              <a:rPr sz="2400" spc="-2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12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měsíců,</a:t>
            </a:r>
            <a:r>
              <a:rPr sz="2400" spc="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klid</a:t>
            </a:r>
            <a:r>
              <a:rPr sz="2400" spc="-2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na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lůžku,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rehabilitace,</a:t>
            </a:r>
            <a:r>
              <a:rPr sz="2400" spc="-33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odlehčení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108" y="8015"/>
            <a:ext cx="9077409" cy="2278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0025" marR="0">
              <a:lnSpc>
                <a:spcPts val="44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Další</a:t>
            </a:r>
            <a:r>
              <a:rPr sz="4000" b="1" spc="13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4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vady dolních</a:t>
            </a:r>
            <a:r>
              <a:rPr sz="4000" b="1" spc="14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4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končetin</a:t>
            </a:r>
          </a:p>
          <a:p>
            <a:pPr marL="0" marR="0">
              <a:lnSpc>
                <a:spcPts val="3100"/>
              </a:lnSpc>
              <a:spcBef>
                <a:spcPts val="86"/>
              </a:spcBef>
              <a:spcAft>
                <a:spcPts val="0"/>
              </a:spcAft>
            </a:pPr>
            <a:r>
              <a:rPr sz="2800" b="1" u="sng" spc="-31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Valgozita</a:t>
            </a:r>
            <a:r>
              <a:rPr sz="2800" b="1" u="sng" spc="55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 </a:t>
            </a:r>
            <a:r>
              <a:rPr sz="2800" b="1" u="sng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a </a:t>
            </a:r>
            <a:r>
              <a:rPr sz="2800" b="1" u="sng" spc="-11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varozita</a:t>
            </a:r>
            <a:r>
              <a:rPr sz="2800" b="1" u="sng" spc="34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 </a:t>
            </a:r>
            <a:r>
              <a:rPr sz="2800" b="1" u="sng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dolních končetin</a:t>
            </a:r>
          </a:p>
          <a:p>
            <a:pPr marL="0" marR="0">
              <a:lnSpc>
                <a:spcPts val="3103"/>
              </a:lnSpc>
              <a:spcBef>
                <a:spcPts val="242"/>
              </a:spcBef>
              <a:spcAft>
                <a:spcPts val="0"/>
              </a:spcAft>
            </a:pPr>
            <a:r>
              <a:rPr sz="28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800" spc="67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U </a:t>
            </a:r>
            <a:r>
              <a:rPr sz="28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kojenců</a:t>
            </a:r>
            <a:r>
              <a:rPr sz="2800" b="1" spc="39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varozita</a:t>
            </a:r>
            <a:r>
              <a:rPr sz="2800" spc="-1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(nohy do</a:t>
            </a:r>
            <a:r>
              <a:rPr sz="2800" spc="-1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O)</a:t>
            </a:r>
          </a:p>
          <a:p>
            <a:pPr marL="0" marR="0">
              <a:lnSpc>
                <a:spcPts val="3103"/>
              </a:lnSpc>
              <a:spcBef>
                <a:spcPts val="291"/>
              </a:spcBef>
              <a:spcAft>
                <a:spcPts val="0"/>
              </a:spcAft>
            </a:pPr>
            <a:r>
              <a:rPr sz="28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800" spc="67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Od</a:t>
            </a:r>
            <a:r>
              <a:rPr sz="2800" b="1" spc="679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8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2</a:t>
            </a:r>
            <a:r>
              <a:rPr sz="2800" b="1" spc="672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8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let</a:t>
            </a:r>
            <a:r>
              <a:rPr sz="2800" b="1" spc="694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</a:t>
            </a:r>
            <a:r>
              <a:rPr sz="2800" spc="67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valgozita</a:t>
            </a:r>
            <a:r>
              <a:rPr sz="2800" spc="66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(nohy</a:t>
            </a:r>
            <a:r>
              <a:rPr sz="2800" spc="67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do</a:t>
            </a:r>
            <a:r>
              <a:rPr sz="2800" spc="66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X)</a:t>
            </a:r>
            <a:r>
              <a:rPr sz="2800" spc="69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</a:t>
            </a:r>
            <a:r>
              <a:rPr sz="2800" spc="67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cca</a:t>
            </a:r>
            <a:r>
              <a:rPr sz="2800" spc="66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</a:t>
            </a:r>
            <a:r>
              <a:rPr sz="2800" spc="67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šesti</a:t>
            </a:r>
            <a:r>
              <a:rPr sz="2800" spc="67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letech</a:t>
            </a:r>
          </a:p>
          <a:p>
            <a:pPr marL="457200" marR="0">
              <a:lnSpc>
                <a:spcPts val="3096"/>
              </a:lnSpc>
              <a:spcBef>
                <a:spcPts val="213"/>
              </a:spcBef>
              <a:spcAft>
                <a:spcPts val="0"/>
              </a:spcAft>
            </a:pP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vyrovnání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108" y="2708514"/>
            <a:ext cx="9080626" cy="2992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Plochá</a:t>
            </a:r>
            <a:r>
              <a:rPr sz="2800" b="1" u="sng" spc="1304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 </a:t>
            </a:r>
            <a:r>
              <a:rPr sz="2800" b="1" u="sng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noha</a:t>
            </a:r>
            <a:r>
              <a:rPr sz="2800" b="1" spc="1297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</a:t>
            </a:r>
            <a:r>
              <a:rPr sz="2800" spc="129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nejčastější</a:t>
            </a:r>
            <a:r>
              <a:rPr sz="2800" spc="13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deformita</a:t>
            </a:r>
            <a:r>
              <a:rPr sz="2800" spc="129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spc="-33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nohy,</a:t>
            </a:r>
            <a:r>
              <a:rPr sz="2800" spc="132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vrozená</a:t>
            </a:r>
            <a:r>
              <a:rPr sz="2800" spc="128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jen</a:t>
            </a:r>
          </a:p>
          <a:p>
            <a:pPr marL="0" marR="0">
              <a:lnSpc>
                <a:spcPts val="3096"/>
              </a:lnSpc>
              <a:spcBef>
                <a:spcPts val="263"/>
              </a:spcBef>
              <a:spcAft>
                <a:spcPts val="0"/>
              </a:spcAft>
            </a:pP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vzácně,</a:t>
            </a:r>
            <a:r>
              <a:rPr sz="2800" spc="64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nejčastěji</a:t>
            </a:r>
            <a:r>
              <a:rPr sz="2800" spc="64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způsobena</a:t>
            </a:r>
            <a:r>
              <a:rPr sz="2800" spc="64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volností</a:t>
            </a:r>
            <a:r>
              <a:rPr sz="2800" spc="65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vazivového</a:t>
            </a:r>
            <a:r>
              <a:rPr sz="2800" spc="64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aparátu</a:t>
            </a:r>
            <a:r>
              <a:rPr sz="2800" spc="66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</a:t>
            </a:r>
          </a:p>
          <a:p>
            <a:pPr marL="0" marR="0">
              <a:lnSpc>
                <a:spcPts val="3099"/>
              </a:lnSpc>
              <a:spcBef>
                <a:spcPts val="214"/>
              </a:spcBef>
              <a:spcAft>
                <a:spcPts val="0"/>
              </a:spcAft>
            </a:pP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svalovou</a:t>
            </a:r>
            <a:r>
              <a:rPr sz="2800" spc="-16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slabostí,</a:t>
            </a:r>
            <a:r>
              <a:rPr sz="2800" spc="-2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bývá</a:t>
            </a:r>
            <a:r>
              <a:rPr sz="2800" spc="-1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oboustranná</a:t>
            </a:r>
          </a:p>
          <a:p>
            <a:pPr marL="0" marR="0">
              <a:lnSpc>
                <a:spcPts val="3103"/>
              </a:lnSpc>
              <a:spcBef>
                <a:spcPts val="291"/>
              </a:spcBef>
              <a:spcAft>
                <a:spcPts val="0"/>
              </a:spcAft>
            </a:pPr>
            <a:r>
              <a:rPr sz="28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800" spc="67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Lehčí</a:t>
            </a:r>
            <a:r>
              <a:rPr sz="2800" spc="85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stupně</a:t>
            </a:r>
            <a:r>
              <a:rPr sz="2800" spc="84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nemusí</a:t>
            </a:r>
            <a:r>
              <a:rPr sz="2800" spc="85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působit</a:t>
            </a:r>
            <a:r>
              <a:rPr sz="2800" spc="83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potíže,</a:t>
            </a:r>
            <a:r>
              <a:rPr sz="2800" spc="84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</a:t>
            </a:r>
            <a:r>
              <a:rPr sz="2800" spc="843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pozdějším</a:t>
            </a:r>
            <a:r>
              <a:rPr sz="2800" spc="83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věku</a:t>
            </a:r>
          </a:p>
          <a:p>
            <a:pPr marL="457200" marR="0">
              <a:lnSpc>
                <a:spcPts val="3096"/>
              </a:lnSpc>
              <a:spcBef>
                <a:spcPts val="213"/>
              </a:spcBef>
              <a:spcAft>
                <a:spcPts val="0"/>
              </a:spcAft>
            </a:pP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bývá</a:t>
            </a:r>
            <a:r>
              <a:rPr sz="2800" spc="-2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provázena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celkovou poruchou</a:t>
            </a:r>
            <a:r>
              <a:rPr sz="2800" spc="-1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pohybového</a:t>
            </a:r>
            <a:r>
              <a:rPr sz="2800" spc="-2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aparátu</a:t>
            </a:r>
          </a:p>
          <a:p>
            <a:pPr marL="0" marR="0">
              <a:lnSpc>
                <a:spcPts val="3103"/>
              </a:lnSpc>
              <a:spcBef>
                <a:spcPts val="291"/>
              </a:spcBef>
              <a:spcAft>
                <a:spcPts val="0"/>
              </a:spcAft>
            </a:pPr>
            <a:r>
              <a:rPr sz="28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800" spc="67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Léčba</a:t>
            </a:r>
            <a:r>
              <a:rPr sz="28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:</a:t>
            </a:r>
            <a:r>
              <a:rPr sz="2800" b="1" spc="696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speciální</a:t>
            </a:r>
            <a:r>
              <a:rPr sz="2800" spc="70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cvičení</a:t>
            </a:r>
            <a:r>
              <a:rPr sz="2800" spc="70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</a:t>
            </a:r>
            <a:r>
              <a:rPr sz="2800" spc="69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posílení</a:t>
            </a:r>
            <a:r>
              <a:rPr sz="2800" spc="7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svalstva,</a:t>
            </a:r>
            <a:r>
              <a:rPr sz="2800" spc="69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vložky</a:t>
            </a:r>
            <a:r>
              <a:rPr sz="2800" spc="7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při</a:t>
            </a:r>
          </a:p>
          <a:p>
            <a:pPr marL="457200" marR="0">
              <a:lnSpc>
                <a:spcPts val="3096"/>
              </a:lnSpc>
              <a:spcBef>
                <a:spcPts val="215"/>
              </a:spcBef>
              <a:spcAft>
                <a:spcPts val="0"/>
              </a:spcAft>
            </a:pP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větších</a:t>
            </a:r>
            <a:r>
              <a:rPr sz="2800" spc="-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deformitách (nesmí</a:t>
            </a:r>
            <a:r>
              <a:rPr sz="2800" spc="1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být</a:t>
            </a:r>
            <a:r>
              <a:rPr sz="2800" spc="-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sériové)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6942" y="61070"/>
            <a:ext cx="7320929" cy="488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Revmatická</a:t>
            </a:r>
            <a:r>
              <a:rPr sz="3200" b="1" spc="-39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2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onemocnění</a:t>
            </a:r>
            <a:r>
              <a:rPr sz="3200" b="1" spc="-42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2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u dětí</a:t>
            </a:r>
            <a:r>
              <a:rPr sz="3200" b="1" spc="-12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2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a</a:t>
            </a:r>
            <a:r>
              <a:rPr sz="3200" b="1" spc="13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2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mládeže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761025"/>
            <a:ext cx="8972448" cy="183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Revmatické</a:t>
            </a:r>
            <a:r>
              <a:rPr sz="2400" b="1" spc="-35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4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choroby</a:t>
            </a:r>
            <a:r>
              <a:rPr sz="2400" b="1" spc="29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chronická,</a:t>
            </a:r>
            <a:r>
              <a:rPr sz="2400" spc="-2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zánětlivá</a:t>
            </a:r>
            <a:r>
              <a:rPr sz="2400" spc="-3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onemocnění</a:t>
            </a:r>
          </a:p>
          <a:p>
            <a:pPr marL="0" marR="0">
              <a:lnSpc>
                <a:spcPts val="2660"/>
              </a:lnSpc>
              <a:spcBef>
                <a:spcPts val="173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charakterizovaná</a:t>
            </a:r>
            <a:r>
              <a:rPr sz="2400" spc="-3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celkovým</a:t>
            </a:r>
            <a:r>
              <a:rPr sz="2400" spc="-3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autoimunitním</a:t>
            </a:r>
            <a:r>
              <a:rPr sz="2400" spc="-4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postižením</a:t>
            </a:r>
            <a:r>
              <a:rPr sz="2400" spc="-3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různých orgánů</a:t>
            </a:r>
          </a:p>
          <a:p>
            <a:pPr marL="0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sz="24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Příčina</a:t>
            </a:r>
            <a:r>
              <a:rPr sz="2400" b="1" spc="-18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genetická</a:t>
            </a:r>
            <a:r>
              <a:rPr sz="2400" spc="-3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predispozice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,</a:t>
            </a:r>
            <a:r>
              <a:rPr sz="2400" spc="-3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spouštěcí</a:t>
            </a:r>
            <a:r>
              <a:rPr sz="2400" spc="-1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mechanismy</a:t>
            </a:r>
            <a:r>
              <a:rPr sz="2400" spc="2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autoimunitního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děje</a:t>
            </a:r>
            <a:r>
              <a:rPr sz="2400" spc="-2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-faktory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zevního</a:t>
            </a:r>
            <a:r>
              <a:rPr sz="2400" spc="-2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prostředí</a:t>
            </a:r>
            <a:r>
              <a:rPr sz="2400" spc="-2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(některé</a:t>
            </a:r>
            <a:r>
              <a:rPr sz="2400" spc="-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infekce,</a:t>
            </a:r>
            <a:r>
              <a:rPr sz="2400" spc="-1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vakcinace,</a:t>
            </a:r>
            <a:r>
              <a:rPr sz="2400" spc="-3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léky</a:t>
            </a:r>
            <a:r>
              <a:rPr sz="2400" spc="-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 UV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záření)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2956220"/>
            <a:ext cx="9002273" cy="1838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Juvenilní idiopatická</a:t>
            </a:r>
            <a:r>
              <a:rPr sz="2400" b="1" spc="-38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artritida</a:t>
            </a:r>
            <a:r>
              <a:rPr sz="2400" b="1" spc="-23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 </a:t>
            </a:r>
            <a:r>
              <a:rPr sz="24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(JIA)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nejčastější</a:t>
            </a:r>
            <a:r>
              <a:rPr sz="2400" spc="-4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dětská</a:t>
            </a:r>
            <a:r>
              <a:rPr sz="2400" spc="-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revmatickou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choroba - postihuje</a:t>
            </a:r>
            <a:r>
              <a:rPr sz="2400" spc="-1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především</a:t>
            </a:r>
            <a:r>
              <a:rPr sz="2400" spc="-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pohybový</a:t>
            </a:r>
            <a:r>
              <a:rPr sz="2400" spc="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aparát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Projevy</a:t>
            </a:r>
            <a:r>
              <a:rPr sz="24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bolesti,</a:t>
            </a:r>
            <a:r>
              <a:rPr sz="2400" spc="-3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otoky a omezení hybnosti</a:t>
            </a:r>
            <a:r>
              <a:rPr sz="2400" spc="-1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kloubů, někdy doprovázené</a:t>
            </a:r>
          </a:p>
          <a:p>
            <a:pPr marL="0" marR="0">
              <a:lnSpc>
                <a:spcPts val="2660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únavou,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febriliemi</a:t>
            </a:r>
            <a:r>
              <a:rPr sz="2400" spc="-25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mimokloubními</a:t>
            </a:r>
            <a:r>
              <a:rPr sz="2400" spc="1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manifestacemi, postupně</a:t>
            </a:r>
            <a:r>
              <a:rPr sz="24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dochází</a:t>
            </a:r>
            <a:r>
              <a:rPr sz="2400" spc="-1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</a:t>
            </a:r>
          </a:p>
          <a:p>
            <a:pPr marL="0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různému stupni poruchy</a:t>
            </a:r>
            <a:r>
              <a:rPr sz="2400" spc="-1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funkce</a:t>
            </a:r>
            <a:r>
              <a:rPr sz="2400" spc="-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kloubů a páteře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2786" y="61070"/>
            <a:ext cx="6769537" cy="488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Formy</a:t>
            </a:r>
            <a:r>
              <a:rPr sz="3200" b="1" spc="-33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2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juvenilní</a:t>
            </a:r>
            <a:r>
              <a:rPr sz="3200" b="1" spc="-34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2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revmatoidní</a:t>
            </a:r>
            <a:r>
              <a:rPr sz="3200" b="1" spc="-37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2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artritidy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760150"/>
            <a:ext cx="1539703" cy="36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47"/>
              </a:lnSpc>
              <a:spcBef>
                <a:spcPts val="0"/>
              </a:spcBef>
              <a:spcAft>
                <a:spcPts val="0"/>
              </a:spcAft>
            </a:pPr>
            <a:r>
              <a:rPr sz="23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Formy</a:t>
            </a:r>
            <a:r>
              <a:rPr sz="2300" b="1" u="sng" spc="-18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3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JIA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1110327"/>
            <a:ext cx="9087720" cy="5272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23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Systémová</a:t>
            </a:r>
            <a:r>
              <a:rPr sz="2300" b="1" u="sng" spc="-28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3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forma</a:t>
            </a:r>
            <a:r>
              <a:rPr sz="2300" b="1" u="sng" spc="-17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3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(</a:t>
            </a:r>
            <a:r>
              <a:rPr sz="23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Stillova</a:t>
            </a:r>
            <a:r>
              <a:rPr sz="2300" b="1" u="sng" spc="-18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3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nemoc)</a:t>
            </a:r>
            <a:r>
              <a:rPr sz="2300" b="1" u="sng" spc="-17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300" b="1" spc="-569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300" b="1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- n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ejzávažnější</a:t>
            </a:r>
            <a:r>
              <a:rPr sz="2300" spc="2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forma JIA,</a:t>
            </a:r>
            <a:r>
              <a:rPr sz="2300" spc="-11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především</a:t>
            </a:r>
          </a:p>
          <a:p>
            <a:pPr marL="0" marR="0">
              <a:lnSpc>
                <a:spcPts val="2551"/>
              </a:lnSpc>
              <a:spcBef>
                <a:spcPts val="152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děti v předškolním</a:t>
            </a:r>
            <a:r>
              <a:rPr sz="2300" spc="-17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věku, může</a:t>
            </a:r>
            <a:r>
              <a:rPr sz="2300" spc="2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postihovat kterékoli </a:t>
            </a:r>
            <a:r>
              <a:rPr sz="2300" spc="-22" dirty="0">
                <a:solidFill>
                  <a:srgbClr val="FFFFFF"/>
                </a:solidFill>
                <a:latin typeface="USLVJO+Times New Roman"/>
                <a:cs typeface="USLVJO+Times New Roman"/>
              </a:rPr>
              <a:t>klouby,</a:t>
            </a:r>
            <a:r>
              <a:rPr sz="2300" spc="-1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průběh </a:t>
            </a:r>
            <a:r>
              <a:rPr sz="23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-</a:t>
            </a:r>
          </a:p>
          <a:p>
            <a:pPr marL="0" marR="0">
              <a:lnSpc>
                <a:spcPts val="2551"/>
              </a:lnSpc>
              <a:spcBef>
                <a:spcPts val="208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variabilní od úplného zklidnění příznaků až</a:t>
            </a:r>
            <a:r>
              <a:rPr sz="2300" spc="1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po těžce</a:t>
            </a:r>
            <a:r>
              <a:rPr sz="2300" spc="24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probíhající destruktivní</a:t>
            </a:r>
          </a:p>
          <a:p>
            <a:pPr marL="0" marR="0">
              <a:lnSpc>
                <a:spcPts val="2551"/>
              </a:lnSpc>
              <a:spcBef>
                <a:spcPts val="158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artritidu, doprovázenou poruchou</a:t>
            </a:r>
            <a:r>
              <a:rPr sz="2300" spc="-1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růstu</a:t>
            </a:r>
            <a:r>
              <a:rPr sz="2300" spc="-1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a osteoporózou</a:t>
            </a:r>
          </a:p>
          <a:p>
            <a:pPr marL="0" marR="0">
              <a:lnSpc>
                <a:spcPts val="2554"/>
              </a:lnSpc>
              <a:spcBef>
                <a:spcPts val="208"/>
              </a:spcBef>
              <a:spcAft>
                <a:spcPts val="0"/>
              </a:spcAft>
            </a:pPr>
            <a:r>
              <a:rPr sz="23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Oligoartikulární</a:t>
            </a:r>
            <a:r>
              <a:rPr sz="2300" b="1" u="sng" spc="-23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3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forma</a:t>
            </a:r>
            <a:r>
              <a:rPr sz="2300" b="1" spc="-16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3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-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nejčastější</a:t>
            </a:r>
            <a:r>
              <a:rPr sz="2300" spc="2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typ JIA</a:t>
            </a:r>
            <a:r>
              <a:rPr sz="2300" spc="-128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-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postižení 1–4 kloubů,</a:t>
            </a:r>
          </a:p>
          <a:p>
            <a:pPr marL="0" marR="0">
              <a:lnSpc>
                <a:spcPts val="2551"/>
              </a:lnSpc>
              <a:spcBef>
                <a:spcPts val="152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kloubní</a:t>
            </a:r>
            <a:r>
              <a:rPr sz="2300" spc="-2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postižení nebývá závažné</a:t>
            </a:r>
          </a:p>
          <a:p>
            <a:pPr marL="0" marR="0">
              <a:lnSpc>
                <a:spcPts val="2551"/>
              </a:lnSpc>
              <a:spcBef>
                <a:spcPts val="208"/>
              </a:spcBef>
              <a:spcAft>
                <a:spcPts val="0"/>
              </a:spcAft>
            </a:pPr>
            <a:r>
              <a:rPr sz="23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Polyartritikulární</a:t>
            </a:r>
            <a:r>
              <a:rPr sz="2300" b="1" u="sng" spc="-27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3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forma</a:t>
            </a:r>
            <a:r>
              <a:rPr sz="2300" b="1" u="sng" spc="-16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300" b="1" spc="-569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3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-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buď séronegativní (s negativním</a:t>
            </a:r>
            <a:r>
              <a:rPr sz="2300" spc="1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revmatoidním</a:t>
            </a:r>
          </a:p>
          <a:p>
            <a:pPr marL="0" marR="0">
              <a:lnSpc>
                <a:spcPts val="2551"/>
              </a:lnSpc>
              <a:spcBef>
                <a:spcPts val="204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faktorem), začínající</a:t>
            </a:r>
            <a:r>
              <a:rPr sz="2300" spc="17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u dětí předškolního</a:t>
            </a:r>
            <a:r>
              <a:rPr sz="2300" spc="-1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věku,</a:t>
            </a:r>
            <a:r>
              <a:rPr sz="2300" spc="-16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nebo</a:t>
            </a:r>
            <a:r>
              <a:rPr sz="2300" spc="11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séropozitivní </a:t>
            </a:r>
            <a:r>
              <a:rPr sz="23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(s</a:t>
            </a:r>
          </a:p>
          <a:p>
            <a:pPr marL="0" marR="0">
              <a:lnSpc>
                <a:spcPts val="2551"/>
              </a:lnSpc>
              <a:spcBef>
                <a:spcPts val="158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pozitivním revmatoidním</a:t>
            </a:r>
            <a:r>
              <a:rPr sz="2300" spc="1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faktorem), postihující nejčastěji</a:t>
            </a:r>
            <a:r>
              <a:rPr sz="2300" spc="2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starší děvčata,</a:t>
            </a:r>
          </a:p>
          <a:p>
            <a:pPr marL="0" marR="0">
              <a:lnSpc>
                <a:spcPts val="2551"/>
              </a:lnSpc>
              <a:spcBef>
                <a:spcPts val="21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séropozitivní </a:t>
            </a:r>
            <a:r>
              <a:rPr sz="23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forma -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závažnější</a:t>
            </a:r>
            <a:r>
              <a:rPr sz="2300" spc="24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průběh</a:t>
            </a:r>
            <a:r>
              <a:rPr sz="2300" spc="-1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s trvale aktivní destruktivní</a:t>
            </a:r>
          </a:p>
          <a:p>
            <a:pPr marL="0" marR="0">
              <a:lnSpc>
                <a:spcPts val="2551"/>
              </a:lnSpc>
              <a:spcBef>
                <a:spcPts val="158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artritidou</a:t>
            </a:r>
          </a:p>
          <a:p>
            <a:pPr marL="0" marR="0">
              <a:lnSpc>
                <a:spcPts val="2551"/>
              </a:lnSpc>
              <a:spcBef>
                <a:spcPts val="208"/>
              </a:spcBef>
              <a:spcAft>
                <a:spcPts val="0"/>
              </a:spcAft>
            </a:pPr>
            <a:r>
              <a:rPr sz="23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Artritida s entezitidou </a:t>
            </a:r>
            <a:r>
              <a:rPr sz="23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(záněty úponů)</a:t>
            </a:r>
            <a:r>
              <a:rPr sz="2300" b="1" spc="-29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3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-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především</a:t>
            </a:r>
            <a:r>
              <a:rPr sz="2300" spc="-11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u starších chlapců,</a:t>
            </a:r>
          </a:p>
          <a:p>
            <a:pPr marL="0" marR="0">
              <a:lnSpc>
                <a:spcPts val="2551"/>
              </a:lnSpc>
              <a:spcBef>
                <a:spcPts val="204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bývá přítomen antigen</a:t>
            </a:r>
            <a:r>
              <a:rPr sz="2300" spc="1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HLAB27,</a:t>
            </a:r>
            <a:r>
              <a:rPr sz="2300" spc="-19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postižení kloubů</a:t>
            </a:r>
            <a:r>
              <a:rPr sz="2300" spc="-15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dolních končetin</a:t>
            </a:r>
          </a:p>
          <a:p>
            <a:pPr marL="0" marR="0">
              <a:lnSpc>
                <a:spcPts val="2554"/>
              </a:lnSpc>
              <a:spcBef>
                <a:spcPts val="159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(závažné je</a:t>
            </a:r>
            <a:r>
              <a:rPr sz="2300" spc="1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postižení kyčlí),</a:t>
            </a:r>
            <a:r>
              <a:rPr sz="2300" spc="-18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projevy </a:t>
            </a:r>
            <a:r>
              <a:rPr sz="23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-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záněty</a:t>
            </a:r>
            <a:r>
              <a:rPr sz="2300" spc="15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úponů</a:t>
            </a:r>
            <a:r>
              <a:rPr sz="2300" spc="-17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(zánět úponu</a:t>
            </a:r>
            <a:r>
              <a:rPr sz="2300" spc="-148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Achillovy</a:t>
            </a:r>
          </a:p>
          <a:p>
            <a:pPr marL="0" marR="0">
              <a:lnSpc>
                <a:spcPts val="2551"/>
              </a:lnSpc>
              <a:spcBef>
                <a:spcPts val="219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šlachy a plantární fascie), v dospělém věku rozvoj ankylozující </a:t>
            </a:r>
            <a:r>
              <a:rPr sz="23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spondylitidy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4530" y="96559"/>
            <a:ext cx="2846663" cy="431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Použitá</a:t>
            </a:r>
            <a:r>
              <a:rPr sz="2800" b="1" spc="29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8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literatura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613182"/>
            <a:ext cx="8913285" cy="929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ČADOVÁ, E. a kol. </a:t>
            </a:r>
            <a:r>
              <a:rPr sz="2000" i="1" dirty="0">
                <a:solidFill>
                  <a:srgbClr val="FFFFFF"/>
                </a:solidFill>
                <a:latin typeface="IUQIBR+Times New Roman Italic"/>
                <a:cs typeface="IUQIBR+Times New Roman Italic"/>
              </a:rPr>
              <a:t>Metodika</a:t>
            </a:r>
            <a:r>
              <a:rPr sz="2000" i="1" spc="-22" dirty="0">
                <a:solidFill>
                  <a:srgbClr val="FFFFFF"/>
                </a:solidFill>
                <a:latin typeface="IUQIBR+Times New Roman Italic"/>
                <a:cs typeface="IUQIBR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práce</a:t>
            </a:r>
            <a:r>
              <a:rPr sz="2000" i="1" spc="-30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se žákem</a:t>
            </a:r>
            <a:r>
              <a:rPr sz="2000" i="1" spc="-19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s tělesným</a:t>
            </a:r>
            <a:r>
              <a:rPr sz="2000" i="1" spc="-14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postižením</a:t>
            </a:r>
            <a:r>
              <a:rPr sz="2000" i="1" spc="-38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a zdravotním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znevýhodněním.</a:t>
            </a:r>
            <a:r>
              <a:rPr sz="2000" i="1" spc="-35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Olomouc: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Univerzita</a:t>
            </a:r>
            <a:r>
              <a:rPr sz="2000" spc="-45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Palackého</a:t>
            </a:r>
            <a:r>
              <a:rPr sz="2000" spc="-1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v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Olomouci,</a:t>
            </a:r>
            <a:r>
              <a:rPr sz="2000" spc="-28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2012.</a:t>
            </a:r>
            <a:r>
              <a:rPr sz="2000" spc="-35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107</a:t>
            </a:r>
            <a:r>
              <a:rPr sz="2000" spc="-18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s. ISBN </a:t>
            </a:r>
            <a:r>
              <a:rPr sz="2000" spc="12" dirty="0">
                <a:solidFill>
                  <a:srgbClr val="FFFFFF"/>
                </a:solidFill>
                <a:latin typeface="AIGLTR+Times New Roman"/>
                <a:cs typeface="AIGLTR+Times New Roman"/>
              </a:rPr>
              <a:t>978-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80-244-3308-0.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1832492"/>
            <a:ext cx="8544316" cy="625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spc="-47" dirty="0">
                <a:solidFill>
                  <a:srgbClr val="FFFFFF"/>
                </a:solidFill>
                <a:latin typeface="AIGLTR+Times New Roman"/>
                <a:cs typeface="AIGLTR+Times New Roman"/>
              </a:rPr>
              <a:t>VALENTA,</a:t>
            </a:r>
            <a:r>
              <a:rPr sz="2000" spc="34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M. a kol.</a:t>
            </a:r>
            <a:r>
              <a:rPr sz="2000" spc="-26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Přehled</a:t>
            </a:r>
            <a:r>
              <a:rPr sz="2000" i="1" spc="-17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speciální</a:t>
            </a:r>
            <a:r>
              <a:rPr sz="2000" i="1" spc="-46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pedagogiky:</a:t>
            </a:r>
            <a:r>
              <a:rPr sz="2000" i="1" spc="-48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rámcové</a:t>
            </a:r>
            <a:r>
              <a:rPr sz="2000" i="1" spc="-38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kompendium</a:t>
            </a:r>
            <a:r>
              <a:rPr sz="2000" i="1" spc="-43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oboru.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Praha:</a:t>
            </a:r>
            <a:r>
              <a:rPr sz="2000" spc="-24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Portál</a:t>
            </a:r>
            <a:r>
              <a:rPr sz="2000" spc="-41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USLVJO+Times New Roman"/>
                <a:cs typeface="USLVJO+Times New Roman"/>
              </a:rPr>
              <a:t>s.r.o.,</a:t>
            </a:r>
            <a:r>
              <a:rPr sz="2000" spc="-22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2014.</a:t>
            </a:r>
            <a:r>
              <a:rPr sz="2000" spc="-35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269</a:t>
            </a:r>
            <a:r>
              <a:rPr sz="2000" spc="-18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s. ISBN </a:t>
            </a:r>
            <a:r>
              <a:rPr sz="2000" spc="14" dirty="0">
                <a:solidFill>
                  <a:srgbClr val="FFFFFF"/>
                </a:solidFill>
                <a:latin typeface="USLVJO+Times New Roman"/>
                <a:cs typeface="USLVJO+Times New Roman"/>
              </a:rPr>
              <a:t>978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-80-262-0602-6.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2747163"/>
            <a:ext cx="8680323" cy="624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KUDLÁČEK, M.</a:t>
            </a:r>
            <a:r>
              <a:rPr sz="2000" spc="11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a kol.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Aplikované</a:t>
            </a:r>
            <a:r>
              <a:rPr sz="2000" i="1" spc="-39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pohybové</a:t>
            </a:r>
            <a:r>
              <a:rPr sz="2000" i="1" spc="-32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aktivity</a:t>
            </a:r>
            <a:r>
              <a:rPr sz="2000" i="1" spc="-18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osob</a:t>
            </a:r>
            <a:r>
              <a:rPr sz="2000" i="1" spc="-22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s tělesným</a:t>
            </a:r>
            <a:r>
              <a:rPr sz="2000" i="1" spc="-15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postižením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.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Olomouc:</a:t>
            </a:r>
            <a:r>
              <a:rPr sz="2000" spc="-21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Univerzita</a:t>
            </a:r>
            <a:r>
              <a:rPr sz="2000" spc="-3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Palackého</a:t>
            </a:r>
            <a:r>
              <a:rPr sz="2000" spc="-25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v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Olomouci,</a:t>
            </a:r>
            <a:r>
              <a:rPr sz="2000" spc="-16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2013.</a:t>
            </a:r>
            <a:r>
              <a:rPr sz="2000" spc="-35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91 s. ISBN 978-80-244-3928-9.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" y="3661817"/>
            <a:ext cx="9047436" cy="624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ZIKL, </a:t>
            </a:r>
            <a:r>
              <a:rPr sz="2000" spc="-213" dirty="0">
                <a:solidFill>
                  <a:srgbClr val="FFFFFF"/>
                </a:solidFill>
                <a:latin typeface="AIGLTR+Times New Roman"/>
                <a:cs typeface="AIGLTR+Times New Roman"/>
              </a:rPr>
              <a:t>P.</a:t>
            </a:r>
            <a:r>
              <a:rPr sz="2000" spc="2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Děti</a:t>
            </a:r>
            <a:r>
              <a:rPr sz="2000" i="1" spc="-14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s tělesným</a:t>
            </a:r>
            <a:r>
              <a:rPr sz="2000" i="1" spc="-23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a kombinovaným</a:t>
            </a:r>
            <a:r>
              <a:rPr sz="2000" i="1" spc="-27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postižením</a:t>
            </a:r>
            <a:r>
              <a:rPr sz="2000" i="1" spc="-29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ve</a:t>
            </a:r>
            <a:r>
              <a:rPr sz="2000" i="1" spc="-1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škole.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Praha:</a:t>
            </a:r>
            <a:r>
              <a:rPr sz="2000" spc="-21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Grada,</a:t>
            </a:r>
            <a:r>
              <a:rPr sz="2000" spc="-2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spc="-12" dirty="0">
                <a:solidFill>
                  <a:srgbClr val="FFFFFF"/>
                </a:solidFill>
                <a:latin typeface="AIGLTR+Times New Roman"/>
                <a:cs typeface="AIGLTR+Times New Roman"/>
              </a:rPr>
              <a:t>2011.</a:t>
            </a:r>
            <a:r>
              <a:rPr sz="2000" spc="-22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spc="-31" dirty="0">
                <a:solidFill>
                  <a:srgbClr val="FFFFFF"/>
                </a:solidFill>
                <a:latin typeface="AIGLTR+Times New Roman"/>
                <a:cs typeface="AIGLTR+Times New Roman"/>
              </a:rPr>
              <a:t>112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s. ISBN 978-80-247-3856-7.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40" y="4576217"/>
            <a:ext cx="8055596" cy="6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KVĚTOŇOVÁ,</a:t>
            </a:r>
            <a:r>
              <a:rPr sz="2000" spc="-1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L., STRNADOVÁ, I.,</a:t>
            </a:r>
            <a:r>
              <a:rPr sz="2000" spc="-15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HÁJKOVÁ,</a:t>
            </a:r>
            <a:r>
              <a:rPr sz="2000" spc="-58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spc="-244" dirty="0">
                <a:solidFill>
                  <a:srgbClr val="FFFFFF"/>
                </a:solidFill>
                <a:latin typeface="USLVJO+Times New Roman"/>
                <a:cs typeface="USLVJO+Times New Roman"/>
              </a:rPr>
              <a:t>V.</a:t>
            </a:r>
            <a:r>
              <a:rPr sz="2000" spc="266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IUQIBR+Times New Roman Italic"/>
                <a:cs typeface="IUQIBR+Times New Roman Italic"/>
              </a:rPr>
              <a:t>Cesty</a:t>
            </a:r>
            <a:r>
              <a:rPr sz="2000" i="1" spc="-11" dirty="0">
                <a:solidFill>
                  <a:srgbClr val="FFFFFF"/>
                </a:solidFill>
                <a:latin typeface="IUQIBR+Times New Roman Italic"/>
                <a:cs typeface="IUQIBR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IUQIBR+Times New Roman Italic"/>
                <a:cs typeface="IUQIBR+Times New Roman Italic"/>
              </a:rPr>
              <a:t>k inkluzi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.</a:t>
            </a:r>
            <a:r>
              <a:rPr sz="2000" spc="-28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Praha:</a:t>
            </a:r>
          </a:p>
          <a:p>
            <a:pPr marL="0" marR="0">
              <a:lnSpc>
                <a:spcPts val="2221"/>
              </a:lnSpc>
              <a:spcBef>
                <a:spcPts val="181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Karolinum,</a:t>
            </a:r>
            <a:r>
              <a:rPr sz="2000" spc="-3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2012.</a:t>
            </a:r>
            <a:r>
              <a:rPr sz="2000" spc="-36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167</a:t>
            </a:r>
            <a:r>
              <a:rPr sz="2000" spc="-18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s.</a:t>
            </a:r>
            <a:r>
              <a:rPr sz="2000" spc="-19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ISBN 978-80-246-2086-2.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" y="5490948"/>
            <a:ext cx="8969673" cy="929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BARTOŇOVÁ,</a:t>
            </a:r>
            <a:r>
              <a:rPr sz="2000" spc="1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R., JEŠINA,</a:t>
            </a:r>
            <a:r>
              <a:rPr sz="2000" spc="-28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O.</a:t>
            </a:r>
            <a:r>
              <a:rPr sz="2000" spc="-111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A</a:t>
            </a:r>
            <a:r>
              <a:rPr sz="2000" spc="-99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kol.</a:t>
            </a:r>
            <a:r>
              <a:rPr sz="2000" spc="-12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Individuální</a:t>
            </a:r>
            <a:r>
              <a:rPr sz="2000" i="1" spc="-37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vzdělávací</a:t>
            </a:r>
            <a:r>
              <a:rPr sz="2000" i="1" spc="-50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plán</a:t>
            </a:r>
            <a:r>
              <a:rPr sz="2000" i="1" spc="-14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ve</a:t>
            </a:r>
            <a:r>
              <a:rPr sz="2000" i="1" spc="-1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školní</a:t>
            </a:r>
            <a:r>
              <a:rPr sz="2000" i="1" spc="-19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tělesné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i="1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výchově.</a:t>
            </a:r>
            <a:r>
              <a:rPr sz="2000" i="1" spc="-17" dirty="0">
                <a:solidFill>
                  <a:srgbClr val="FFFFFF"/>
                </a:solidFill>
                <a:latin typeface="LVLOPC+Times New Roman Italic"/>
                <a:cs typeface="LVLOPC+Times New Roman Italic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Olomouc:</a:t>
            </a:r>
            <a:r>
              <a:rPr sz="2000" spc="-24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Univerzita</a:t>
            </a:r>
            <a:r>
              <a:rPr sz="2000" spc="-33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Palackého</a:t>
            </a:r>
            <a:r>
              <a:rPr sz="2000" spc="-25" dirty="0">
                <a:solidFill>
                  <a:srgbClr val="FFFFFF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USLVJO+Times New Roman"/>
                <a:cs typeface="USLVJO+Times New Roman"/>
              </a:rPr>
              <a:t>v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Olomouci,</a:t>
            </a:r>
            <a:r>
              <a:rPr sz="2000" spc="-16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2012.</a:t>
            </a:r>
            <a:r>
              <a:rPr sz="2000" spc="-35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165</a:t>
            </a:r>
            <a:r>
              <a:rPr sz="2000" spc="-3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s. ISBN 978-80-244-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AIGLTR+Times New Roman"/>
                <a:cs typeface="AIGLTR+Times New Roman"/>
              </a:rPr>
              <a:t>3152-9.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30240"/>
            <a:ext cx="9115044" cy="5372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5806" marR="0">
              <a:lnSpc>
                <a:spcPts val="4425"/>
              </a:lnSpc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00FF00"/>
                </a:solidFill>
                <a:latin typeface="RHMIUV+Times New Roman Bold"/>
                <a:cs typeface="RHMIUV+Times New Roman Bold"/>
              </a:rPr>
              <a:t>Mozková</a:t>
            </a:r>
            <a:r>
              <a:rPr sz="32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obrna</a:t>
            </a:r>
          </a:p>
          <a:p>
            <a:pPr marL="0" marR="0">
              <a:lnSpc>
                <a:spcPts val="2657"/>
              </a:lnSpc>
              <a:spcBef>
                <a:spcPts val="201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Původní český</a:t>
            </a:r>
            <a:r>
              <a:rPr sz="2000" spc="-1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název</a:t>
            </a:r>
            <a:r>
              <a:rPr sz="2000" spc="-1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→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DMO - neurolog</a:t>
            </a:r>
            <a:r>
              <a:rPr sz="2000" spc="-16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Ivan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Lesný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roku 1959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</a:t>
            </a:r>
            <a:r>
              <a:rPr sz="2000" spc="163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anglicky</a:t>
            </a:r>
            <a:r>
              <a:rPr sz="2000" spc="203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mluvicích</a:t>
            </a:r>
            <a:r>
              <a:rPr sz="2000" spc="2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zemích</a:t>
            </a:r>
            <a:r>
              <a:rPr sz="2000" spc="20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lékaři</a:t>
            </a:r>
            <a:r>
              <a:rPr sz="2000" spc="20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přijali</a:t>
            </a:r>
            <a:r>
              <a:rPr sz="2000" spc="21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</a:t>
            </a:r>
            <a:r>
              <a:rPr sz="2000" spc="20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roce</a:t>
            </a:r>
            <a:r>
              <a:rPr sz="2000" spc="21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1937</a:t>
            </a:r>
            <a:r>
              <a:rPr sz="2000" spc="20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termín</a:t>
            </a:r>
            <a:r>
              <a:rPr sz="2000" spc="22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cerebral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0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palsy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.</a:t>
            </a:r>
          </a:p>
          <a:p>
            <a:pPr marL="0" marR="0">
              <a:lnSpc>
                <a:spcPts val="2891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408080"/>
                </a:solidFill>
                <a:latin typeface="ETOACD+Verdana"/>
                <a:cs typeface="ETOACD+Verdana"/>
                <a:hlinkClick r:id="rId3"/>
              </a:rPr>
              <a:t>https://www.youtube.com/watch?v=_n6rCmte6vE</a:t>
            </a:r>
          </a:p>
          <a:p>
            <a:pPr marL="0" marR="0">
              <a:lnSpc>
                <a:spcPts val="2657"/>
              </a:lnSpc>
              <a:spcBef>
                <a:spcPts val="227"/>
              </a:spcBef>
              <a:spcAft>
                <a:spcPts val="0"/>
              </a:spcAft>
            </a:pPr>
            <a:r>
              <a:rPr sz="2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Mozková</a:t>
            </a:r>
            <a:r>
              <a:rPr sz="2000" b="1" u="sng" spc="12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obrna (MO),</a:t>
            </a:r>
            <a:r>
              <a:rPr sz="2000" b="1" u="sng" spc="-2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dříve dětská mozková</a:t>
            </a:r>
            <a:r>
              <a:rPr sz="2000" b="1" u="sng" spc="1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obrna (DMO)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centrální</a:t>
            </a:r>
            <a:r>
              <a:rPr sz="2000" b="1" spc="-16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onemocnění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vznik</a:t>
            </a:r>
            <a:r>
              <a:rPr sz="2000" spc="24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před</a:t>
            </a:r>
            <a:r>
              <a:rPr sz="2000" b="1" spc="239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narozením</a:t>
            </a:r>
            <a:r>
              <a:rPr sz="2000" b="1" spc="274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(prenatální)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,</a:t>
            </a:r>
            <a:r>
              <a:rPr sz="2000" spc="25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při</a:t>
            </a:r>
            <a:r>
              <a:rPr sz="2000" b="1" spc="257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porodu</a:t>
            </a:r>
            <a:r>
              <a:rPr sz="2000" b="1" spc="260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(perinatální)</a:t>
            </a:r>
            <a:r>
              <a:rPr sz="2000" b="1" spc="254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nebo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těsně </a:t>
            </a:r>
            <a:r>
              <a:rPr sz="20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po</a:t>
            </a:r>
            <a:r>
              <a:rPr sz="2000" b="1" spc="14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něm (postnatální)</a:t>
            </a:r>
          </a:p>
          <a:p>
            <a:pPr marL="0" marR="0">
              <a:lnSpc>
                <a:spcPts val="2663"/>
              </a:lnSpc>
              <a:spcBef>
                <a:spcPts val="205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typická</a:t>
            </a:r>
            <a:r>
              <a:rPr sz="2000" spc="-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je</a:t>
            </a:r>
            <a:r>
              <a:rPr sz="2000" spc="-1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tělesná</a:t>
            </a:r>
            <a:r>
              <a:rPr sz="2000" spc="-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neobratnost</a:t>
            </a:r>
            <a:r>
              <a:rPr sz="2000" spc="-1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(jemná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motorika)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nerovnoměrný vývoj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zvýšená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pohyblivost</a:t>
            </a:r>
            <a:r>
              <a:rPr sz="2000" spc="-1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 neklid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nesoustředěnost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,</a:t>
            </a:r>
            <a:r>
              <a:rPr sz="2000" spc="-36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těkavost</a:t>
            </a:r>
          </a:p>
          <a:p>
            <a:pPr marL="0" marR="0">
              <a:lnSpc>
                <a:spcPts val="2666"/>
              </a:lnSpc>
              <a:spcBef>
                <a:spcPts val="154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překotné</a:t>
            </a:r>
            <a:r>
              <a:rPr sz="2000" spc="-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impulzivní</a:t>
            </a:r>
            <a:r>
              <a:rPr sz="2000" spc="-1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reakce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5377609"/>
            <a:ext cx="9115027" cy="147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střídání</a:t>
            </a:r>
            <a:r>
              <a:rPr sz="2000" spc="-2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nálad</a:t>
            </a:r>
            <a:r>
              <a:rPr sz="2000" spc="-2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výkyvy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duševní výkonnosti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opožděný vývoj řeči</a:t>
            </a:r>
            <a:r>
              <a:rPr sz="2000" spc="-1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řečové</a:t>
            </a:r>
            <a:r>
              <a:rPr sz="20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vady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není dědičná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,</a:t>
            </a:r>
            <a:r>
              <a:rPr sz="2000" spc="-2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nakažlivá</a:t>
            </a:r>
            <a:r>
              <a:rPr sz="2000" spc="-3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ani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progresivní</a:t>
            </a:r>
            <a:r>
              <a:rPr sz="2000" spc="-2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(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nezhoršuje</a:t>
            </a:r>
            <a:r>
              <a:rPr sz="2000" spc="-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se</a:t>
            </a:r>
            <a:r>
              <a:rPr sz="2000" spc="-11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věkem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)</a:t>
            </a:r>
          </a:p>
          <a:p>
            <a:pPr marL="0" marR="0">
              <a:lnSpc>
                <a:spcPts val="2666"/>
              </a:lnSpc>
              <a:spcBef>
                <a:spcPts val="203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různý</a:t>
            </a:r>
            <a:r>
              <a:rPr sz="2000" spc="9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stupeň</a:t>
            </a:r>
            <a:r>
              <a:rPr sz="2000" spc="9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postižení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:</a:t>
            </a:r>
            <a:r>
              <a:rPr sz="2000" spc="905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od</a:t>
            </a:r>
            <a:r>
              <a:rPr sz="2000" spc="91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mírné</a:t>
            </a:r>
            <a:r>
              <a:rPr sz="2000" spc="9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“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neohrabanosti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”</a:t>
            </a:r>
            <a:r>
              <a:rPr sz="2000" spc="90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až</a:t>
            </a:r>
            <a:r>
              <a:rPr sz="2000" spc="9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spc="-1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</a:t>
            </a:r>
            <a:r>
              <a:rPr sz="2000" spc="92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úplnou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37890" y="62594"/>
            <a:ext cx="2421132" cy="488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Formy</a:t>
            </a:r>
            <a:r>
              <a:rPr sz="3200" b="1" spc="-28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32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DMO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116" y="856826"/>
            <a:ext cx="8941746" cy="1293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5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Spastická</a:t>
            </a:r>
            <a:r>
              <a:rPr sz="2100" b="1" spc="2747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Hemiparetická</a:t>
            </a:r>
            <a:r>
              <a:rPr sz="2100" b="1" spc="252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½</a:t>
            </a:r>
            <a:r>
              <a:rPr sz="2100" b="1" spc="756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těla,</a:t>
            </a:r>
            <a:r>
              <a:rPr sz="2100" b="1" spc="762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zpravidla</a:t>
            </a:r>
            <a:r>
              <a:rPr sz="2100" b="1" spc="759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s</a:t>
            </a:r>
            <a:r>
              <a:rPr sz="2100" b="1" spc="758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převážným</a:t>
            </a:r>
            <a:r>
              <a:rPr sz="2100" b="1" spc="77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postižením</a:t>
            </a:r>
          </a:p>
          <a:p>
            <a:pPr marL="3600958" marR="0">
              <a:lnSpc>
                <a:spcPts val="2325"/>
              </a:lnSpc>
              <a:spcBef>
                <a:spcPts val="19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HK,</a:t>
            </a:r>
            <a:r>
              <a:rPr sz="2100" b="1" spc="319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která</a:t>
            </a:r>
            <a:r>
              <a:rPr sz="2100" b="1" spc="326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bývá</a:t>
            </a:r>
            <a:r>
              <a:rPr sz="2100" b="1" spc="31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ohnuta</a:t>
            </a:r>
            <a:r>
              <a:rPr sz="2100" b="1" spc="31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v</a:t>
            </a:r>
            <a:r>
              <a:rPr sz="2100" b="1" spc="31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lokti,</a:t>
            </a:r>
            <a:r>
              <a:rPr sz="2100" b="1" spc="31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zatímco</a:t>
            </a:r>
            <a:r>
              <a:rPr sz="2100" b="1" spc="326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DK</a:t>
            </a:r>
          </a:p>
          <a:p>
            <a:pPr marL="3600958" marR="0">
              <a:lnSpc>
                <a:spcPts val="2325"/>
              </a:lnSpc>
              <a:spcBef>
                <a:spcPts val="24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napjata</a:t>
            </a:r>
            <a:r>
              <a:rPr sz="2100" b="1" spc="1303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-</a:t>
            </a:r>
            <a:r>
              <a:rPr sz="2100" b="1" spc="1286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došlapuje</a:t>
            </a:r>
            <a:r>
              <a:rPr sz="2100" b="1" spc="1302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na</a:t>
            </a:r>
            <a:r>
              <a:rPr sz="2100" b="1" spc="131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špičku,</a:t>
            </a:r>
            <a:r>
              <a:rPr sz="2100" b="1" spc="1286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spc="-13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IQ</a:t>
            </a:r>
            <a:r>
              <a:rPr sz="2100" b="1" spc="131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dle</a:t>
            </a:r>
          </a:p>
          <a:p>
            <a:pPr marL="3600958" marR="0">
              <a:lnSpc>
                <a:spcPts val="2325"/>
              </a:lnSpc>
              <a:spcBef>
                <a:spcPts val="19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postižené</a:t>
            </a:r>
            <a:r>
              <a:rPr sz="2100" b="1" spc="22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hemisféry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8559" y="2137367"/>
            <a:ext cx="1500485" cy="333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5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Diparetická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67074" y="2137367"/>
            <a:ext cx="5340299" cy="973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5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většinou</a:t>
            </a:r>
            <a:r>
              <a:rPr sz="2100" b="1" spc="37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DKK,</a:t>
            </a:r>
            <a:r>
              <a:rPr sz="2100" b="1" spc="49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nůžkovitá</a:t>
            </a:r>
            <a:r>
              <a:rPr sz="2100" b="1" spc="48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chůze</a:t>
            </a:r>
            <a:r>
              <a:rPr sz="2100" b="1" spc="5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(po</a:t>
            </a:r>
            <a:r>
              <a:rPr sz="2100" b="1" spc="48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špičkách,</a:t>
            </a:r>
          </a:p>
          <a:p>
            <a:pPr marL="0" marR="0">
              <a:lnSpc>
                <a:spcPts val="2325"/>
              </a:lnSpc>
              <a:spcBef>
                <a:spcPts val="19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kolena</a:t>
            </a:r>
            <a:r>
              <a:rPr sz="2100" b="1" spc="755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se</a:t>
            </a:r>
            <a:r>
              <a:rPr sz="2100" b="1" spc="754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třou</a:t>
            </a:r>
            <a:r>
              <a:rPr sz="2100" b="1" spc="744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o</a:t>
            </a:r>
            <a:r>
              <a:rPr sz="2100" b="1" spc="753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sebe),</a:t>
            </a:r>
            <a:r>
              <a:rPr sz="2100" b="1" spc="75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chůze</a:t>
            </a:r>
            <a:r>
              <a:rPr sz="2100" b="1" spc="769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-</a:t>
            </a:r>
            <a:r>
              <a:rPr sz="2100" b="1" spc="744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pokrčená</a:t>
            </a:r>
          </a:p>
          <a:p>
            <a:pPr marL="0" marR="0">
              <a:lnSpc>
                <a:spcPts val="2325"/>
              </a:lnSpc>
              <a:spcBef>
                <a:spcPts val="24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kolena,</a:t>
            </a:r>
            <a:r>
              <a:rPr sz="2100" b="1" spc="-10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IQ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dobré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8559" y="3097487"/>
            <a:ext cx="6567257" cy="653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5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Kvadruparetická</a:t>
            </a:r>
            <a:r>
              <a:rPr sz="2100" b="1" spc="42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všechny</a:t>
            </a:r>
            <a:r>
              <a:rPr sz="2100" b="1" spc="-17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4</a:t>
            </a:r>
            <a:r>
              <a:rPr sz="2100" b="1" spc="1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spc="-1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končetiny,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IQ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spíše nedobré</a:t>
            </a:r>
          </a:p>
          <a:p>
            <a:pPr marL="0" marR="0">
              <a:lnSpc>
                <a:spcPts val="2328"/>
              </a:lnSpc>
              <a:spcBef>
                <a:spcPts val="194"/>
              </a:spcBef>
              <a:spcAft>
                <a:spcPts val="0"/>
              </a:spcAft>
            </a:pPr>
            <a:r>
              <a:rPr sz="2100" b="1" spc="-1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Tetraplegická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6116" y="3737821"/>
            <a:ext cx="3133026" cy="333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5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Nespastická</a:t>
            </a:r>
            <a:r>
              <a:rPr sz="2100" b="1" spc="65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Hypotonická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67074" y="3737821"/>
            <a:ext cx="5340835" cy="161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5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Pohybová</a:t>
            </a:r>
            <a:r>
              <a:rPr sz="2100" b="1" spc="16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chudost,</a:t>
            </a:r>
            <a:r>
              <a:rPr sz="2100" b="1" spc="153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výraznější</a:t>
            </a:r>
            <a:r>
              <a:rPr sz="2100" b="1" spc="170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bývá</a:t>
            </a:r>
            <a:r>
              <a:rPr sz="2100" b="1" spc="162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spc="-16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na</a:t>
            </a:r>
            <a:r>
              <a:rPr sz="2100" b="1" spc="169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DKK,</a:t>
            </a:r>
          </a:p>
          <a:p>
            <a:pPr marL="0" marR="0">
              <a:lnSpc>
                <a:spcPts val="2325"/>
              </a:lnSpc>
              <a:spcBef>
                <a:spcPts val="19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u</a:t>
            </a:r>
            <a:r>
              <a:rPr sz="2100" b="1" spc="31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kojenců</a:t>
            </a:r>
            <a:r>
              <a:rPr sz="2100" b="1" spc="304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a</a:t>
            </a:r>
            <a:r>
              <a:rPr sz="2100" b="1" spc="297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kolem</a:t>
            </a:r>
            <a:r>
              <a:rPr sz="2100" b="1" spc="31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3.</a:t>
            </a:r>
            <a:r>
              <a:rPr sz="2100" b="1" spc="300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spc="-17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roku</a:t>
            </a:r>
            <a:r>
              <a:rPr sz="2100" b="1" spc="329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věku</a:t>
            </a:r>
            <a:r>
              <a:rPr sz="2100" b="1" spc="294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se</a:t>
            </a:r>
            <a:r>
              <a:rPr sz="2100" b="1" spc="308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většinou</a:t>
            </a:r>
          </a:p>
          <a:p>
            <a:pPr marL="0" marR="0">
              <a:lnSpc>
                <a:spcPts val="2325"/>
              </a:lnSpc>
              <a:spcBef>
                <a:spcPts val="24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mění</a:t>
            </a:r>
            <a:r>
              <a:rPr sz="2100" b="1" spc="3245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ve</a:t>
            </a:r>
            <a:r>
              <a:rPr sz="2100" b="1" spc="323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formu</a:t>
            </a:r>
            <a:r>
              <a:rPr sz="2100" b="1" spc="3243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spastickou</a:t>
            </a:r>
            <a:r>
              <a:rPr sz="2100" b="1" spc="3236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nebo</a:t>
            </a:r>
          </a:p>
          <a:p>
            <a:pPr marL="0" marR="0">
              <a:lnSpc>
                <a:spcPts val="2325"/>
              </a:lnSpc>
              <a:spcBef>
                <a:spcPts val="19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dyskinetickou,</a:t>
            </a:r>
            <a:r>
              <a:rPr sz="2100" b="1" spc="272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mentální</a:t>
            </a:r>
            <a:r>
              <a:rPr sz="2100" b="1" spc="270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retardace,</a:t>
            </a:r>
            <a:r>
              <a:rPr sz="2100" b="1" spc="272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↓</a:t>
            </a:r>
            <a:r>
              <a:rPr sz="2100" b="1" spc="27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svalové</a:t>
            </a:r>
          </a:p>
          <a:p>
            <a:pPr marL="0" marR="0">
              <a:lnSpc>
                <a:spcPts val="2325"/>
              </a:lnSpc>
              <a:spcBef>
                <a:spcPts val="197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napětí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78559" y="5338402"/>
            <a:ext cx="1634225" cy="653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5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Dyskinetická</a:t>
            </a:r>
          </a:p>
          <a:p>
            <a:pPr marL="0" marR="0">
              <a:lnSpc>
                <a:spcPts val="2325"/>
              </a:lnSpc>
              <a:spcBef>
                <a:spcPts val="19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Mozečková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67074" y="5338402"/>
            <a:ext cx="5339805" cy="1293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5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nepotlačitelné mimovolné</a:t>
            </a:r>
            <a:r>
              <a:rPr sz="2100" b="1" spc="-1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a</a:t>
            </a:r>
            <a:r>
              <a:rPr sz="2100" b="1" spc="1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bezděčné</a:t>
            </a:r>
            <a:r>
              <a:rPr sz="2100" b="1" spc="34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pohyby</a:t>
            </a:r>
          </a:p>
          <a:p>
            <a:pPr marL="0" marR="0">
              <a:lnSpc>
                <a:spcPts val="2325"/>
              </a:lnSpc>
              <a:spcBef>
                <a:spcPts val="19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vyskytuje</a:t>
            </a:r>
            <a:r>
              <a:rPr sz="2100" b="1" spc="1075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se</a:t>
            </a:r>
            <a:r>
              <a:rPr sz="2100" b="1" spc="1064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vzácně,</a:t>
            </a:r>
            <a:r>
              <a:rPr sz="2100" b="1" spc="1076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↓</a:t>
            </a:r>
            <a:r>
              <a:rPr sz="2100" b="1" spc="1067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svalového</a:t>
            </a:r>
            <a:r>
              <a:rPr sz="2100" b="1" spc="1068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napětí,</a:t>
            </a:r>
          </a:p>
          <a:p>
            <a:pPr marL="0" marR="0">
              <a:lnSpc>
                <a:spcPts val="2325"/>
              </a:lnSpc>
              <a:spcBef>
                <a:spcPts val="24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poruchy</a:t>
            </a:r>
            <a:r>
              <a:rPr sz="2100" b="1" spc="198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koordinace,</a:t>
            </a:r>
            <a:r>
              <a:rPr sz="2100" b="1" spc="1967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vede</a:t>
            </a:r>
            <a:r>
              <a:rPr sz="2100" b="1" spc="1970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k</a:t>
            </a:r>
            <a:r>
              <a:rPr sz="2100" b="1" spc="1967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těžkému</a:t>
            </a:r>
          </a:p>
          <a:p>
            <a:pPr marL="0" marR="0">
              <a:lnSpc>
                <a:spcPts val="2325"/>
              </a:lnSpc>
              <a:spcBef>
                <a:spcPts val="194"/>
              </a:spcBef>
              <a:spcAft>
                <a:spcPts val="0"/>
              </a:spcAft>
            </a:pPr>
            <a:r>
              <a:rPr sz="21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postižení</a:t>
            </a:r>
            <a:r>
              <a:rPr sz="2100" b="1" spc="23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pohybu</a:t>
            </a:r>
            <a:r>
              <a:rPr sz="2100" b="1" spc="-22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a zpravidla</a:t>
            </a:r>
            <a:r>
              <a:rPr sz="2100" b="1" spc="19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1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i intelektu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1864" y="56833"/>
            <a:ext cx="3853804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FF00"/>
                </a:solidFill>
                <a:latin typeface="NTHRDN+Arial Bold"/>
                <a:cs typeface="NTHRDN+Arial Bold"/>
              </a:rPr>
              <a:t>Pohyb</a:t>
            </a:r>
            <a:r>
              <a:rPr sz="3200" b="1" spc="-24" dirty="0">
                <a:solidFill>
                  <a:srgbClr val="00FF00"/>
                </a:solidFill>
                <a:latin typeface="NTHRDN+Arial Bold"/>
                <a:cs typeface="NTHRDN+Arial Bold"/>
              </a:rPr>
              <a:t> </a:t>
            </a:r>
            <a:r>
              <a:rPr sz="3200" b="1" dirty="0">
                <a:solidFill>
                  <a:srgbClr val="00FF00"/>
                </a:solidFill>
                <a:latin typeface="NTHRDN+Arial Bold"/>
                <a:cs typeface="NTHRDN+Arial Bold"/>
              </a:rPr>
              <a:t>- </a:t>
            </a:r>
            <a:r>
              <a:rPr sz="3200" b="1" dirty="0">
                <a:solidFill>
                  <a:srgbClr val="00FF00"/>
                </a:solidFill>
                <a:latin typeface="LHGAUR+Arial Bold"/>
                <a:cs typeface="LHGAUR+Arial Bold"/>
              </a:rPr>
              <a:t>zvláštnosti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253" y="1734198"/>
            <a:ext cx="8576488" cy="74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o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požděný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/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změněný</a:t>
            </a:r>
            <a:r>
              <a:rPr sz="2200" b="1" spc="43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motorický vývoj</a:t>
            </a:r>
            <a:r>
              <a:rPr sz="2200" b="1" spc="25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dysfunkce</a:t>
            </a:r>
            <a:r>
              <a:rPr sz="2200" spc="46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spc="-16" dirty="0">
                <a:solidFill>
                  <a:srgbClr val="FFFF00"/>
                </a:solidFill>
                <a:latin typeface="IECKBU+Verdana"/>
                <a:cs typeface="IECKBU+Verdana"/>
              </a:rPr>
              <a:t>svalů</a:t>
            </a:r>
          </a:p>
          <a:p>
            <a:pPr marL="34290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hlavy a trupu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může</a:t>
            </a:r>
            <a:r>
              <a:rPr sz="2200" spc="23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spc="-12" dirty="0">
                <a:solidFill>
                  <a:srgbClr val="FFFF00"/>
                </a:solidFill>
                <a:latin typeface="IECKBU+Verdana"/>
                <a:cs typeface="IECKBU+Verdana"/>
              </a:rPr>
              <a:t>ovlivňovat</a:t>
            </a:r>
            <a:r>
              <a:rPr sz="2200" spc="25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pohybové</a:t>
            </a:r>
            <a:r>
              <a:rPr sz="2200" spc="25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vzorce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253" y="2601494"/>
            <a:ext cx="8623305" cy="377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vyšší</a:t>
            </a:r>
            <a:r>
              <a:rPr sz="2200" b="1" spc="-13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a</a:t>
            </a:r>
            <a:r>
              <a:rPr sz="2200" b="1" spc="11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časnější únavnost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-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horší</a:t>
            </a:r>
            <a:r>
              <a:rPr sz="2200" spc="2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mechanická</a:t>
            </a:r>
            <a:r>
              <a:rPr sz="2200" spc="25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účinnost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153" y="2936721"/>
            <a:ext cx="3445096" cy="377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vyšší</a:t>
            </a:r>
            <a:r>
              <a:rPr sz="2200" spc="25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energetický</a:t>
            </a:r>
            <a:r>
              <a:rPr sz="2200" spc="25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výdej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0253" y="3436900"/>
            <a:ext cx="8107496" cy="712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komunikace</a:t>
            </a:r>
            <a:r>
              <a:rPr sz="2200" b="1" spc="17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může být</a:t>
            </a:r>
            <a:r>
              <a:rPr sz="2200" b="1" spc="15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problém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,</a:t>
            </a:r>
            <a:r>
              <a:rPr sz="2200" spc="-12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pokud</a:t>
            </a:r>
            <a:r>
              <a:rPr sz="2200" spc="15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je</a:t>
            </a:r>
            <a:r>
              <a:rPr sz="2200" spc="18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přítomna</a:t>
            </a:r>
          </a:p>
          <a:p>
            <a:pPr marL="34290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porucha</a:t>
            </a:r>
            <a:r>
              <a:rPr sz="2200" spc="17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řeči</a:t>
            </a:r>
            <a:r>
              <a:rPr sz="2200" spc="24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a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mentální</a:t>
            </a:r>
            <a:r>
              <a:rPr sz="2200" spc="23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postižení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0253" y="4272052"/>
            <a:ext cx="7429687" cy="712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léky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mohou</a:t>
            </a:r>
            <a:r>
              <a:rPr sz="2200" b="1" spc="-11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mít</a:t>
            </a:r>
            <a:r>
              <a:rPr sz="2200" b="1" spc="-16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vliv</a:t>
            </a:r>
            <a:r>
              <a:rPr sz="2200" b="1" spc="-19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na</a:t>
            </a:r>
            <a:r>
              <a:rPr sz="2200" b="1" spc="18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výuku,</a:t>
            </a:r>
            <a:r>
              <a:rPr sz="2200" b="1" spc="10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výkon</a:t>
            </a:r>
            <a:r>
              <a:rPr sz="2200" b="1" spc="30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(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snížení</a:t>
            </a:r>
          </a:p>
          <a:p>
            <a:pPr marL="34290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pozornosti,</a:t>
            </a:r>
            <a:r>
              <a:rPr sz="2200" spc="26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tepelné</a:t>
            </a:r>
            <a:r>
              <a:rPr sz="2200" spc="23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tolerance,</a:t>
            </a:r>
            <a:r>
              <a:rPr sz="2200" spc="808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spc="-14" dirty="0">
                <a:solidFill>
                  <a:srgbClr val="FFFF00"/>
                </a:solidFill>
                <a:latin typeface="IECKBU+Verdana"/>
                <a:cs typeface="IECKBU+Verdana"/>
              </a:rPr>
              <a:t>svalová</a:t>
            </a:r>
            <a:r>
              <a:rPr sz="2200" spc="26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slabost)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0253" y="5109109"/>
            <a:ext cx="8793277" cy="712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doporučeny</a:t>
            </a:r>
            <a:r>
              <a:rPr sz="2200" b="1" spc="18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spíše</a:t>
            </a:r>
            <a:r>
              <a:rPr sz="2200" b="1" spc="-13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aerobní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aktivity</a:t>
            </a:r>
            <a:r>
              <a:rPr sz="2200" b="1" spc="759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(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mírně</a:t>
            </a:r>
            <a:r>
              <a:rPr sz="2200" spc="23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snížené</a:t>
            </a:r>
            <a:r>
              <a:rPr sz="2200" spc="228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pH -</a:t>
            </a:r>
          </a:p>
          <a:p>
            <a:pPr marL="34290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méně</a:t>
            </a:r>
            <a:r>
              <a:rPr sz="2200" spc="2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spc="-11" dirty="0">
                <a:solidFill>
                  <a:srgbClr val="FFFF00"/>
                </a:solidFill>
                <a:latin typeface="IECKBU+Verdana"/>
                <a:cs typeface="IECKBU+Verdana"/>
              </a:rPr>
              <a:t>záchvatů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0253" y="5944540"/>
            <a:ext cx="8443698" cy="712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v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ýhody</a:t>
            </a:r>
            <a:r>
              <a:rPr sz="2200" b="1" spc="14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cvičení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: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psychosociální</a:t>
            </a:r>
            <a:r>
              <a:rPr sz="2200" spc="288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+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zvýšení</a:t>
            </a:r>
            <a:r>
              <a:rPr sz="2200" spc="2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síly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,</a:t>
            </a:r>
            <a:r>
              <a:rPr sz="2200" spc="24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rozsahu</a:t>
            </a:r>
          </a:p>
          <a:p>
            <a:pPr marL="34290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pohybu,</a:t>
            </a:r>
            <a:r>
              <a:rPr sz="2200" spc="29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spc="-14" dirty="0">
                <a:solidFill>
                  <a:srgbClr val="FFFF00"/>
                </a:solidFill>
                <a:latin typeface="IECKBU+Verdana"/>
                <a:cs typeface="IECKBU+Verdana"/>
              </a:rPr>
              <a:t>svalové</a:t>
            </a:r>
            <a:r>
              <a:rPr sz="2200" spc="2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rovnováhy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,</a:t>
            </a:r>
            <a:r>
              <a:rPr sz="2200" spc="22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sebeobsluhy</a:t>
            </a:r>
            <a:r>
              <a:rPr sz="2200" spc="44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a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nezávislosti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3201" y="115104"/>
            <a:ext cx="5813450" cy="49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FF00"/>
                </a:solidFill>
                <a:latin typeface="LHGAUR+Arial Bold"/>
                <a:cs typeface="LHGAUR+Arial Bold"/>
              </a:rPr>
              <a:t>Pohybové</a:t>
            </a:r>
            <a:r>
              <a:rPr sz="3200" b="1" spc="63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FF00"/>
                </a:solidFill>
                <a:latin typeface="NTHRDN+Arial Bold"/>
                <a:cs typeface="NTHRDN+Arial Bold"/>
              </a:rPr>
              <a:t>aktivity</a:t>
            </a:r>
            <a:r>
              <a:rPr sz="3200" b="1" spc="-30" dirty="0">
                <a:solidFill>
                  <a:srgbClr val="00FF00"/>
                </a:solidFill>
                <a:latin typeface="NTHRDN+Arial Bold"/>
                <a:cs typeface="NTHRDN+Arial Bold"/>
              </a:rPr>
              <a:t> </a:t>
            </a:r>
            <a:r>
              <a:rPr sz="3200" b="1" dirty="0">
                <a:solidFill>
                  <a:srgbClr val="00FF00"/>
                </a:solidFill>
                <a:latin typeface="NTHRDN+Arial Bold"/>
                <a:cs typeface="NTHRDN+Arial Bold"/>
              </a:rPr>
              <a:t>- speciality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034" y="799872"/>
            <a:ext cx="8278243" cy="138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vývojová</a:t>
            </a:r>
            <a:r>
              <a:rPr sz="2200" spc="27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a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„zdravotní“</a:t>
            </a:r>
            <a:r>
              <a:rPr sz="2200" b="1" spc="11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cvičení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by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měla</a:t>
            </a:r>
            <a:r>
              <a:rPr sz="2200" spc="23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být</a:t>
            </a:r>
            <a:r>
              <a:rPr sz="2200" spc="10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součástí</a:t>
            </a:r>
          </a:p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programů</a:t>
            </a:r>
            <a:r>
              <a:rPr sz="2200" spc="25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(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funkční</a:t>
            </a:r>
            <a:r>
              <a:rPr sz="2200" spc="24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hybnost,</a:t>
            </a:r>
            <a:r>
              <a:rPr sz="2200" spc="28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protahování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,</a:t>
            </a:r>
            <a:r>
              <a:rPr sz="2200" spc="22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relaxace,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koordinace,</a:t>
            </a:r>
            <a:r>
              <a:rPr sz="2200" spc="52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rovnováha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),</a:t>
            </a:r>
            <a:r>
              <a:rPr sz="2200" spc="11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spc="-17" dirty="0">
                <a:solidFill>
                  <a:srgbClr val="FFFF00"/>
                </a:solidFill>
                <a:latin typeface="ETOACD+Verdana"/>
                <a:cs typeface="ETOACD+Verdana"/>
              </a:rPr>
              <a:t>pracovat</a:t>
            </a:r>
            <a:r>
              <a:rPr sz="2200" spc="58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na </a:t>
            </a:r>
            <a:r>
              <a:rPr sz="2200" spc="-14" dirty="0">
                <a:solidFill>
                  <a:srgbClr val="FFFF00"/>
                </a:solidFill>
                <a:latin typeface="IECKBU+Verdana"/>
                <a:cs typeface="IECKBU+Verdana"/>
              </a:rPr>
              <a:t>svalové</a:t>
            </a:r>
            <a:r>
              <a:rPr sz="2200" spc="26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dysbalanci</a:t>
            </a:r>
            <a:r>
              <a:rPr sz="2200" spc="42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-</a:t>
            </a:r>
          </a:p>
          <a:p>
            <a:pPr marL="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zejm.</a:t>
            </a:r>
            <a:r>
              <a:rPr sz="2200" spc="16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spc="-12" dirty="0">
                <a:solidFill>
                  <a:srgbClr val="FFFF00"/>
                </a:solidFill>
                <a:latin typeface="IECKBU+Verdana"/>
                <a:cs typeface="IECKBU+Verdana"/>
              </a:rPr>
              <a:t>svalovém</a:t>
            </a:r>
            <a:r>
              <a:rPr sz="2200" spc="27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tonu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9034" y="2305838"/>
            <a:ext cx="7442790" cy="377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opatrné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,</a:t>
            </a:r>
            <a:r>
              <a:rPr sz="2200" b="1" spc="13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pomalé</a:t>
            </a:r>
            <a:r>
              <a:rPr sz="2200" b="1" spc="13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protahování</a:t>
            </a:r>
            <a:r>
              <a:rPr sz="2200" b="1" spc="24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-</a:t>
            </a:r>
            <a:r>
              <a:rPr sz="2200" b="1" spc="16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po</a:t>
            </a:r>
            <a:r>
              <a:rPr sz="2200" spc="18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předchozím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934" y="2641372"/>
            <a:ext cx="1601080" cy="377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předehřátí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9034" y="3142768"/>
            <a:ext cx="7946726" cy="712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snižování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spasticity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- stimulace</a:t>
            </a:r>
            <a:r>
              <a:rPr sz="2200" spc="34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antagonistů</a:t>
            </a:r>
            <a:r>
              <a:rPr sz="2200" spc="24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(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např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.</a:t>
            </a:r>
          </a:p>
          <a:p>
            <a:pPr marL="34290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kartáčováním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),</a:t>
            </a:r>
            <a:r>
              <a:rPr sz="2200" spc="35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rotacemi</a:t>
            </a:r>
            <a:r>
              <a:rPr sz="2200" spc="32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trupu, v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teplém</a:t>
            </a:r>
            <a:r>
              <a:rPr sz="2200" spc="23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prostředí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9034" y="3977994"/>
            <a:ext cx="8220468" cy="877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pohyby</a:t>
            </a:r>
            <a:r>
              <a:rPr sz="2200" b="1" spc="28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velkých</a:t>
            </a:r>
            <a:r>
              <a:rPr sz="2200" b="1" spc="-11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svalových</a:t>
            </a:r>
            <a:r>
              <a:rPr sz="2200" b="1" spc="16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skupin</a:t>
            </a:r>
            <a:r>
              <a:rPr sz="2200" b="1" spc="-21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(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hrubá</a:t>
            </a:r>
            <a:r>
              <a:rPr sz="2200" spc="238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motorika)</a:t>
            </a:r>
          </a:p>
          <a:p>
            <a:pPr marL="0" marR="0">
              <a:lnSpc>
                <a:spcPts val="2668"/>
              </a:lnSpc>
              <a:spcBef>
                <a:spcPts val="1214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pozor</a:t>
            </a:r>
            <a:r>
              <a:rPr sz="2200" spc="20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na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zvyšování</a:t>
            </a:r>
            <a:r>
              <a:rPr sz="2200" spc="24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spasticity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9034" y="4979569"/>
            <a:ext cx="7064937" cy="712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diagonální</a:t>
            </a:r>
            <a:r>
              <a:rPr sz="2200" b="1" spc="23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pohyby</a:t>
            </a:r>
            <a:r>
              <a:rPr sz="2200" b="1" spc="17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b="1" dirty="0">
                <a:solidFill>
                  <a:srgbClr val="FFFF00"/>
                </a:solidFill>
                <a:latin typeface="EJQPEG+Verdana Bold"/>
                <a:cs typeface="EJQPEG+Verdana Bold"/>
              </a:rPr>
              <a:t>-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mohou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být</a:t>
            </a:r>
            <a:r>
              <a:rPr sz="2200" spc="2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výhodné</a:t>
            </a:r>
            <a:r>
              <a:rPr sz="2200" spc="24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pro</a:t>
            </a:r>
          </a:p>
          <a:p>
            <a:pPr marL="34290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ETOACD+Verdana"/>
                <a:cs typeface="ETOACD+Verdana"/>
              </a:rPr>
              <a:t>harmonickou</a:t>
            </a:r>
            <a:r>
              <a:rPr sz="2200" spc="25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spc="-16" dirty="0">
                <a:solidFill>
                  <a:srgbClr val="FFFF00"/>
                </a:solidFill>
                <a:latin typeface="ETOACD+Verdana"/>
                <a:cs typeface="ETOACD+Verdana"/>
              </a:rPr>
              <a:t>svalovou</a:t>
            </a:r>
            <a:r>
              <a:rPr sz="2200" spc="62" dirty="0">
                <a:solidFill>
                  <a:srgbClr val="FFFF00"/>
                </a:solidFill>
                <a:latin typeface="ETOACD+Verdana"/>
                <a:cs typeface="ETOACD+Verdana"/>
              </a:rPr>
              <a:t> </a:t>
            </a:r>
            <a:r>
              <a:rPr sz="2200" dirty="0">
                <a:solidFill>
                  <a:srgbClr val="FFFF00"/>
                </a:solidFill>
                <a:latin typeface="IECKBU+Verdana"/>
                <a:cs typeface="IECKBU+Verdana"/>
              </a:rPr>
              <a:t>činnost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9034" y="5815000"/>
            <a:ext cx="7162271" cy="712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200" spc="4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aktivity</a:t>
            </a:r>
            <a:r>
              <a:rPr sz="2200" b="1" spc="16" dirty="0">
                <a:solidFill>
                  <a:srgbClr val="00FF00"/>
                </a:solidFill>
                <a:latin typeface="EJQPEG+Verdana Bold"/>
                <a:cs typeface="EJQPEG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zaměřovat</a:t>
            </a:r>
            <a:r>
              <a:rPr sz="2200" b="1" spc="13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podle druhu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postižení</a:t>
            </a:r>
            <a:r>
              <a:rPr sz="2200" b="1" spc="-12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-</a:t>
            </a:r>
          </a:p>
          <a:p>
            <a:pPr marL="34290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individualita zde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platí</a:t>
            </a:r>
            <a:r>
              <a:rPr sz="2200" b="1" spc="10" dirty="0">
                <a:solidFill>
                  <a:srgbClr val="00FF00"/>
                </a:solidFill>
                <a:latin typeface="CLMVPJ+Verdana Bold"/>
                <a:cs typeface="CLMVPJ+Verdana Bold"/>
              </a:rPr>
              <a:t> </a:t>
            </a:r>
            <a:r>
              <a:rPr sz="2200" b="1" dirty="0">
                <a:solidFill>
                  <a:srgbClr val="00FF00"/>
                </a:solidFill>
                <a:latin typeface="CLMVPJ+Verdana Bold"/>
                <a:cs typeface="CLMVPJ+Verdana Bold"/>
              </a:rPr>
              <a:t>ještě více</a:t>
            </a:r>
            <a:r>
              <a:rPr sz="2200" b="1" dirty="0">
                <a:solidFill>
                  <a:srgbClr val="00FF00"/>
                </a:solidFill>
                <a:latin typeface="EJQPEG+Verdana Bold"/>
                <a:cs typeface="EJQPEG+Verdana Bold"/>
              </a:rPr>
              <a:t>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10174"/>
            <a:ext cx="5762972" cy="851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3706" marR="0">
              <a:lnSpc>
                <a:spcPts val="44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Deformace</a:t>
            </a:r>
          </a:p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Deformity</a:t>
            </a:r>
            <a:r>
              <a:rPr sz="2000" b="1" u="sng" spc="-32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páteře/</a:t>
            </a:r>
            <a:r>
              <a:rPr sz="2000" b="1" u="sng" spc="-26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vady</a:t>
            </a:r>
            <a:r>
              <a:rPr sz="2000" b="1" u="sng" spc="-26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páteře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845829"/>
            <a:ext cx="9114470" cy="625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Rovina</a:t>
            </a:r>
            <a:r>
              <a:rPr sz="2000" b="1" u="sng" spc="494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u="sng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frontální</a:t>
            </a:r>
            <a:r>
              <a:rPr sz="2000" b="1" u="sng" spc="483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u="sng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(čelní</a:t>
            </a:r>
            <a:r>
              <a:rPr sz="2000" b="1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)</a:t>
            </a:r>
            <a:r>
              <a:rPr sz="2000" b="1" spc="505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–</a:t>
            </a:r>
            <a:r>
              <a:rPr sz="2000" b="1" spc="492" dirty="0">
                <a:solidFill>
                  <a:srgbClr val="FF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boční</a:t>
            </a:r>
            <a:r>
              <a:rPr sz="2000" spc="48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vychýlení</a:t>
            </a:r>
            <a:r>
              <a:rPr sz="2000" spc="49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ze</a:t>
            </a:r>
            <a:r>
              <a:rPr sz="2000" spc="496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středové</a:t>
            </a:r>
            <a:r>
              <a:rPr sz="2000" spc="49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spc="-23" dirty="0">
                <a:solidFill>
                  <a:srgbClr val="FFFF00"/>
                </a:solidFill>
                <a:latin typeface="AIGLTR+Times New Roman"/>
                <a:cs typeface="AIGLTR+Times New Roman"/>
              </a:rPr>
              <a:t>roviny,</a:t>
            </a:r>
            <a:r>
              <a:rPr sz="2000" spc="52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skoliotické</a:t>
            </a:r>
            <a:r>
              <a:rPr sz="2000" spc="49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držení,</a:t>
            </a:r>
          </a:p>
          <a:p>
            <a:pPr marL="0" marR="0">
              <a:lnSpc>
                <a:spcPts val="2219"/>
              </a:lnSpc>
              <a:spcBef>
                <a:spcPts val="174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skoliózy</a:t>
            </a:r>
            <a:r>
              <a:rPr sz="2000" spc="-3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(2,5%</a:t>
            </a:r>
            <a:r>
              <a:rPr sz="2000" spc="-36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dětí),</a:t>
            </a:r>
            <a:r>
              <a:rPr sz="2000" spc="-3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vznik</a:t>
            </a:r>
            <a:r>
              <a:rPr sz="2000" spc="-16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často</a:t>
            </a:r>
            <a:r>
              <a:rPr sz="2000" spc="-1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pubertě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1760500"/>
            <a:ext cx="9114640" cy="1234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Rovina</a:t>
            </a:r>
            <a:r>
              <a:rPr sz="2000" b="1" u="sng" spc="195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u="sng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sagitální</a:t>
            </a:r>
            <a:r>
              <a:rPr sz="2000" b="1" u="sng" spc="190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u="sng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(předozadní</a:t>
            </a:r>
            <a:r>
              <a:rPr sz="2000" b="1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)</a:t>
            </a:r>
            <a:r>
              <a:rPr sz="2000" b="1" spc="178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</a:t>
            </a:r>
            <a:r>
              <a:rPr sz="2000" spc="19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zvýšení</a:t>
            </a:r>
            <a:r>
              <a:rPr sz="2000" spc="18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nebo</a:t>
            </a:r>
            <a:r>
              <a:rPr sz="2000" spc="18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snížení</a:t>
            </a:r>
            <a:r>
              <a:rPr sz="2000" spc="18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zakřivení,</a:t>
            </a:r>
            <a:r>
              <a:rPr sz="2000" spc="19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častější</a:t>
            </a:r>
            <a:r>
              <a:rPr sz="2000" spc="18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je</a:t>
            </a:r>
            <a:r>
              <a:rPr sz="2000" spc="16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nadměrné</a:t>
            </a:r>
          </a:p>
          <a:p>
            <a:pPr marL="0" marR="0">
              <a:lnSpc>
                <a:spcPts val="2219"/>
              </a:lnSpc>
              <a:spcBef>
                <a:spcPts val="177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zakřivení</a:t>
            </a:r>
            <a:r>
              <a:rPr sz="2000" spc="-4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(</a:t>
            </a:r>
            <a:r>
              <a:rPr sz="2000" dirty="0">
                <a:solidFill>
                  <a:srgbClr val="00FF00"/>
                </a:solidFill>
                <a:latin typeface="AIGLTR+Times New Roman"/>
                <a:cs typeface="AIGLTR+Times New Roman"/>
              </a:rPr>
              <a:t>h</a:t>
            </a:r>
            <a:r>
              <a:rPr sz="2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yperkyfóza</a:t>
            </a:r>
            <a:r>
              <a:rPr sz="20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,</a:t>
            </a:r>
            <a:r>
              <a:rPr sz="2000" b="1" spc="-40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hyperlordóza</a:t>
            </a:r>
            <a:r>
              <a:rPr sz="20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,</a:t>
            </a:r>
            <a:r>
              <a:rPr sz="2000" b="1" spc="-28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plochá</a:t>
            </a:r>
            <a:r>
              <a:rPr sz="2000" b="1" spc="-2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záda)</a:t>
            </a:r>
          </a:p>
          <a:p>
            <a:pPr marL="0" marR="0">
              <a:lnSpc>
                <a:spcPts val="2221"/>
              </a:lnSpc>
              <a:spcBef>
                <a:spcPts val="180"/>
              </a:spcBef>
              <a:spcAft>
                <a:spcPts val="0"/>
              </a:spcAft>
            </a:pPr>
            <a:r>
              <a:rPr sz="2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Příčiny</a:t>
            </a:r>
            <a:r>
              <a:rPr sz="20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:</a:t>
            </a:r>
            <a:r>
              <a:rPr sz="2000" b="1" spc="564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choroby</a:t>
            </a:r>
            <a:r>
              <a:rPr sz="2000" spc="55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HCD,</a:t>
            </a:r>
            <a:r>
              <a:rPr sz="2000" spc="54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déletrvající</a:t>
            </a:r>
            <a:r>
              <a:rPr sz="2000" spc="54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onemocnění</a:t>
            </a:r>
            <a:r>
              <a:rPr sz="2000" spc="55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</a:t>
            </a:r>
            <a:r>
              <a:rPr sz="2000" spc="55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svalové</a:t>
            </a:r>
            <a:r>
              <a:rPr sz="2000" spc="54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ochabnutí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,</a:t>
            </a:r>
            <a:r>
              <a:rPr sz="2000" spc="56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onemocnění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páteře,</a:t>
            </a:r>
            <a:r>
              <a:rPr sz="20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nesprávné</a:t>
            </a:r>
            <a:r>
              <a:rPr sz="2000" spc="-3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spc="-1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návyky,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jednostranné</a:t>
            </a:r>
            <a:r>
              <a:rPr sz="2000" spc="-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zatěžování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3282766"/>
            <a:ext cx="9115992" cy="3065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Dětská</a:t>
            </a:r>
            <a:r>
              <a:rPr sz="2000" b="1" spc="233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„kyfóza“</a:t>
            </a:r>
            <a:r>
              <a:rPr sz="2000" b="1" spc="249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dirty="0">
                <a:solidFill>
                  <a:srgbClr val="00FF00"/>
                </a:solidFill>
                <a:latin typeface="AIGLTR+Times New Roman"/>
                <a:cs typeface="AIGLTR+Times New Roman"/>
              </a:rPr>
              <a:t>-</a:t>
            </a:r>
            <a:r>
              <a:rPr sz="2000" spc="226" dirty="0">
                <a:solidFill>
                  <a:srgbClr val="00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kulatá</a:t>
            </a:r>
            <a:r>
              <a:rPr sz="2000" spc="23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záda,</a:t>
            </a:r>
            <a:r>
              <a:rPr sz="2000" spc="23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charakteristická</a:t>
            </a:r>
            <a:r>
              <a:rPr sz="2000" spc="23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pro</a:t>
            </a:r>
            <a:r>
              <a:rPr sz="2000" spc="225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školní</a:t>
            </a:r>
            <a:r>
              <a:rPr sz="2000" spc="23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věk,</a:t>
            </a:r>
            <a:r>
              <a:rPr sz="2000" spc="24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ztížené</a:t>
            </a:r>
            <a:r>
              <a:rPr sz="2000" spc="23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dýchání</a:t>
            </a:r>
            <a:r>
              <a:rPr sz="2000" spc="2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u</a:t>
            </a:r>
          </a:p>
          <a:p>
            <a:pPr marL="34290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chronické</a:t>
            </a:r>
            <a:r>
              <a:rPr sz="2000" spc="63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spc="-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rýmy,</a:t>
            </a:r>
            <a:r>
              <a:rPr sz="2000" spc="67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neprůchodnost</a:t>
            </a:r>
            <a:r>
              <a:rPr sz="2000" spc="63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nosu</a:t>
            </a:r>
            <a:r>
              <a:rPr sz="2000" spc="63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(adenoidní</a:t>
            </a:r>
            <a:r>
              <a:rPr sz="2000" spc="63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vegetace),</a:t>
            </a:r>
            <a:r>
              <a:rPr sz="2000" spc="636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hrudník</a:t>
            </a:r>
            <a:r>
              <a:rPr sz="2000" spc="64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zůstává</a:t>
            </a:r>
            <a:r>
              <a:rPr sz="2000" spc="63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ve</a:t>
            </a:r>
          </a:p>
          <a:p>
            <a:pPr marL="342900" marR="0">
              <a:lnSpc>
                <a:spcPts val="2219"/>
              </a:lnSpc>
              <a:spcBef>
                <a:spcPts val="183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výdechovém</a:t>
            </a:r>
            <a:r>
              <a:rPr sz="2000" spc="6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postavení,</a:t>
            </a:r>
            <a:r>
              <a:rPr sz="2000" spc="63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u</a:t>
            </a:r>
            <a:r>
              <a:rPr sz="2000" spc="62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dětí</a:t>
            </a:r>
            <a:r>
              <a:rPr sz="2000" spc="62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se</a:t>
            </a:r>
            <a:r>
              <a:rPr sz="2000" spc="62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smyslovými</a:t>
            </a:r>
            <a:r>
              <a:rPr sz="2000" spc="64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spc="-26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vady,</a:t>
            </a:r>
            <a:r>
              <a:rPr sz="2000" spc="65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typické</a:t>
            </a:r>
            <a:r>
              <a:rPr sz="2000" spc="6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vadné</a:t>
            </a:r>
            <a:r>
              <a:rPr sz="2000" spc="63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držení</a:t>
            </a:r>
            <a:r>
              <a:rPr sz="2000" spc="63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těla</a:t>
            </a:r>
          </a:p>
          <a:p>
            <a:pPr marL="342900" marR="0">
              <a:lnSpc>
                <a:spcPts val="2351"/>
              </a:lnSpc>
              <a:spcBef>
                <a:spcPts val="1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unaveného</a:t>
            </a:r>
            <a:r>
              <a:rPr sz="2000" spc="2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dítěte</a:t>
            </a:r>
            <a:r>
              <a:rPr sz="2000" spc="22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(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hyperlordóza</a:t>
            </a:r>
            <a:r>
              <a:rPr sz="2000" spc="21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krční</a:t>
            </a:r>
            <a:r>
              <a:rPr sz="2000" spc="21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páteře,</a:t>
            </a:r>
            <a:r>
              <a:rPr sz="2000" spc="21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oslabené</a:t>
            </a:r>
            <a:r>
              <a:rPr sz="2000" spc="21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břišní</a:t>
            </a:r>
            <a:r>
              <a:rPr sz="2000" spc="2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svaly)</a:t>
            </a:r>
            <a:r>
              <a:rPr sz="2000" spc="22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EGBFLJ+Calibri"/>
                <a:cs typeface="EGBFLJ+Calibri"/>
              </a:rPr>
              <a:t>→</a:t>
            </a:r>
            <a:r>
              <a:rPr sz="2000" spc="208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ZTV</a:t>
            </a:r>
            <a:r>
              <a:rPr sz="2000" spc="191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event.</a:t>
            </a:r>
          </a:p>
          <a:p>
            <a:pPr marL="342900" marR="0">
              <a:lnSpc>
                <a:spcPts val="2219"/>
              </a:lnSpc>
              <a:spcBef>
                <a:spcPts val="124"/>
              </a:spcBef>
              <a:spcAft>
                <a:spcPts val="0"/>
              </a:spcAft>
            </a:pPr>
            <a:r>
              <a:rPr sz="2000" spc="-5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LTV</a:t>
            </a:r>
          </a:p>
          <a:p>
            <a:pPr marL="0" marR="0">
              <a:lnSpc>
                <a:spcPts val="222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Hyperlordóza</a:t>
            </a:r>
            <a:r>
              <a:rPr sz="2000" b="1" spc="222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-</a:t>
            </a:r>
            <a:r>
              <a:rPr sz="2000" b="1" spc="214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zvětšení</a:t>
            </a:r>
            <a:r>
              <a:rPr sz="2000" spc="2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bederní</a:t>
            </a:r>
            <a:r>
              <a:rPr sz="2000" spc="2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spc="-2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lordózy,</a:t>
            </a:r>
            <a:r>
              <a:rPr sz="2000" spc="23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někdy</a:t>
            </a:r>
            <a:r>
              <a:rPr sz="2000" spc="19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je</a:t>
            </a:r>
            <a:r>
              <a:rPr sz="2000" spc="18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příčinou</a:t>
            </a:r>
            <a:r>
              <a:rPr sz="2000" spc="20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vrozená</a:t>
            </a:r>
            <a:r>
              <a:rPr sz="2000" spc="20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vada</a:t>
            </a:r>
            <a:r>
              <a:rPr sz="2000" spc="215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obratlů,</a:t>
            </a:r>
          </a:p>
          <a:p>
            <a:pPr marL="34290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ochablé</a:t>
            </a:r>
            <a:r>
              <a:rPr sz="2000" spc="-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břišní</a:t>
            </a:r>
            <a:r>
              <a:rPr sz="2000" spc="-3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hýžďové</a:t>
            </a:r>
            <a:r>
              <a:rPr sz="2000" spc="-3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svaly</a:t>
            </a:r>
          </a:p>
          <a:p>
            <a:pPr marL="0" marR="0">
              <a:lnSpc>
                <a:spcPts val="2224"/>
              </a:lnSpc>
              <a:spcBef>
                <a:spcPts val="167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Plochá</a:t>
            </a:r>
            <a:r>
              <a:rPr sz="2000" b="1" spc="87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záda</a:t>
            </a:r>
            <a:r>
              <a:rPr sz="2000" b="1" spc="82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-</a:t>
            </a:r>
            <a:r>
              <a:rPr sz="2000" b="1" spc="70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dítě</a:t>
            </a:r>
            <a:r>
              <a:rPr sz="2000" spc="5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nemá</a:t>
            </a:r>
            <a:r>
              <a:rPr sz="2000" spc="8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fyziologické</a:t>
            </a:r>
            <a:r>
              <a:rPr sz="2000" spc="8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zakřivení</a:t>
            </a:r>
            <a:r>
              <a:rPr sz="2000" spc="7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páteře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,</a:t>
            </a:r>
            <a:r>
              <a:rPr sz="2000" spc="68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rodinná</a:t>
            </a:r>
            <a:r>
              <a:rPr sz="2000" spc="7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anamnéza,</a:t>
            </a:r>
            <a:r>
              <a:rPr sz="2000" spc="8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oslabené</a:t>
            </a:r>
          </a:p>
          <a:p>
            <a:pPr marL="34290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svalstvo,</a:t>
            </a:r>
            <a:r>
              <a:rPr sz="2000" spc="76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staticky</a:t>
            </a:r>
            <a:r>
              <a:rPr sz="2000" spc="76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špatné,</a:t>
            </a:r>
            <a:r>
              <a:rPr sz="2000" spc="76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posilování</a:t>
            </a:r>
            <a:r>
              <a:rPr sz="2000" spc="74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svalů,</a:t>
            </a:r>
            <a:r>
              <a:rPr sz="2000" spc="76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cviky</a:t>
            </a:r>
            <a:r>
              <a:rPr sz="2000" spc="75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na</a:t>
            </a:r>
            <a:r>
              <a:rPr sz="2000" spc="74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prohloubení</a:t>
            </a:r>
            <a:r>
              <a:rPr sz="2000" spc="75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fyziologické</a:t>
            </a:r>
          </a:p>
          <a:p>
            <a:pPr marL="34290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křivky</a:t>
            </a:r>
            <a:r>
              <a:rPr sz="2000" spc="-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páteře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8319" y="63229"/>
            <a:ext cx="2053005" cy="488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Deformace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617134"/>
            <a:ext cx="8792264" cy="11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Skolióza </a:t>
            </a:r>
            <a:r>
              <a:rPr sz="2400" b="1" dirty="0">
                <a:solidFill>
                  <a:srgbClr val="FFFF00"/>
                </a:solidFill>
                <a:latin typeface="JLFDOV+Times New Roman Bold"/>
                <a:cs typeface="JLFDOV+Times New Roman Bold"/>
              </a:rPr>
              <a:t>-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deformita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páteře,</a:t>
            </a:r>
            <a:r>
              <a:rPr sz="2400" spc="-3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trvalé</a:t>
            </a:r>
            <a:r>
              <a:rPr sz="2400" spc="-2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vychýlení</a:t>
            </a:r>
            <a:r>
              <a:rPr sz="2400" spc="-1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páteře</a:t>
            </a:r>
            <a:r>
              <a:rPr sz="2400" spc="-3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ve</a:t>
            </a:r>
            <a:r>
              <a:rPr sz="2400" spc="1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frontální</a:t>
            </a:r>
            <a:r>
              <a:rPr sz="2400" spc="-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rovině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(nad</a:t>
            </a:r>
            <a:r>
              <a:rPr sz="2400" spc="-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10 stupňů), v sagitální</a:t>
            </a:r>
            <a:r>
              <a:rPr sz="2400" spc="-4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  <a:hlinkClick r:id="rId3"/>
              </a:rPr>
              <a:t>(změny fyziologické</a:t>
            </a:r>
            <a:r>
              <a:rPr sz="2400" spc="-34" dirty="0">
                <a:solidFill>
                  <a:srgbClr val="FFFF00"/>
                </a:solidFill>
                <a:latin typeface="USLVJO+Times New Roman"/>
                <a:cs typeface="USLVJO+Times New Roman"/>
                <a:hlinkClick r:id="rId3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lordózy</a:t>
            </a:r>
            <a:r>
              <a:rPr sz="2400" spc="-1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 kyfózy) a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transverzální</a:t>
            </a:r>
            <a:r>
              <a:rPr sz="2400" spc="-4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rovině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2443934"/>
            <a:ext cx="8912098" cy="3670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velikost</a:t>
            </a:r>
            <a:r>
              <a:rPr sz="2400" spc="-2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deformity se h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  <a:hlinkClick r:id="rId3"/>
              </a:rPr>
              <a:t>odnotí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  <a:hlinkClick r:id="rId3"/>
              </a:rPr>
              <a:t>na </a:t>
            </a:r>
            <a:r>
              <a:rPr sz="2400" spc="-49" dirty="0">
                <a:solidFill>
                  <a:srgbClr val="FFFF00"/>
                </a:solidFill>
                <a:latin typeface="AIGLTR+Times New Roman"/>
                <a:cs typeface="AIGLTR+Times New Roman"/>
                <a:hlinkClick r:id="rId3"/>
              </a:rPr>
              <a:t>RTG</a:t>
            </a:r>
            <a:r>
              <a:rPr sz="2400" spc="56" dirty="0">
                <a:solidFill>
                  <a:srgbClr val="FFFF00"/>
                </a:solidFill>
                <a:latin typeface="AIGLTR+Times New Roman"/>
                <a:cs typeface="AIGLTR+Times New Roman"/>
                <a:hlinkClick r:id="rId3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  <a:hlinkClick r:id="rId3"/>
              </a:rPr>
              <a:t>metodou podle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Cobba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rotace</a:t>
            </a:r>
            <a:r>
              <a:rPr sz="2400" spc="-25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obratlových</a:t>
            </a:r>
            <a:r>
              <a:rPr sz="2400" spc="-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těl,</a:t>
            </a:r>
            <a:r>
              <a:rPr sz="2400" spc="-2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nerovnoměrné zatížení</a:t>
            </a:r>
            <a:r>
              <a:rPr sz="2400" spc="-3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svalových</a:t>
            </a:r>
            <a:r>
              <a:rPr sz="2400" spc="-2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skupin,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bolest,</a:t>
            </a:r>
            <a:r>
              <a:rPr sz="24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spojena s tlakem</a:t>
            </a:r>
            <a:r>
              <a:rPr sz="2400" spc="-4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na vnitřní</a:t>
            </a:r>
            <a:r>
              <a:rPr sz="2400" spc="-3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spc="-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orgány.</a:t>
            </a:r>
          </a:p>
          <a:p>
            <a:pPr marL="0" marR="0">
              <a:lnSpc>
                <a:spcPts val="2663"/>
              </a:lnSpc>
              <a:spcBef>
                <a:spcPts val="205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nejvíce</a:t>
            </a:r>
            <a:r>
              <a:rPr sz="2400" spc="-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patrná</a:t>
            </a:r>
            <a:r>
              <a:rPr sz="2400" spc="-2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je deformita při</a:t>
            </a:r>
            <a:r>
              <a:rPr sz="2400" spc="-12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Adamsově</a:t>
            </a:r>
            <a:r>
              <a:rPr sz="2400" spc="2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testu</a:t>
            </a:r>
            <a:r>
              <a:rPr sz="24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(test</a:t>
            </a:r>
            <a:r>
              <a:rPr sz="24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kulatého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předklonu),</a:t>
            </a:r>
            <a:r>
              <a:rPr sz="2400" spc="-2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kdy je patrný</a:t>
            </a:r>
            <a:r>
              <a:rPr sz="2400" spc="-2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hrb v</a:t>
            </a:r>
            <a:r>
              <a:rPr sz="2400" spc="-2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Th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oblasti</a:t>
            </a:r>
            <a:r>
              <a:rPr sz="2400" spc="-2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 vytváří</a:t>
            </a:r>
            <a:r>
              <a:rPr sz="2400" spc="-2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se </a:t>
            </a:r>
            <a:r>
              <a:rPr sz="2400" spc="-3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tzv.</a:t>
            </a:r>
          </a:p>
          <a:p>
            <a:pPr marL="34290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paravertebrální</a:t>
            </a:r>
            <a:r>
              <a:rPr sz="2400" spc="-3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prominence.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skolióza</a:t>
            </a:r>
            <a:r>
              <a:rPr sz="2400" spc="-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se z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medicínského</a:t>
            </a:r>
            <a:r>
              <a:rPr sz="2400" spc="-1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hlediska</a:t>
            </a:r>
            <a:r>
              <a:rPr sz="2400" spc="-1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dělí</a:t>
            </a:r>
            <a:r>
              <a:rPr sz="2400" spc="-2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na několik</a:t>
            </a:r>
            <a:r>
              <a:rPr sz="2400" spc="-2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druhů podle</a:t>
            </a:r>
          </a:p>
          <a:p>
            <a:pPr marL="342900" marR="0">
              <a:lnSpc>
                <a:spcPts val="2657"/>
              </a:lnSpc>
              <a:spcBef>
                <a:spcPts val="225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stupně</a:t>
            </a:r>
            <a:r>
              <a:rPr sz="2400" spc="-1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zakřivení</a:t>
            </a:r>
            <a:r>
              <a:rPr sz="2400" spc="-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či</a:t>
            </a:r>
            <a:r>
              <a:rPr sz="2400" spc="-1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vychýlení páteře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léčba</a:t>
            </a:r>
            <a:r>
              <a:rPr sz="2400" spc="-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multidisciplinární</a:t>
            </a:r>
            <a:r>
              <a:rPr sz="2400" spc="-2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přístup</a:t>
            </a:r>
            <a:r>
              <a:rPr sz="24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ve spolupráci</a:t>
            </a:r>
            <a:r>
              <a:rPr sz="2400" spc="-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odborníků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pediatrie,</a:t>
            </a:r>
          </a:p>
          <a:p>
            <a:pPr marL="34290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fyzioterapie,</a:t>
            </a:r>
            <a:r>
              <a:rPr sz="2400" spc="-4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radiologie</a:t>
            </a:r>
            <a:r>
              <a:rPr sz="2400" spc="-3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 ortopedie.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6102118"/>
            <a:ext cx="8974834" cy="74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400" spc="19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skoliózy</a:t>
            </a:r>
            <a:r>
              <a:rPr sz="2400" spc="-1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do 20 stupňů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pravidelná</a:t>
            </a:r>
            <a:r>
              <a:rPr sz="2400" spc="-3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RHB,</a:t>
            </a:r>
            <a:r>
              <a:rPr sz="2400" spc="2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mezi</a:t>
            </a:r>
            <a:r>
              <a:rPr sz="2400" spc="1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20 - 40 stupni -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nošení</a:t>
            </a:r>
          </a:p>
          <a:p>
            <a:pPr marL="342900" marR="0">
              <a:lnSpc>
                <a:spcPts val="2660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speciálního</a:t>
            </a:r>
            <a:r>
              <a:rPr sz="2400" spc="-3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korzetu,</a:t>
            </a:r>
            <a:r>
              <a:rPr sz="2400" spc="-2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křivky nad 40 stupňů</a:t>
            </a:r>
            <a:r>
              <a:rPr sz="2400" spc="-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operační</a:t>
            </a:r>
            <a:r>
              <a:rPr sz="2400" spc="-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léčba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4577" y="105281"/>
            <a:ext cx="6668358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Nejčastější vady</a:t>
            </a:r>
            <a:r>
              <a:rPr sz="3600" b="1" spc="1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6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dolních končetin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794370"/>
            <a:ext cx="6909308" cy="845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Vývojová</a:t>
            </a:r>
            <a:r>
              <a:rPr sz="2800" b="1" u="sng" spc="-14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 </a:t>
            </a:r>
            <a:r>
              <a:rPr sz="2800" b="1" u="sng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dysplazie kyčelního</a:t>
            </a:r>
            <a:r>
              <a:rPr sz="2800" b="1" u="sng" spc="56" dirty="0">
                <a:solidFill>
                  <a:srgbClr val="FFFFFF"/>
                </a:solidFill>
                <a:latin typeface="RHMIUV+Times New Roman Bold"/>
                <a:cs typeface="RHMIUV+Times New Roman Bold"/>
              </a:rPr>
              <a:t> </a:t>
            </a:r>
            <a:r>
              <a:rPr sz="2800" b="1" u="sng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kloubu</a:t>
            </a:r>
            <a:r>
              <a:rPr sz="2800" b="1" u="sng" spc="27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 </a:t>
            </a:r>
            <a:r>
              <a:rPr sz="2800" b="1" u="sng" dirty="0">
                <a:solidFill>
                  <a:srgbClr val="FFFFFF"/>
                </a:solidFill>
                <a:latin typeface="JLFDOV+Times New Roman Bold"/>
                <a:cs typeface="JLFDOV+Times New Roman Bold"/>
              </a:rPr>
              <a:t>(VDK)</a:t>
            </a:r>
          </a:p>
          <a:p>
            <a:pPr marL="0" marR="0">
              <a:lnSpc>
                <a:spcPts val="2219"/>
              </a:lnSpc>
              <a:spcBef>
                <a:spcPts val="1092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vývojová</a:t>
            </a:r>
            <a:r>
              <a:rPr sz="2000" spc="-4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vada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</a:t>
            </a:r>
            <a:r>
              <a:rPr sz="2000" spc="-1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častěji</a:t>
            </a:r>
            <a:r>
              <a:rPr sz="20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dívky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1732251"/>
            <a:ext cx="1311604" cy="31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Rozdělení: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2141290"/>
            <a:ext cx="3985113" cy="733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dysplazie</a:t>
            </a:r>
            <a:r>
              <a:rPr sz="2000" spc="-2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jamky kyčelního</a:t>
            </a:r>
            <a:r>
              <a:rPr sz="2000" spc="-2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kloubu</a:t>
            </a:r>
          </a:p>
          <a:p>
            <a:pPr marL="0" marR="0">
              <a:lnSpc>
                <a:spcPts val="2224"/>
              </a:lnSpc>
              <a:spcBef>
                <a:spcPts val="1058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decentrace</a:t>
            </a:r>
            <a:r>
              <a:rPr sz="2000" spc="-3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hlavice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" y="2964631"/>
            <a:ext cx="5862683" cy="733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kloubní</a:t>
            </a:r>
            <a:r>
              <a:rPr sz="2000" spc="-3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hypermobilita</a:t>
            </a:r>
            <a:r>
              <a:rPr sz="2000" spc="-23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(nestabilita</a:t>
            </a:r>
            <a:r>
              <a:rPr sz="2000" spc="-4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kyčelního</a:t>
            </a:r>
            <a:r>
              <a:rPr sz="2000" spc="-2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kloubu)</a:t>
            </a:r>
          </a:p>
          <a:p>
            <a:pPr marL="0" marR="0">
              <a:lnSpc>
                <a:spcPts val="2224"/>
              </a:lnSpc>
              <a:spcBef>
                <a:spcPts val="1055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kombinaci</a:t>
            </a:r>
            <a:r>
              <a:rPr sz="2000" spc="-2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všech</a:t>
            </a:r>
            <a:r>
              <a:rPr sz="20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těchto</a:t>
            </a:r>
            <a:r>
              <a:rPr sz="2000" spc="-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poruch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40" y="3787591"/>
            <a:ext cx="8565878" cy="59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prevalence</a:t>
            </a:r>
            <a:r>
              <a:rPr sz="2000" spc="-4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(výskyt)</a:t>
            </a:r>
            <a:r>
              <a:rPr sz="2000" spc="-4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nejvíce</a:t>
            </a:r>
            <a:r>
              <a:rPr sz="2000" spc="-3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 zemích</a:t>
            </a:r>
            <a:r>
              <a:rPr sz="2000" spc="1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střední</a:t>
            </a:r>
            <a:r>
              <a:rPr sz="2000" spc="-3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Evropy</a:t>
            </a:r>
            <a:r>
              <a:rPr sz="2000" spc="-4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→</a:t>
            </a:r>
            <a:r>
              <a:rPr sz="2000" spc="49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důležitá</a:t>
            </a:r>
            <a:r>
              <a:rPr sz="2000" spc="-2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prevence</a:t>
            </a:r>
            <a:r>
              <a:rPr sz="2000" spc="-4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</a:t>
            </a:r>
          </a:p>
          <a:p>
            <a:pPr marL="34290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prvních</a:t>
            </a:r>
            <a:r>
              <a:rPr sz="2000" spc="-3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týdnech</a:t>
            </a:r>
            <a:r>
              <a:rPr sz="2000" spc="-2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 narození</a:t>
            </a:r>
            <a:r>
              <a:rPr sz="2000" spc="-3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se provádí</a:t>
            </a:r>
            <a:r>
              <a:rPr sz="2000" spc="-3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kontroly</a:t>
            </a:r>
            <a:r>
              <a:rPr sz="2000" spc="-4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→ včas se zjistí</a:t>
            </a:r>
            <a:r>
              <a:rPr sz="2000" spc="-2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abnormality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" y="4476086"/>
            <a:ext cx="1823501" cy="31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Příčina</a:t>
            </a:r>
            <a:r>
              <a:rPr sz="2000" b="1" u="sng" spc="-1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2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vzniku: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40" y="4885125"/>
            <a:ext cx="9076478" cy="1556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genetická</a:t>
            </a:r>
            <a:r>
              <a:rPr sz="2000" spc="-2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predispozice</a:t>
            </a:r>
            <a:r>
              <a:rPr sz="2000" spc="-4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(zvyšuje</a:t>
            </a:r>
            <a:r>
              <a:rPr sz="2000" spc="-3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riziko</a:t>
            </a:r>
            <a:r>
              <a:rPr sz="2000" spc="-1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jejího</a:t>
            </a:r>
            <a:r>
              <a:rPr sz="2000" spc="-1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vzniku)</a:t>
            </a:r>
          </a:p>
          <a:p>
            <a:pPr marL="0" marR="0">
              <a:lnSpc>
                <a:spcPts val="2224"/>
              </a:lnSpc>
              <a:spcBef>
                <a:spcPts val="1055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poloha</a:t>
            </a:r>
            <a:r>
              <a:rPr sz="2000" spc="-2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plodu</a:t>
            </a:r>
            <a:r>
              <a:rPr sz="2000" spc="-2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děloze</a:t>
            </a:r>
            <a:r>
              <a:rPr sz="2000" spc="-1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(poloha</a:t>
            </a:r>
            <a:r>
              <a:rPr sz="2000" spc="-4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koncem</a:t>
            </a:r>
            <a:r>
              <a:rPr sz="2000" spc="-3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pánevním)</a:t>
            </a:r>
          </a:p>
          <a:p>
            <a:pPr marL="0" marR="0">
              <a:lnSpc>
                <a:spcPts val="2224"/>
              </a:lnSpc>
              <a:spcBef>
                <a:spcPts val="1007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vyšší</a:t>
            </a:r>
            <a:r>
              <a:rPr sz="2000" spc="-2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porodní</a:t>
            </a:r>
            <a:r>
              <a:rPr sz="2000" spc="-4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hmotnost</a:t>
            </a:r>
            <a:r>
              <a:rPr sz="2000" spc="-3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dítěte,</a:t>
            </a:r>
            <a:r>
              <a:rPr sz="2000" spc="-1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malé</a:t>
            </a:r>
            <a:r>
              <a:rPr sz="2000" spc="2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množství</a:t>
            </a:r>
            <a:r>
              <a:rPr sz="2000" spc="-1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plodové</a:t>
            </a:r>
            <a:r>
              <a:rPr sz="2000" spc="-4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vody</a:t>
            </a:r>
          </a:p>
          <a:p>
            <a:pPr marL="0" marR="0">
              <a:lnSpc>
                <a:spcPts val="2224"/>
              </a:lnSpc>
              <a:spcBef>
                <a:spcPts val="1005"/>
              </a:spcBef>
              <a:spcAft>
                <a:spcPts val="0"/>
              </a:spcAft>
            </a:pPr>
            <a:r>
              <a:rPr sz="2000" dirty="0">
                <a:solidFill>
                  <a:srgbClr val="FFFF00"/>
                </a:solidFill>
                <a:latin typeface="VGSFNU+Wingdings"/>
                <a:cs typeface="VGSFNU+Wingdings"/>
              </a:rPr>
              <a:t></a:t>
            </a:r>
            <a:r>
              <a:rPr sz="2000" spc="61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může mít</a:t>
            </a:r>
            <a:r>
              <a:rPr sz="2000" spc="1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vliv</a:t>
            </a:r>
            <a:r>
              <a:rPr sz="2000" spc="-1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</a:t>
            </a:r>
            <a:r>
              <a:rPr sz="2000" spc="-14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předčasný</a:t>
            </a:r>
            <a:r>
              <a:rPr sz="2000" spc="-33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porod</a:t>
            </a:r>
            <a:r>
              <a:rPr sz="2000" spc="-4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nebo</a:t>
            </a:r>
            <a:r>
              <a:rPr sz="2000" spc="-1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porod</a:t>
            </a:r>
            <a:r>
              <a:rPr sz="2000" spc="-4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císařským</a:t>
            </a:r>
            <a:r>
              <a:rPr sz="2000" spc="-3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řezem (prokázané</a:t>
            </a:r>
            <a:r>
              <a:rPr sz="2000" spc="-2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to nebylo)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28" y="106534"/>
            <a:ext cx="8467067" cy="104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6681" marR="0">
              <a:lnSpc>
                <a:spcPts val="3989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Diagnostika</a:t>
            </a:r>
            <a:r>
              <a:rPr sz="3600" b="1" spc="-2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36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dysplazie</a:t>
            </a:r>
            <a:r>
              <a:rPr sz="3600" b="1" spc="18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3600" b="1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kyčelního kloubu</a:t>
            </a:r>
          </a:p>
          <a:p>
            <a:pPr marL="0" marR="0">
              <a:lnSpc>
                <a:spcPts val="3322"/>
              </a:lnSpc>
              <a:spcBef>
                <a:spcPts val="612"/>
              </a:spcBef>
              <a:spcAft>
                <a:spcPts val="0"/>
              </a:spcAft>
            </a:pPr>
            <a:r>
              <a:rPr sz="30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K</a:t>
            </a:r>
            <a:r>
              <a:rPr sz="3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linické</a:t>
            </a:r>
            <a:r>
              <a:rPr sz="3000" b="1" u="sng" spc="40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vyšetření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28" y="1267107"/>
            <a:ext cx="9113201" cy="874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29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00"/>
                </a:solidFill>
                <a:latin typeface="VGSFNU+Wingdings"/>
                <a:cs typeface="VGSFNU+Wingdings"/>
              </a:rPr>
              <a:t></a:t>
            </a:r>
            <a:r>
              <a:rPr sz="3000" spc="10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Ortoped</a:t>
            </a:r>
            <a:r>
              <a:rPr sz="3000" spc="38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</a:t>
            </a:r>
            <a:r>
              <a:rPr sz="3000" spc="37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vyšetření</a:t>
            </a:r>
            <a:r>
              <a:rPr sz="3000" spc="377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pohledem,</a:t>
            </a:r>
            <a:r>
              <a:rPr sz="3000" spc="381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pohmatem,</a:t>
            </a:r>
            <a:r>
              <a:rPr sz="3000" spc="383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přítomnost</a:t>
            </a:r>
          </a:p>
          <a:p>
            <a:pPr marL="448056" marR="0">
              <a:lnSpc>
                <a:spcPts val="3243"/>
              </a:lnSpc>
              <a:spcBef>
                <a:spcPts val="50"/>
              </a:spcBef>
              <a:spcAft>
                <a:spcPts val="0"/>
              </a:spcAft>
            </a:pPr>
            <a:r>
              <a:rPr sz="3000" spc="-49" dirty="0">
                <a:solidFill>
                  <a:srgbClr val="FFFF00"/>
                </a:solidFill>
                <a:latin typeface="AIGLTR+Times New Roman"/>
                <a:cs typeface="AIGLTR+Times New Roman"/>
              </a:rPr>
              <a:t>tzv.</a:t>
            </a:r>
            <a:r>
              <a:rPr sz="3000" spc="61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luxačních</a:t>
            </a:r>
            <a:r>
              <a:rPr sz="3000" spc="2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a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repozičních</a:t>
            </a:r>
            <a:r>
              <a:rPr sz="3000" spc="56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fenoménů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28" y="2261064"/>
            <a:ext cx="8353174" cy="1039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2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V</a:t>
            </a:r>
            <a:r>
              <a:rPr sz="3000" b="1" u="sng" spc="-6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3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dnešní</a:t>
            </a:r>
            <a:r>
              <a:rPr sz="3000" b="1" u="sng" spc="-12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době hlavní </a:t>
            </a:r>
            <a:r>
              <a:rPr sz="30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Dg</a:t>
            </a:r>
            <a:r>
              <a:rPr sz="3000" b="1" u="sng" spc="-23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30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metoda</a:t>
            </a:r>
            <a:r>
              <a:rPr sz="3000" b="1" u="sng" spc="14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30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- UZV</a:t>
            </a:r>
            <a:r>
              <a:rPr sz="3000" b="1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 </a:t>
            </a:r>
            <a:r>
              <a:rPr sz="3000" dirty="0">
                <a:solidFill>
                  <a:srgbClr val="00FF00"/>
                </a:solidFill>
                <a:latin typeface="AIGLTR+Times New Roman"/>
                <a:cs typeface="AIGLTR+Times New Roman"/>
              </a:rPr>
              <a:t>(screening)</a:t>
            </a:r>
          </a:p>
          <a:p>
            <a:pPr marL="0" marR="0">
              <a:lnSpc>
                <a:spcPts val="3329"/>
              </a:lnSpc>
              <a:spcBef>
                <a:spcPts val="1264"/>
              </a:spcBef>
              <a:spcAft>
                <a:spcPts val="0"/>
              </a:spcAft>
            </a:pPr>
            <a:r>
              <a:rPr sz="3000" dirty="0">
                <a:solidFill>
                  <a:srgbClr val="FFFF00"/>
                </a:solidFill>
                <a:latin typeface="VGSFNU+Wingdings"/>
                <a:cs typeface="VGSFNU+Wingdings"/>
              </a:rPr>
              <a:t></a:t>
            </a:r>
            <a:r>
              <a:rPr sz="3000" spc="10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Posuzuje</a:t>
            </a:r>
            <a:r>
              <a:rPr sz="3000" spc="11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zrání</a:t>
            </a:r>
            <a:r>
              <a:rPr sz="3000" spc="12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kyčelního</a:t>
            </a:r>
            <a:r>
              <a:rPr sz="3000" spc="31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kloubu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28" y="3419558"/>
            <a:ext cx="8011794" cy="46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2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spc="-30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Vyšetření</a:t>
            </a:r>
            <a:r>
              <a:rPr sz="3000" b="1" u="sng" spc="39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„trojího</a:t>
            </a:r>
            <a:r>
              <a:rPr sz="3000" b="1" u="sng" spc="18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síta“</a:t>
            </a:r>
            <a:r>
              <a:rPr sz="3000" b="1" u="sng" spc="17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0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- </a:t>
            </a:r>
            <a:r>
              <a:rPr sz="3000" b="1" u="sng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tři</a:t>
            </a:r>
            <a:r>
              <a:rPr sz="3000" b="1" u="sng" spc="23" dirty="0">
                <a:solidFill>
                  <a:srgbClr val="00FF00"/>
                </a:solidFill>
                <a:latin typeface="RHMIUV+Times New Roman Bold"/>
                <a:cs typeface="RHMIUV+Times New Roman Bold"/>
              </a:rPr>
              <a:t> </a:t>
            </a:r>
            <a:r>
              <a:rPr sz="3000" b="1" u="sng" dirty="0">
                <a:solidFill>
                  <a:srgbClr val="00FF00"/>
                </a:solidFill>
                <a:latin typeface="JLFDOV+Times New Roman Bold"/>
                <a:cs typeface="JLFDOV+Times New Roman Bold"/>
              </a:rPr>
              <a:t>kontroly u ortopeda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28" y="3995702"/>
            <a:ext cx="9111235" cy="463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29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00"/>
                </a:solidFill>
                <a:latin typeface="VGSFNU+Wingdings"/>
                <a:cs typeface="VGSFNU+Wingdings"/>
              </a:rPr>
              <a:t></a:t>
            </a:r>
            <a:r>
              <a:rPr sz="3000" spc="10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První</a:t>
            </a:r>
            <a:r>
              <a:rPr sz="3000" spc="32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kontrola</a:t>
            </a:r>
            <a:r>
              <a:rPr sz="3000" spc="33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</a:t>
            </a:r>
            <a:r>
              <a:rPr sz="3000" spc="327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</a:t>
            </a:r>
            <a:r>
              <a:rPr sz="3000" spc="34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porodnici</a:t>
            </a:r>
            <a:r>
              <a:rPr sz="3000" spc="341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(klinické</a:t>
            </a:r>
            <a:r>
              <a:rPr sz="3000" spc="348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vyšetření</a:t>
            </a:r>
            <a:r>
              <a:rPr sz="3000" spc="34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event.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7784" y="4410158"/>
            <a:ext cx="1062993" cy="46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2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UZV)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28" y="4986683"/>
            <a:ext cx="9112058" cy="874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29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00"/>
                </a:solidFill>
                <a:latin typeface="VGSFNU+Wingdings"/>
                <a:cs typeface="VGSFNU+Wingdings"/>
              </a:rPr>
              <a:t></a:t>
            </a:r>
            <a:r>
              <a:rPr sz="3000" spc="10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Druhá</a:t>
            </a:r>
            <a:r>
              <a:rPr sz="3000" spc="1895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kontrola</a:t>
            </a:r>
            <a:r>
              <a:rPr sz="3000" spc="190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u</a:t>
            </a:r>
            <a:r>
              <a:rPr sz="3000" spc="189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novorozenců</a:t>
            </a:r>
            <a:r>
              <a:rPr sz="3000" spc="1889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</a:t>
            </a:r>
            <a:r>
              <a:rPr sz="3000" spc="1902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po</a:t>
            </a:r>
            <a:r>
              <a:rPr sz="3000" spc="189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propuštění</a:t>
            </a:r>
          </a:p>
          <a:p>
            <a:pPr marL="448056" marR="0">
              <a:lnSpc>
                <a:spcPts val="3239"/>
              </a:lnSpc>
              <a:spcBef>
                <a:spcPts val="50"/>
              </a:spcBef>
              <a:spcAft>
                <a:spcPts val="0"/>
              </a:spcAft>
            </a:pP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z porodnice</a:t>
            </a:r>
            <a:r>
              <a:rPr sz="3000" spc="33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v 6.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až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9.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týdnu</a:t>
            </a:r>
            <a:r>
              <a:rPr sz="3000" spc="14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–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UZV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28" y="5977232"/>
            <a:ext cx="7031547" cy="463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29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00"/>
                </a:solidFill>
                <a:latin typeface="VGSFNU+Wingdings"/>
                <a:cs typeface="VGSFNU+Wingdings"/>
              </a:rPr>
              <a:t></a:t>
            </a:r>
            <a:r>
              <a:rPr sz="3000" spc="10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Třetí</a:t>
            </a:r>
            <a:r>
              <a:rPr sz="3000" spc="2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kontrola</a:t>
            </a:r>
            <a:r>
              <a:rPr sz="3000" spc="26" dirty="0">
                <a:solidFill>
                  <a:srgbClr val="FFFF00"/>
                </a:solidFill>
                <a:latin typeface="AIGLTR+Times New Roman"/>
                <a:cs typeface="AIGLTR+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ve 12.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až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16. </a:t>
            </a:r>
            <a:r>
              <a:rPr sz="3000" dirty="0">
                <a:solidFill>
                  <a:srgbClr val="FFFF00"/>
                </a:solidFill>
                <a:latin typeface="USLVJO+Times New Roman"/>
                <a:cs typeface="USLVJO+Times New Roman"/>
              </a:rPr>
              <a:t>týdnu </a:t>
            </a:r>
            <a:r>
              <a:rPr sz="3000" dirty="0">
                <a:solidFill>
                  <a:srgbClr val="FFFF00"/>
                </a:solidFill>
                <a:latin typeface="AIGLTR+Times New Roman"/>
                <a:cs typeface="AIGLTR+Times New Roman"/>
              </a:rPr>
              <a:t>- UZV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1862</Words>
  <Application>Microsoft Office PowerPoint</Application>
  <PresentationFormat>Předvádění na obrazovce (4:3)</PresentationFormat>
  <Paragraphs>231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32" baseType="lpstr">
      <vt:lpstr>VGSFNU+Wingdings</vt:lpstr>
      <vt:lpstr>LVLOPC+Times New Roman Italic</vt:lpstr>
      <vt:lpstr>LHGAUR+Arial Bold</vt:lpstr>
      <vt:lpstr>IUQIBR+Times New Roman Italic</vt:lpstr>
      <vt:lpstr>IECKBU+Verdana</vt:lpstr>
      <vt:lpstr>RHMIUV+Times New Roman Bold</vt:lpstr>
      <vt:lpstr>Times New Roman</vt:lpstr>
      <vt:lpstr>AIGLTR+Times New Roman</vt:lpstr>
      <vt:lpstr>NTHRDN+Arial Bold</vt:lpstr>
      <vt:lpstr>EJQPEG+Verdana Bold</vt:lpstr>
      <vt:lpstr>ETOACD+Verdana</vt:lpstr>
      <vt:lpstr>Calibri</vt:lpstr>
      <vt:lpstr>CLMVPJ+Verdana Bold</vt:lpstr>
      <vt:lpstr>EGBFLJ+Calibri</vt:lpstr>
      <vt:lpstr>JLFDOV+Times New Roman Bold</vt:lpstr>
      <vt:lpstr>USLVJO+Times New Roman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David Půlpán</cp:lastModifiedBy>
  <cp:revision>9</cp:revision>
  <dcterms:modified xsi:type="dcterms:W3CDTF">2021-04-02T14:05:16Z</dcterms:modified>
</cp:coreProperties>
</file>